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 id="2147483683" r:id="rId3"/>
  </p:sldMasterIdLst>
  <p:notesMasterIdLst>
    <p:notesMasterId r:id="rId95"/>
  </p:notesMasterIdLst>
  <p:handoutMasterIdLst>
    <p:handoutMasterId r:id="rId96"/>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7" r:id="rId91"/>
    <p:sldId id="344" r:id="rId92"/>
    <p:sldId id="345" r:id="rId93"/>
    <p:sldId id="346" r:id="rId9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11AD91-5EE2-4D96-B8FB-66C726744B24}">
  <a:tblStyle styleId="{DA11AD91-5EE2-4D96-B8FB-66C726744B24}" styleName="Table_0">
    <a:wholeTbl>
      <a:tcTxStyle b="off" i="off">
        <a:font>
          <a:latin typeface="Palatino Linotype"/>
          <a:ea typeface="Palatino Linotype"/>
          <a:cs typeface="Palatino Linotype"/>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AEFF7"/>
          </a:solidFill>
        </a:fill>
      </a:tcStyle>
    </a:wholeTbl>
    <a:band1H>
      <a:tcStyle>
        <a:tcBdr/>
        <a:fill>
          <a:solidFill>
            <a:srgbClr val="D1DEEE"/>
          </a:solidFill>
        </a:fill>
      </a:tcStyle>
    </a:band1H>
    <a:band1V>
      <a:tcStyle>
        <a:tcBdr/>
        <a:fill>
          <a:solidFill>
            <a:srgbClr val="D1DEEE"/>
          </a:solidFill>
        </a:fill>
      </a:tcStyle>
    </a:band1V>
    <a:lastCol>
      <a:tcTxStyle b="on" i="off">
        <a:font>
          <a:latin typeface="Palatino Linotype"/>
          <a:ea typeface="Palatino Linotype"/>
          <a:cs typeface="Palatino Linotype"/>
        </a:font>
        <a:schemeClr val="lt1"/>
      </a:tcTxStyle>
      <a:tcStyle>
        <a:tcBdr/>
        <a:fill>
          <a:solidFill>
            <a:schemeClr val="accent1"/>
          </a:solidFill>
        </a:fill>
      </a:tcStyle>
    </a:lastCol>
    <a:firstCol>
      <a:tcTxStyle b="on" i="off">
        <a:font>
          <a:latin typeface="Palatino Linotype"/>
          <a:ea typeface="Palatino Linotype"/>
          <a:cs typeface="Palatino Linotype"/>
        </a:font>
        <a:schemeClr val="lt1"/>
      </a:tcTxStyle>
      <a:tcStyle>
        <a:tcBdr/>
        <a:fill>
          <a:solidFill>
            <a:schemeClr val="accent1"/>
          </a:solidFill>
        </a:fill>
      </a:tcStyle>
    </a:firstCol>
    <a:lastRow>
      <a:tcTxStyle b="on" i="off">
        <a:font>
          <a:latin typeface="Palatino Linotype"/>
          <a:ea typeface="Palatino Linotype"/>
          <a:cs typeface="Palatino Linotype"/>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Palatino Linotype"/>
          <a:ea typeface="Palatino Linotype"/>
          <a:cs typeface="Palatino Linotype"/>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6C7A15F4-6765-4FD2-8D91-BEFAE0C48AB6}"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AAAB6726-A1E1-438A-96DF-E775D9F5352E}" styleName="Table_2"/>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65"/>
    <p:restoredTop sz="93045"/>
  </p:normalViewPr>
  <p:slideViewPr>
    <p:cSldViewPr snapToGrid="0" snapToObjects="1">
      <p:cViewPr varScale="1">
        <p:scale>
          <a:sx n="109" d="100"/>
          <a:sy n="109" d="100"/>
        </p:scale>
        <p:origin x="88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notesMaster" Target="notesMasters/notesMaster1.xml"/><Relationship Id="rId96" Type="http://schemas.openxmlformats.org/officeDocument/2006/relationships/handoutMaster" Target="handoutMasters/handoutMaster1.xml"/><Relationship Id="rId97" Type="http://schemas.openxmlformats.org/officeDocument/2006/relationships/presProps" Target="presProps.xml"/><Relationship Id="rId98" Type="http://schemas.openxmlformats.org/officeDocument/2006/relationships/viewProps" Target="viewProps.xml"/><Relationship Id="rId99" Type="http://schemas.openxmlformats.org/officeDocument/2006/relationships/theme" Target="theme/theme1.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100" Type="http://schemas.openxmlformats.org/officeDocument/2006/relationships/tableStyles" Target="tableStyles.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B5E43F-4E8D-8743-B64A-9FE2EB2BC752}" type="datetimeFigureOut">
              <a:rPr lang="en-US" smtClean="0"/>
              <a:t>2/7/17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957AB3-4765-0748-81E2-79118615CBF3}" type="slidenum">
              <a:rPr lang="en-US" smtClean="0"/>
              <a:t>‹#›</a:t>
            </a:fld>
            <a:endParaRPr lang="en-US"/>
          </a:p>
        </p:txBody>
      </p:sp>
    </p:spTree>
    <p:extLst>
      <p:ext uri="{BB962C8B-B14F-4D97-AF65-F5344CB8AC3E}">
        <p14:creationId xmlns:p14="http://schemas.microsoft.com/office/powerpoint/2010/main" val="431382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406700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903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7" name="Shape 3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68" name="Shape 36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280260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76" name="Shape 37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extLst>
      <p:ext uri="{BB962C8B-B14F-4D97-AF65-F5344CB8AC3E}">
        <p14:creationId xmlns:p14="http://schemas.microsoft.com/office/powerpoint/2010/main" val="899106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3" name="Shape 3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84" name="Shape 38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extLst>
      <p:ext uri="{BB962C8B-B14F-4D97-AF65-F5344CB8AC3E}">
        <p14:creationId xmlns:p14="http://schemas.microsoft.com/office/powerpoint/2010/main" val="1588240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3" name="Shape 3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94" name="Shape 39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extLst>
      <p:ext uri="{BB962C8B-B14F-4D97-AF65-F5344CB8AC3E}">
        <p14:creationId xmlns:p14="http://schemas.microsoft.com/office/powerpoint/2010/main" val="336452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2" name="Shape 4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403" name="Shape 40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spTree>
    <p:extLst>
      <p:ext uri="{BB962C8B-B14F-4D97-AF65-F5344CB8AC3E}">
        <p14:creationId xmlns:p14="http://schemas.microsoft.com/office/powerpoint/2010/main" val="426539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1" name="Shape 4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412" name="Shape 41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15</a:t>
            </a:fld>
            <a:endParaRPr lang="en-US"/>
          </a:p>
        </p:txBody>
      </p:sp>
    </p:spTree>
    <p:extLst>
      <p:ext uri="{BB962C8B-B14F-4D97-AF65-F5344CB8AC3E}">
        <p14:creationId xmlns:p14="http://schemas.microsoft.com/office/powerpoint/2010/main" val="556912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2" name="Shape 4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23" name="Shape 42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16</a:t>
            </a:fld>
            <a:endParaRPr lang="en-US"/>
          </a:p>
        </p:txBody>
      </p:sp>
    </p:spTree>
    <p:extLst>
      <p:ext uri="{BB962C8B-B14F-4D97-AF65-F5344CB8AC3E}">
        <p14:creationId xmlns:p14="http://schemas.microsoft.com/office/powerpoint/2010/main" val="1295074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9" name="Shape 4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440" name="Shape 44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spTree>
    <p:extLst>
      <p:ext uri="{BB962C8B-B14F-4D97-AF65-F5344CB8AC3E}">
        <p14:creationId xmlns:p14="http://schemas.microsoft.com/office/powerpoint/2010/main" val="1904977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8" name="Shape 4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449" name="Shape 44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18</a:t>
            </a:fld>
            <a:endParaRPr lang="en-US"/>
          </a:p>
        </p:txBody>
      </p:sp>
    </p:spTree>
    <p:extLst>
      <p:ext uri="{BB962C8B-B14F-4D97-AF65-F5344CB8AC3E}">
        <p14:creationId xmlns:p14="http://schemas.microsoft.com/office/powerpoint/2010/main" val="131149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7" name="Shape 4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458" name="Shape 45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19</a:t>
            </a:fld>
            <a:endParaRPr lang="en-US"/>
          </a:p>
        </p:txBody>
      </p:sp>
    </p:spTree>
    <p:extLst>
      <p:ext uri="{BB962C8B-B14F-4D97-AF65-F5344CB8AC3E}">
        <p14:creationId xmlns:p14="http://schemas.microsoft.com/office/powerpoint/2010/main" val="911575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1328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5" name="Shape 4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466" name="Shape 46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20</a:t>
            </a:fld>
            <a:endParaRPr lang="en-US"/>
          </a:p>
        </p:txBody>
      </p:sp>
    </p:spTree>
    <p:extLst>
      <p:ext uri="{BB962C8B-B14F-4D97-AF65-F5344CB8AC3E}">
        <p14:creationId xmlns:p14="http://schemas.microsoft.com/office/powerpoint/2010/main" val="708502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71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8" name="Shape 4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8251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5" name="Shape 4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3964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1" name="Shape 4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Mostly North America (Canada [n=2] &amp; US [n=1])</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South America (Honduras) n=1</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South America (Columbia) n=1</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West Africa (Togo) n=1</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North Africa (Sudan) n=1</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92" name="Shape 4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0674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2" name="Shape 51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university names </a:t>
            </a:r>
          </a:p>
        </p:txBody>
      </p:sp>
      <p:sp>
        <p:nvSpPr>
          <p:cNvPr id="513" name="Shape 5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82090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0" name="Shape 5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1192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94" name="Shape 5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630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23" name="Shape 6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627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Shape 6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3" name="Shape 6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752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81" name="Shape 28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extLst>
      <p:ext uri="{BB962C8B-B14F-4D97-AF65-F5344CB8AC3E}">
        <p14:creationId xmlns:p14="http://schemas.microsoft.com/office/powerpoint/2010/main" val="890127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83" name="Shape 6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8848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Shape 7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13" name="Shape 7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3482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43" name="Shape 7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No online learning modules, but resources were available online. </a:t>
            </a:r>
          </a:p>
        </p:txBody>
      </p:sp>
      <p:sp>
        <p:nvSpPr>
          <p:cNvPr id="744" name="Shape 7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6502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Shape 7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72" name="Shape 7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No online learning modules, but resources were available online. </a:t>
            </a:r>
          </a:p>
        </p:txBody>
      </p:sp>
      <p:sp>
        <p:nvSpPr>
          <p:cNvPr id="773" name="Shape 7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4013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Shape 8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2" name="Shape 8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No online learning modules, but resources were available online. </a:t>
            </a:r>
          </a:p>
        </p:txBody>
      </p:sp>
      <p:sp>
        <p:nvSpPr>
          <p:cNvPr id="803" name="Shape 8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39724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Shape 8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32" name="Shape 8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No online learning modules, but resources were available online. </a:t>
            </a:r>
          </a:p>
        </p:txBody>
      </p:sp>
      <p:sp>
        <p:nvSpPr>
          <p:cNvPr id="833" name="Shape 8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8898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Shape 8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2" name="Shape 8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No online learning modules, but resources were available online. </a:t>
            </a:r>
          </a:p>
        </p:txBody>
      </p:sp>
      <p:sp>
        <p:nvSpPr>
          <p:cNvPr id="863" name="Shape 8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51065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Shape 8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92" name="Shape 8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No online learning modules, but resources were available online. </a:t>
            </a:r>
          </a:p>
        </p:txBody>
      </p:sp>
      <p:sp>
        <p:nvSpPr>
          <p:cNvPr id="893" name="Shape 8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23144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Shape 9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22" name="Shape 9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4041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Shape 9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43" name="Shape 9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3838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4378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Shape 9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65" name="Shape 9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45235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Shape 9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87" name="Shape 9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55024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Shape 10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09" name="Shape 10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73749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Shape 10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15" name="Shape 10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31064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Shape 10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22" name="Shape 1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25910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Shape 10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29" name="Shape 10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06983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Shape 10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36" name="Shape 10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19790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Shape 10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43" name="Shape 10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87804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Shape 10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50" name="Shape 10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93863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Shape 10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57" name="Shape 10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9202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58665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Shape 10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64" name="Shape 10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33483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Shape 10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71" name="Shape 10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7271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Shape 10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78" name="Shape 10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77580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Shape 10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85" name="Shape 10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43703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Shape 10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92" name="Shape 10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70709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Shape 10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99" name="Shape 10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87126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Shape 1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06" name="Shape 1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9519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Shape 1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13" name="Shape 1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26149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Shape 1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20" name="Shape 1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95337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Shape 1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27" name="Shape 1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6301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1" name="Shape 3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4134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Shape 1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34" name="Shape 1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32617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Shape 1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41" name="Shape 1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32358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Shape 1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48" name="Shape 1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08403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Shape 1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400"/>
              </a:spcBef>
              <a:buClr>
                <a:schemeClr val="dk1"/>
              </a:buClr>
              <a:buSzPct val="100000"/>
              <a:buFont typeface="Arial"/>
              <a:buNone/>
            </a:pPr>
            <a:r>
              <a:rPr lang="en-US" sz="1100"/>
              <a:t>The purpose of the integration pilot sites project is to encourage and support the educational institutions to include or enhance wheelchair content in their courses and to use globally available resources as appropriate. </a:t>
            </a:r>
          </a:p>
        </p:txBody>
      </p:sp>
      <p:sp>
        <p:nvSpPr>
          <p:cNvPr id="1154" name="Shape 1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81032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Shape 1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spcBef>
                <a:spcPts val="400"/>
              </a:spcBef>
              <a:buSzPct val="100000"/>
              <a:buAutoNum type="arabicPeriod"/>
            </a:pPr>
            <a:r>
              <a:rPr lang="en-US"/>
              <a:t>Through various networks and conferences, the group identified 14 potential partner institutions,  from various parts of the world and representing the varied rehabilitation professions. </a:t>
            </a:r>
          </a:p>
          <a:p>
            <a:pPr marL="457200" lvl="0" indent="-304800" rtl="0">
              <a:spcBef>
                <a:spcPts val="400"/>
              </a:spcBef>
              <a:buSzPct val="100000"/>
              <a:buAutoNum type="arabicPeriod"/>
            </a:pPr>
            <a:r>
              <a:rPr lang="en-US"/>
              <a:t>Institutions were identified based on readiness to integrate new content, methodology or testing mechanism available through ISWP. </a:t>
            </a:r>
          </a:p>
          <a:p>
            <a:pPr marL="457200" lvl="0" indent="-304800" rtl="0">
              <a:spcBef>
                <a:spcPts val="400"/>
              </a:spcBef>
              <a:buClr>
                <a:schemeClr val="dk1"/>
              </a:buClr>
              <a:buSzPct val="100000"/>
              <a:buAutoNum type="arabicPeriod"/>
            </a:pPr>
            <a:r>
              <a:rPr lang="en-US"/>
              <a:t>and these will continue into the first half of 2017 until each institution has implemented and evaluated planned activities.  </a:t>
            </a:r>
          </a:p>
          <a:p>
            <a:pPr marL="457200" lvl="0" indent="-304800" rtl="0">
              <a:spcBef>
                <a:spcPts val="400"/>
              </a:spcBef>
              <a:buSzPct val="100000"/>
              <a:buAutoNum type="arabicPeriod"/>
            </a:pPr>
            <a:r>
              <a:rPr lang="en-US"/>
              <a:t>Through this process, ISWP will gather and develop resources, approaches, case studies and example curricula which can be included in an ‘integration toolkit’ for future use by other educational institutions. </a:t>
            </a:r>
          </a:p>
        </p:txBody>
      </p:sp>
      <p:sp>
        <p:nvSpPr>
          <p:cNvPr id="1161" name="Shape 1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63328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Shape 1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67" name="Shape 1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78562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Shape 1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87" name="Shape 1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3981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Shape 1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3" name="Shape 1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t>screenshots of the modules - into slides - lab sessions</a:t>
            </a:r>
          </a:p>
          <a:p>
            <a:pPr lvl="0">
              <a:spcBef>
                <a:spcPts val="0"/>
              </a:spcBef>
              <a:buClr>
                <a:schemeClr val="dk1"/>
              </a:buClr>
              <a:buSzPct val="91666"/>
              <a:buFont typeface="Arial"/>
              <a:buNone/>
            </a:pPr>
            <a:r>
              <a:rPr lang="en-US"/>
              <a:t>resources - content and </a:t>
            </a:r>
          </a:p>
          <a:p>
            <a:pPr marL="342900" lvl="0" indent="-234950" rtl="0">
              <a:spcBef>
                <a:spcPts val="560"/>
              </a:spcBef>
              <a:buClr>
                <a:schemeClr val="dk1"/>
              </a:buClr>
              <a:buSzPct val="39285"/>
              <a:buFont typeface="Arial"/>
              <a:buNone/>
            </a:pPr>
            <a:r>
              <a:rPr lang="en-US" sz="2800">
                <a:latin typeface="Gill Sans"/>
                <a:ea typeface="Gill Sans"/>
                <a:cs typeface="Gill Sans"/>
                <a:sym typeface="Gill Sans"/>
              </a:rPr>
              <a:t>experience sharing, resourcec sharing ppt, online modules</a:t>
            </a:r>
          </a:p>
          <a:p>
            <a:pPr lvl="0">
              <a:spcBef>
                <a:spcPts val="0"/>
              </a:spcBef>
              <a:buClr>
                <a:schemeClr val="dk1"/>
              </a:buClr>
              <a:buSzPct val="91666"/>
              <a:buFont typeface="Arial"/>
              <a:buNone/>
            </a:pPr>
            <a:endParaRPr/>
          </a:p>
          <a:p>
            <a:pPr lvl="0">
              <a:spcBef>
                <a:spcPts val="0"/>
              </a:spcBef>
              <a:buNone/>
            </a:pPr>
            <a:endParaRPr/>
          </a:p>
        </p:txBody>
      </p:sp>
      <p:sp>
        <p:nvSpPr>
          <p:cNvPr id="1194" name="Shape 119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67</a:t>
            </a:fld>
            <a:endParaRPr lang="en-US"/>
          </a:p>
        </p:txBody>
      </p:sp>
    </p:spTree>
    <p:extLst>
      <p:ext uri="{BB962C8B-B14F-4D97-AF65-F5344CB8AC3E}">
        <p14:creationId xmlns:p14="http://schemas.microsoft.com/office/powerpoint/2010/main" val="71086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Shape 1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08" name="Shape 12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university names </a:t>
            </a:r>
          </a:p>
        </p:txBody>
      </p:sp>
      <p:sp>
        <p:nvSpPr>
          <p:cNvPr id="1209" name="Shape 12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28412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Shape 1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15" name="Shape 1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133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46939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Shape 1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21" name="Shape 1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1793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Shape 1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29" name="Shape 1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58315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Shape 1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36" name="Shape 1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92591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Shape 12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44" name="Shape 1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15371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Shape 1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1" name="Shape 12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252" name="Shape 125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74</a:t>
            </a:fld>
            <a:endParaRPr lang="en-US"/>
          </a:p>
        </p:txBody>
      </p:sp>
    </p:spTree>
    <p:extLst>
      <p:ext uri="{BB962C8B-B14F-4D97-AF65-F5344CB8AC3E}">
        <p14:creationId xmlns:p14="http://schemas.microsoft.com/office/powerpoint/2010/main" val="19828955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Shape 1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0" name="Shape 1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261" name="Shape 126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75</a:t>
            </a:fld>
            <a:endParaRPr lang="en-US"/>
          </a:p>
        </p:txBody>
      </p:sp>
    </p:spTree>
    <p:extLst>
      <p:ext uri="{BB962C8B-B14F-4D97-AF65-F5344CB8AC3E}">
        <p14:creationId xmlns:p14="http://schemas.microsoft.com/office/powerpoint/2010/main" val="18741234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Shape 12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6" name="Shape 12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277" name="Shape 1277"/>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76</a:t>
            </a:fld>
            <a:endParaRPr lang="en-US"/>
          </a:p>
        </p:txBody>
      </p:sp>
    </p:spTree>
    <p:extLst>
      <p:ext uri="{BB962C8B-B14F-4D97-AF65-F5344CB8AC3E}">
        <p14:creationId xmlns:p14="http://schemas.microsoft.com/office/powerpoint/2010/main" val="12500223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Shape 1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5" name="Shape 12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286" name="Shape 128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77</a:t>
            </a:fld>
            <a:endParaRPr lang="en-US"/>
          </a:p>
        </p:txBody>
      </p:sp>
    </p:spTree>
    <p:extLst>
      <p:ext uri="{BB962C8B-B14F-4D97-AF65-F5344CB8AC3E}">
        <p14:creationId xmlns:p14="http://schemas.microsoft.com/office/powerpoint/2010/main" val="2929161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Shape 12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96" name="Shape 1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94662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Shape 13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22" name="Shape 1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8133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4" name="Shape 3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93313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Shape 1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9" name="Shape 13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330" name="Shape 133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80</a:t>
            </a:fld>
            <a:endParaRPr lang="en-US"/>
          </a:p>
        </p:txBody>
      </p:sp>
    </p:spTree>
    <p:extLst>
      <p:ext uri="{BB962C8B-B14F-4D97-AF65-F5344CB8AC3E}">
        <p14:creationId xmlns:p14="http://schemas.microsoft.com/office/powerpoint/2010/main" val="32372168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6"/>
        <p:cNvGrpSpPr/>
        <p:nvPr/>
      </p:nvGrpSpPr>
      <p:grpSpPr>
        <a:xfrm>
          <a:off x="0" y="0"/>
          <a:ext cx="0" cy="0"/>
          <a:chOff x="0" y="0"/>
          <a:chExt cx="0" cy="0"/>
        </a:xfrm>
      </p:grpSpPr>
      <p:sp>
        <p:nvSpPr>
          <p:cNvPr id="1337" name="Shape 1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8" name="Shape 133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Describe my learning process as part of being part of the ISWP … pilot sites projet</a:t>
            </a:r>
          </a:p>
        </p:txBody>
      </p:sp>
      <p:sp>
        <p:nvSpPr>
          <p:cNvPr id="1339" name="Shape 13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81</a:t>
            </a:fld>
            <a:endParaRPr lang="en-US"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142819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6"/>
        <p:cNvGrpSpPr/>
        <p:nvPr/>
      </p:nvGrpSpPr>
      <p:grpSpPr>
        <a:xfrm>
          <a:off x="0" y="0"/>
          <a:ext cx="0" cy="0"/>
          <a:chOff x="0" y="0"/>
          <a:chExt cx="0" cy="0"/>
        </a:xfrm>
      </p:grpSpPr>
      <p:sp>
        <p:nvSpPr>
          <p:cNvPr id="1347" name="Shape 1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48" name="Shape 134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Describe my learning process as part of being part of the ISWP … pilot sites projet</a:t>
            </a:r>
          </a:p>
        </p:txBody>
      </p:sp>
      <p:sp>
        <p:nvSpPr>
          <p:cNvPr id="1349" name="Shape 13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82</a:t>
            </a:fld>
            <a:endParaRPr lang="en-US"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995353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Shape 1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57" name="Shape 1357"/>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Describe my learning process as part of being part of the ISWP … pilot sites projet</a:t>
            </a:r>
          </a:p>
        </p:txBody>
      </p:sp>
      <p:sp>
        <p:nvSpPr>
          <p:cNvPr id="1358" name="Shape 13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83</a:t>
            </a:fld>
            <a:endParaRPr lang="en-US"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603828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Shape 13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366" name="Shape 13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188425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Shape 13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3" name="Shape 13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374" name="Shape 137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85</a:t>
            </a:fld>
            <a:endParaRPr lang="en-US"/>
          </a:p>
        </p:txBody>
      </p:sp>
    </p:spTree>
    <p:extLst>
      <p:ext uri="{BB962C8B-B14F-4D97-AF65-F5344CB8AC3E}">
        <p14:creationId xmlns:p14="http://schemas.microsoft.com/office/powerpoint/2010/main" val="173487142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Shape 13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0" name="Shape 13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381" name="Shape 138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86</a:t>
            </a:fld>
            <a:endParaRPr lang="en-US"/>
          </a:p>
        </p:txBody>
      </p:sp>
    </p:spTree>
    <p:extLst>
      <p:ext uri="{BB962C8B-B14F-4D97-AF65-F5344CB8AC3E}">
        <p14:creationId xmlns:p14="http://schemas.microsoft.com/office/powerpoint/2010/main" val="159849742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Shape 1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7" name="Shape 13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idenitfy next steps for each organization</a:t>
            </a:r>
          </a:p>
        </p:txBody>
      </p:sp>
      <p:sp>
        <p:nvSpPr>
          <p:cNvPr id="1388" name="Shape 138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87</a:t>
            </a:fld>
            <a:endParaRPr lang="en-US"/>
          </a:p>
        </p:txBody>
      </p:sp>
    </p:spTree>
    <p:extLst>
      <p:ext uri="{BB962C8B-B14F-4D97-AF65-F5344CB8AC3E}">
        <p14:creationId xmlns:p14="http://schemas.microsoft.com/office/powerpoint/2010/main" val="92584842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Shape 1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7" name="Shape 13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idenitfy next steps for each organization</a:t>
            </a:r>
          </a:p>
        </p:txBody>
      </p:sp>
      <p:sp>
        <p:nvSpPr>
          <p:cNvPr id="1388" name="Shape 138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88</a:t>
            </a:fld>
            <a:endParaRPr lang="en-US"/>
          </a:p>
        </p:txBody>
      </p:sp>
    </p:spTree>
    <p:extLst>
      <p:ext uri="{BB962C8B-B14F-4D97-AF65-F5344CB8AC3E}">
        <p14:creationId xmlns:p14="http://schemas.microsoft.com/office/powerpoint/2010/main" val="147027754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Shape 1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4" name="Shape 13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identify next steps for each organization</a:t>
            </a:r>
          </a:p>
        </p:txBody>
      </p:sp>
      <p:sp>
        <p:nvSpPr>
          <p:cNvPr id="1395" name="Shape 139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89</a:t>
            </a:fld>
            <a:endParaRPr lang="en-US"/>
          </a:p>
        </p:txBody>
      </p:sp>
    </p:spTree>
    <p:extLst>
      <p:ext uri="{BB962C8B-B14F-4D97-AF65-F5344CB8AC3E}">
        <p14:creationId xmlns:p14="http://schemas.microsoft.com/office/powerpoint/2010/main" val="67989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61" name="Shape 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510892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9"/>
        <p:cNvGrpSpPr/>
        <p:nvPr/>
      </p:nvGrpSpPr>
      <p:grpSpPr>
        <a:xfrm>
          <a:off x="0" y="0"/>
          <a:ext cx="0" cy="0"/>
          <a:chOff x="0" y="0"/>
          <a:chExt cx="0" cy="0"/>
        </a:xfrm>
      </p:grpSpPr>
      <p:sp>
        <p:nvSpPr>
          <p:cNvPr id="1400" name="Shape 14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1" name="Shape 14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idenitfy next steps for each organization</a:t>
            </a:r>
          </a:p>
        </p:txBody>
      </p:sp>
      <p:sp>
        <p:nvSpPr>
          <p:cNvPr id="1402" name="Shape 140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90</a:t>
            </a:fld>
            <a:endParaRPr lang="en-US"/>
          </a:p>
        </p:txBody>
      </p:sp>
    </p:spTree>
    <p:extLst>
      <p:ext uri="{BB962C8B-B14F-4D97-AF65-F5344CB8AC3E}">
        <p14:creationId xmlns:p14="http://schemas.microsoft.com/office/powerpoint/2010/main" val="24024313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6"/>
        <p:cNvGrpSpPr/>
        <p:nvPr/>
      </p:nvGrpSpPr>
      <p:grpSpPr>
        <a:xfrm>
          <a:off x="0" y="0"/>
          <a:ext cx="0" cy="0"/>
          <a:chOff x="0" y="0"/>
          <a:chExt cx="0" cy="0"/>
        </a:xfrm>
      </p:grpSpPr>
      <p:sp>
        <p:nvSpPr>
          <p:cNvPr id="1407" name="Shape 14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8" name="Shape 14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idenitfy next steps for each organization</a:t>
            </a:r>
          </a:p>
        </p:txBody>
      </p:sp>
      <p:sp>
        <p:nvSpPr>
          <p:cNvPr id="1409" name="Shape 140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91</a:t>
            </a:fld>
            <a:endParaRPr lang="en-US"/>
          </a:p>
        </p:txBody>
      </p:sp>
    </p:spTree>
    <p:extLst>
      <p:ext uri="{BB962C8B-B14F-4D97-AF65-F5344CB8AC3E}">
        <p14:creationId xmlns:p14="http://schemas.microsoft.com/office/powerpoint/2010/main" val="497130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0" y="1546"/>
            <a:ext cx="9144000" cy="1268326"/>
          </a:xfrm>
          <a:prstGeom prst="rect">
            <a:avLst/>
          </a:prstGeom>
          <a:solidFill>
            <a:schemeClr val="lt1"/>
          </a:solidFill>
          <a:ln>
            <a:noFill/>
          </a:ln>
        </p:spPr>
        <p:txBody>
          <a:bodyPr lIns="91425" tIns="91425" rIns="91425" bIns="91425" anchor="ctr" anchorCtr="0"/>
          <a:lstStyle>
            <a:lvl1pPr marL="0" marR="0" lvl="0" indent="0" algn="ctr" rtl="0">
              <a:spcBef>
                <a:spcPts val="0"/>
              </a:spcBef>
              <a:buClr>
                <a:srgbClr val="437E7D"/>
              </a:buClr>
              <a:buFont typeface="Gill Sans"/>
              <a:buNone/>
              <a:defRPr sz="3600" b="0" i="0" u="none" strike="noStrike" cap="none">
                <a:solidFill>
                  <a:srgbClr val="437E7D"/>
                </a:solidFill>
                <a:latin typeface="Gill Sans"/>
                <a:ea typeface="Gill Sans"/>
                <a:cs typeface="Gill Sans"/>
                <a:sym typeface="Gill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body" idx="1"/>
          </p:nvPr>
        </p:nvSpPr>
        <p:spPr>
          <a:xfrm>
            <a:off x="457200" y="1600200"/>
            <a:ext cx="8229600" cy="4121057"/>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Gill Sans"/>
                <a:ea typeface="Gill Sans"/>
                <a:cs typeface="Gill Sans"/>
                <a:sym typeface="Gill San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Gill Sans"/>
                <a:ea typeface="Gill Sans"/>
                <a:cs typeface="Gill Sans"/>
                <a:sym typeface="Gill San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Gill Sans"/>
                <a:ea typeface="Gill Sans"/>
                <a:cs typeface="Gill Sans"/>
                <a:sym typeface="Gill San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878770" y="464254"/>
            <a:ext cx="7469505" cy="805618"/>
          </a:xfrm>
          <a:prstGeom prst="rect">
            <a:avLst/>
          </a:prstGeom>
          <a:solidFill>
            <a:schemeClr val="lt1"/>
          </a:solidFill>
          <a:ln>
            <a:noFill/>
          </a:ln>
        </p:spPr>
        <p:txBody>
          <a:bodyPr lIns="91425" tIns="91425" rIns="91425" bIns="91425" anchor="ctr" anchorCtr="0"/>
          <a:lstStyle>
            <a:lvl1pPr marL="0" marR="0" lvl="0" indent="0" algn="ctr" rtl="0">
              <a:spcBef>
                <a:spcPts val="0"/>
              </a:spcBef>
              <a:buClr>
                <a:srgbClr val="437E7D"/>
              </a:buClr>
              <a:buFont typeface="Gill Sans"/>
              <a:buNone/>
              <a:defRPr sz="3600" b="0" i="0" u="none" strike="noStrike" cap="none">
                <a:solidFill>
                  <a:srgbClr val="437E7D"/>
                </a:solidFill>
                <a:latin typeface="Gill Sans"/>
                <a:ea typeface="Gill Sans"/>
                <a:cs typeface="Gill Sans"/>
                <a:sym typeface="Gill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5" name="Shape 85"/>
          <p:cNvSpPr txBox="1">
            <a:spLocks noGrp="1"/>
          </p:cNvSpPr>
          <p:nvPr>
            <p:ph type="body" idx="1"/>
          </p:nvPr>
        </p:nvSpPr>
        <p:spPr>
          <a:xfrm rot="5400000">
            <a:off x="2511470" y="-454070"/>
            <a:ext cx="4121057" cy="82296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Gill Sans"/>
                <a:ea typeface="Gill Sans"/>
                <a:cs typeface="Gill Sans"/>
                <a:sym typeface="Gill San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Gill Sans"/>
                <a:ea typeface="Gill Sans"/>
                <a:cs typeface="Gill Sans"/>
                <a:sym typeface="Gill San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Gill Sans"/>
                <a:ea typeface="Gill Sans"/>
                <a:cs typeface="Gill Sans"/>
                <a:sym typeface="Gill San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9"/>
        <p:cNvGrpSpPr/>
        <p:nvPr/>
      </p:nvGrpSpPr>
      <p:grpSpPr>
        <a:xfrm>
          <a:off x="0" y="0"/>
          <a:ext cx="0" cy="0"/>
          <a:chOff x="0" y="0"/>
          <a:chExt cx="0" cy="0"/>
        </a:xfrm>
      </p:grpSpPr>
      <p:sp>
        <p:nvSpPr>
          <p:cNvPr id="90" name="Shape 90"/>
          <p:cNvSpPr txBox="1">
            <a:spLocks noGrp="1"/>
          </p:cNvSpPr>
          <p:nvPr>
            <p:ph type="title"/>
          </p:nvPr>
        </p:nvSpPr>
        <p:spPr>
          <a:xfrm rot="5400000">
            <a:off x="4732337" y="2171700"/>
            <a:ext cx="5851525" cy="2057400"/>
          </a:xfrm>
          <a:prstGeom prst="rect">
            <a:avLst/>
          </a:prstGeom>
          <a:solidFill>
            <a:schemeClr val="lt1"/>
          </a:solidFill>
          <a:ln>
            <a:noFill/>
          </a:ln>
        </p:spPr>
        <p:txBody>
          <a:bodyPr lIns="91425" tIns="91425" rIns="91425" bIns="91425" anchor="ctr" anchorCtr="0"/>
          <a:lstStyle>
            <a:lvl1pPr marL="0" marR="0" lvl="0" indent="0" algn="ctr" rtl="0">
              <a:spcBef>
                <a:spcPts val="0"/>
              </a:spcBef>
              <a:buClr>
                <a:srgbClr val="437E7D"/>
              </a:buClr>
              <a:buFont typeface="Gill Sans"/>
              <a:buNone/>
              <a:defRPr sz="3600" b="0" i="0" u="none" strike="noStrike" cap="none">
                <a:solidFill>
                  <a:srgbClr val="437E7D"/>
                </a:solidFill>
                <a:latin typeface="Gill Sans"/>
                <a:ea typeface="Gill Sans"/>
                <a:cs typeface="Gill Sans"/>
                <a:sym typeface="Gill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1" name="Shape 91"/>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Gill Sans"/>
                <a:ea typeface="Gill Sans"/>
                <a:cs typeface="Gill Sans"/>
                <a:sym typeface="Gill San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Gill Sans"/>
                <a:ea typeface="Gill Sans"/>
                <a:cs typeface="Gill Sans"/>
                <a:sym typeface="Gill San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Gill Sans"/>
                <a:ea typeface="Gill Sans"/>
                <a:cs typeface="Gill Sans"/>
                <a:sym typeface="Gill San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6"/>
        <p:cNvGrpSpPr/>
        <p:nvPr/>
      </p:nvGrpSpPr>
      <p:grpSpPr>
        <a:xfrm>
          <a:off x="0" y="0"/>
          <a:ext cx="0" cy="0"/>
          <a:chOff x="0" y="0"/>
          <a:chExt cx="0" cy="0"/>
        </a:xfrm>
      </p:grpSpPr>
      <p:sp>
        <p:nvSpPr>
          <p:cNvPr id="107" name="Shape 107"/>
          <p:cNvSpPr/>
          <p:nvPr/>
        </p:nvSpPr>
        <p:spPr>
          <a:xfrm>
            <a:off x="0" y="0"/>
            <a:ext cx="9144000" cy="6858000"/>
          </a:xfrm>
          <a:prstGeom prst="rect">
            <a:avLst/>
          </a:prstGeom>
          <a:solidFill>
            <a:srgbClr val="FFFFFF"/>
          </a:solidFill>
          <a:ln>
            <a:noFill/>
          </a:ln>
          <a:effectLst>
            <a:outerShdw blurRad="39999" dist="23000" dir="5400000" rotWithShape="0">
              <a:srgbClr val="000000">
                <a:alpha val="3451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08" name="Shape 108"/>
          <p:cNvSpPr txBox="1">
            <a:spLocks noGrp="1"/>
          </p:cNvSpPr>
          <p:nvPr>
            <p:ph type="ctrTitle"/>
          </p:nvPr>
        </p:nvSpPr>
        <p:spPr>
          <a:xfrm>
            <a:off x="3124200" y="450914"/>
            <a:ext cx="4648200" cy="1469999"/>
          </a:xfrm>
          <a:prstGeom prst="rect">
            <a:avLst/>
          </a:prstGeom>
          <a:solidFill>
            <a:srgbClr val="FFFFFF"/>
          </a:solid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Gill Sans"/>
              <a:buNone/>
              <a:defRPr sz="3600" b="0" i="0" u="none" strike="noStrike" cap="none">
                <a:solidFill>
                  <a:srgbClr val="000000"/>
                </a:solidFill>
                <a:latin typeface="Gill Sans"/>
                <a:ea typeface="Gill Sans"/>
                <a:cs typeface="Gill Sans"/>
                <a:sym typeface="Gill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09" name="Shape 109"/>
          <p:cNvSpPr txBox="1">
            <a:spLocks noGrp="1"/>
          </p:cNvSpPr>
          <p:nvPr>
            <p:ph type="subTitle" idx="1"/>
          </p:nvPr>
        </p:nvSpPr>
        <p:spPr>
          <a:xfrm>
            <a:off x="3124200" y="2397852"/>
            <a:ext cx="4648200" cy="1056599"/>
          </a:xfrm>
          <a:prstGeom prst="rect">
            <a:avLst/>
          </a:prstGeom>
          <a:noFill/>
          <a:ln>
            <a:noFill/>
          </a:ln>
        </p:spPr>
        <p:txBody>
          <a:bodyPr lIns="91425" tIns="91425" rIns="91425" bIns="91425" anchor="t" anchorCtr="0"/>
          <a:lstStyle>
            <a:lvl1pPr marL="0" marR="0" lvl="0" indent="0" algn="l" rtl="0">
              <a:lnSpc>
                <a:spcPct val="100000"/>
              </a:lnSpc>
              <a:spcBef>
                <a:spcPts val="560"/>
              </a:spcBef>
              <a:spcAft>
                <a:spcPts val="0"/>
              </a:spcAft>
              <a:buClr>
                <a:srgbClr val="888888"/>
              </a:buClr>
              <a:buFont typeface="Arial"/>
              <a:buNone/>
              <a:defRPr sz="2800" b="0" i="0" u="none" strike="noStrike" cap="none">
                <a:solidFill>
                  <a:srgbClr val="888888"/>
                </a:solidFill>
                <a:latin typeface="Gill Sans"/>
                <a:ea typeface="Gill Sans"/>
                <a:cs typeface="Gill Sans"/>
                <a:sym typeface="Gill Sans"/>
              </a:defRPr>
            </a:lvl1pPr>
            <a:lvl2pPr marL="457200" marR="0" lvl="1"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Gill Sans"/>
                <a:ea typeface="Gill Sans"/>
                <a:cs typeface="Gill Sans"/>
                <a:sym typeface="Gill Sans"/>
              </a:defRPr>
            </a:lvl2pPr>
            <a:lvl3pPr marL="914400" marR="0" lvl="2"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Gill Sans"/>
                <a:ea typeface="Gill Sans"/>
                <a:cs typeface="Gill Sans"/>
                <a:sym typeface="Gill Sans"/>
              </a:defRPr>
            </a:lvl3pPr>
            <a:lvl4pPr marL="1371600" marR="0" lvl="3"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Gill Sans"/>
                <a:ea typeface="Gill Sans"/>
                <a:cs typeface="Gill Sans"/>
                <a:sym typeface="Gill Sans"/>
              </a:defRPr>
            </a:lvl4pPr>
            <a:lvl5pPr marL="1828800" marR="0" lvl="4"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Gill Sans"/>
                <a:ea typeface="Gill Sans"/>
                <a:cs typeface="Gill Sans"/>
                <a:sym typeface="Gill Sans"/>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10" name="Shape 110"/>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113" name="Shape 113"/>
          <p:cNvSpPr/>
          <p:nvPr/>
        </p:nvSpPr>
        <p:spPr>
          <a:xfrm>
            <a:off x="0" y="4718169"/>
            <a:ext cx="9144000" cy="639900"/>
          </a:xfrm>
          <a:prstGeom prst="rect">
            <a:avLst/>
          </a:prstGeom>
          <a:solidFill>
            <a:srgbClr val="595959"/>
          </a:solidFill>
          <a:ln>
            <a:noFill/>
          </a:ln>
          <a:effectLst>
            <a:outerShdw blurRad="39999" dist="23000" dir="5400000" rotWithShape="0">
              <a:srgbClr val="000000">
                <a:alpha val="3451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114" name="Shape 114" descr="ISWP_LogoShadow.jpg"/>
          <p:cNvPicPr preferRelativeResize="0"/>
          <p:nvPr/>
        </p:nvPicPr>
        <p:blipFill rotWithShape="1">
          <a:blip r:embed="rId2">
            <a:alphaModFix/>
          </a:blip>
          <a:srcRect/>
          <a:stretch/>
        </p:blipFill>
        <p:spPr>
          <a:xfrm>
            <a:off x="0" y="0"/>
            <a:ext cx="2870400" cy="4718100"/>
          </a:xfrm>
          <a:prstGeom prst="rect">
            <a:avLst/>
          </a:prstGeom>
          <a:noFill/>
          <a:ln>
            <a:noFill/>
          </a:ln>
        </p:spPr>
      </p:pic>
      <p:sp>
        <p:nvSpPr>
          <p:cNvPr id="115" name="Shape 115"/>
          <p:cNvSpPr txBox="1"/>
          <p:nvPr/>
        </p:nvSpPr>
        <p:spPr>
          <a:xfrm>
            <a:off x="133046" y="4850191"/>
            <a:ext cx="2737500" cy="400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2000" b="0" i="0" u="none" strike="noStrike" cap="none">
                <a:solidFill>
                  <a:schemeClr val="lt1"/>
                </a:solidFill>
                <a:latin typeface="Calibri"/>
                <a:ea typeface="Calibri"/>
                <a:cs typeface="Calibri"/>
                <a:sym typeface="Calibri"/>
              </a:rPr>
              <a:t>Ability Meets Mobility</a:t>
            </a:r>
          </a:p>
        </p:txBody>
      </p:sp>
      <p:pic>
        <p:nvPicPr>
          <p:cNvPr id="116" name="Shape 116" descr="ISWP_USAid_APC_Lockup.png"/>
          <p:cNvPicPr preferRelativeResize="0"/>
          <p:nvPr/>
        </p:nvPicPr>
        <p:blipFill rotWithShape="1">
          <a:blip r:embed="rId3">
            <a:alphaModFix/>
          </a:blip>
          <a:srcRect/>
          <a:stretch/>
        </p:blipFill>
        <p:spPr>
          <a:xfrm>
            <a:off x="133046" y="5656348"/>
            <a:ext cx="4925100" cy="988799"/>
          </a:xfrm>
          <a:prstGeom prst="rect">
            <a:avLst/>
          </a:prstGeom>
          <a:noFill/>
          <a:ln>
            <a:noFill/>
          </a:ln>
        </p:spPr>
      </p:pic>
      <p:pic>
        <p:nvPicPr>
          <p:cNvPr id="117" name="Shape 117" descr="ISWP_USAid_APC_Lockup.png"/>
          <p:cNvPicPr preferRelativeResize="0"/>
          <p:nvPr/>
        </p:nvPicPr>
        <p:blipFill rotWithShape="1">
          <a:blip r:embed="rId4">
            <a:alphaModFix/>
          </a:blip>
          <a:srcRect r="-6507"/>
          <a:stretch/>
        </p:blipFill>
        <p:spPr>
          <a:xfrm>
            <a:off x="5058278" y="5656348"/>
            <a:ext cx="4173000" cy="9887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0" y="1546"/>
            <a:ext cx="9144000" cy="1268400"/>
          </a:xfrm>
          <a:prstGeom prst="rect">
            <a:avLst/>
          </a:prstGeom>
          <a:solidFill>
            <a:schemeClr val="lt1"/>
          </a:solidFill>
          <a:ln>
            <a:noFill/>
          </a:ln>
        </p:spPr>
        <p:txBody>
          <a:bodyPr lIns="91425" tIns="91425" rIns="91425" bIns="91425" anchor="ctr" anchorCtr="0"/>
          <a:lstStyle>
            <a:lvl1pPr marL="0" marR="0" lvl="0" indent="0" algn="ctr" rtl="0">
              <a:lnSpc>
                <a:spcPct val="100000"/>
              </a:lnSpc>
              <a:spcBef>
                <a:spcPts val="0"/>
              </a:spcBef>
              <a:spcAft>
                <a:spcPts val="0"/>
              </a:spcAft>
              <a:buClr>
                <a:srgbClr val="437E7D"/>
              </a:buClr>
              <a:buFont typeface="Gill Sans"/>
              <a:buNone/>
              <a:defRPr sz="3600" b="0" i="0" u="none" strike="noStrike" cap="none">
                <a:solidFill>
                  <a:srgbClr val="437E7D"/>
                </a:solidFill>
                <a:latin typeface="Gill Sans"/>
                <a:ea typeface="Gill Sans"/>
                <a:cs typeface="Gill Sans"/>
                <a:sym typeface="Gill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20" name="Shape 120"/>
          <p:cNvSpPr txBox="1">
            <a:spLocks noGrp="1"/>
          </p:cNvSpPr>
          <p:nvPr>
            <p:ph type="body" idx="1"/>
          </p:nvPr>
        </p:nvSpPr>
        <p:spPr>
          <a:xfrm>
            <a:off x="457200" y="1600200"/>
            <a:ext cx="8229600" cy="4121100"/>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Gill Sans"/>
                <a:ea typeface="Gill Sans"/>
                <a:cs typeface="Gill Sans"/>
                <a:sym typeface="Gill Sans"/>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Gill Sans"/>
                <a:ea typeface="Gill Sans"/>
                <a:cs typeface="Gill Sans"/>
                <a:sym typeface="Gill Sans"/>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Gill Sans"/>
                <a:ea typeface="Gill Sans"/>
                <a:cs typeface="Gill Sans"/>
                <a:sym typeface="Gill Sans"/>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0" y="0"/>
            <a:ext cx="9143100" cy="1269900"/>
          </a:xfrm>
          <a:prstGeom prst="rect">
            <a:avLst/>
          </a:prstGeom>
          <a:solidFill>
            <a:schemeClr val="lt1"/>
          </a:solidFill>
          <a:ln>
            <a:noFill/>
          </a:ln>
        </p:spPr>
        <p:txBody>
          <a:bodyPr lIns="91425" tIns="91425" rIns="91425" bIns="91425" anchor="ctr" anchorCtr="0"/>
          <a:lstStyle>
            <a:lvl1pPr marL="0" marR="0" lvl="0" indent="0" algn="ctr" rtl="0">
              <a:lnSpc>
                <a:spcPct val="100000"/>
              </a:lnSpc>
              <a:spcBef>
                <a:spcPts val="0"/>
              </a:spcBef>
              <a:spcAft>
                <a:spcPts val="0"/>
              </a:spcAft>
              <a:buClr>
                <a:srgbClr val="437E7D"/>
              </a:buClr>
              <a:buFont typeface="Gill Sans"/>
              <a:buNone/>
              <a:defRPr sz="3600" b="0" i="0" u="none" strike="noStrike" cap="none">
                <a:solidFill>
                  <a:srgbClr val="437E7D"/>
                </a:solidFill>
                <a:latin typeface="Gill Sans"/>
                <a:ea typeface="Gill Sans"/>
                <a:cs typeface="Gill Sans"/>
                <a:sym typeface="Gill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26" name="Shape 126"/>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722312" y="4406900"/>
            <a:ext cx="7772400" cy="1362000"/>
          </a:xfrm>
          <a:prstGeom prst="rect">
            <a:avLst/>
          </a:prstGeom>
          <a:solidFill>
            <a:schemeClr val="lt1"/>
          </a:solidFill>
          <a:ln>
            <a:noFill/>
          </a:ln>
        </p:spPr>
        <p:txBody>
          <a:bodyPr lIns="91425" tIns="91425" rIns="91425" bIns="91425" anchor="t" anchorCtr="0"/>
          <a:lstStyle>
            <a:lvl1pPr marL="0" marR="0" lvl="0" indent="0" algn="l" rtl="0">
              <a:lnSpc>
                <a:spcPct val="100000"/>
              </a:lnSpc>
              <a:spcBef>
                <a:spcPts val="0"/>
              </a:spcBef>
              <a:spcAft>
                <a:spcPts val="0"/>
              </a:spcAft>
              <a:buClr>
                <a:srgbClr val="437E7D"/>
              </a:buClr>
              <a:buFont typeface="Gill Sans"/>
              <a:buNone/>
              <a:defRPr sz="4000" b="1" i="0" u="none" strike="noStrike" cap="none">
                <a:solidFill>
                  <a:srgbClr val="437E7D"/>
                </a:solidFill>
                <a:latin typeface="Gill Sans"/>
                <a:ea typeface="Gill Sans"/>
                <a:cs typeface="Gill Sans"/>
                <a:sym typeface="Gill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31" name="Shape 131"/>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rgbClr val="888888"/>
              </a:buClr>
              <a:buFont typeface="Arial"/>
              <a:buNone/>
              <a:defRPr sz="2000" b="0" i="0" u="none" strike="noStrike" cap="none">
                <a:solidFill>
                  <a:srgbClr val="888888"/>
                </a:solidFill>
                <a:latin typeface="Gill Sans"/>
                <a:ea typeface="Gill Sans"/>
                <a:cs typeface="Gill Sans"/>
                <a:sym typeface="Gill Sans"/>
              </a:defRPr>
            </a:lvl1pPr>
            <a:lvl2pPr marL="457200" marR="0" lvl="1" indent="0" algn="l" rtl="0">
              <a:lnSpc>
                <a:spcPct val="100000"/>
              </a:lnSpc>
              <a:spcBef>
                <a:spcPts val="360"/>
              </a:spcBef>
              <a:spcAft>
                <a:spcPts val="0"/>
              </a:spcAft>
              <a:buClr>
                <a:srgbClr val="888888"/>
              </a:buClr>
              <a:buFont typeface="Arial"/>
              <a:buNone/>
              <a:defRPr sz="1800" b="0" i="0" u="none" strike="noStrike" cap="none">
                <a:solidFill>
                  <a:srgbClr val="888888"/>
                </a:solidFill>
                <a:latin typeface="Gill Sans"/>
                <a:ea typeface="Gill Sans"/>
                <a:cs typeface="Gill Sans"/>
                <a:sym typeface="Gill Sans"/>
              </a:defRPr>
            </a:lvl2pPr>
            <a:lvl3pPr marL="914400" marR="0" lvl="2" indent="0" algn="l" rtl="0">
              <a:lnSpc>
                <a:spcPct val="100000"/>
              </a:lnSpc>
              <a:spcBef>
                <a:spcPts val="320"/>
              </a:spcBef>
              <a:spcAft>
                <a:spcPts val="0"/>
              </a:spcAft>
              <a:buClr>
                <a:srgbClr val="888888"/>
              </a:buClr>
              <a:buFont typeface="Arial"/>
              <a:buNone/>
              <a:defRPr sz="1600" b="0" i="0" u="none" strike="noStrike" cap="none">
                <a:solidFill>
                  <a:srgbClr val="888888"/>
                </a:solidFill>
                <a:latin typeface="Gill Sans"/>
                <a:ea typeface="Gill Sans"/>
                <a:cs typeface="Gill Sans"/>
                <a:sym typeface="Gill Sans"/>
              </a:defRPr>
            </a:lvl3pPr>
            <a:lvl4pPr marL="1371600" marR="0" lvl="3"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Gill Sans"/>
                <a:ea typeface="Gill Sans"/>
                <a:cs typeface="Gill Sans"/>
                <a:sym typeface="Gill Sans"/>
              </a:defRPr>
            </a:lvl4pPr>
            <a:lvl5pPr marL="1828800" marR="0" lvl="4"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Gill Sans"/>
                <a:ea typeface="Gill Sans"/>
                <a:cs typeface="Gill Sans"/>
                <a:sym typeface="Gill Sans"/>
              </a:defRPr>
            </a:lvl5pPr>
            <a:lvl6pPr marL="2286000" marR="0" lvl="5"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32" name="Shape 13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0" y="0"/>
            <a:ext cx="9143100" cy="1269900"/>
          </a:xfrm>
          <a:prstGeom prst="rect">
            <a:avLst/>
          </a:prstGeom>
          <a:solidFill>
            <a:schemeClr val="lt1"/>
          </a:solidFill>
          <a:ln>
            <a:noFill/>
          </a:ln>
        </p:spPr>
        <p:txBody>
          <a:bodyPr lIns="91425" tIns="91425" rIns="91425" bIns="91425" anchor="ctr" anchorCtr="0"/>
          <a:lstStyle>
            <a:lvl1pPr marL="0" marR="0" lvl="0" indent="0" algn="ctr" rtl="0">
              <a:lnSpc>
                <a:spcPct val="100000"/>
              </a:lnSpc>
              <a:spcBef>
                <a:spcPts val="0"/>
              </a:spcBef>
              <a:spcAft>
                <a:spcPts val="0"/>
              </a:spcAft>
              <a:buClr>
                <a:srgbClr val="437E7D"/>
              </a:buClr>
              <a:buFont typeface="Gill Sans"/>
              <a:buNone/>
              <a:defRPr sz="3600" b="0" i="0" u="none" strike="noStrike" cap="none">
                <a:solidFill>
                  <a:srgbClr val="437E7D"/>
                </a:solidFill>
                <a:latin typeface="Gill Sans"/>
                <a:ea typeface="Gill Sans"/>
                <a:cs typeface="Gill Sans"/>
                <a:sym typeface="Gill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37" name="Shape 137"/>
          <p:cNvSpPr txBox="1">
            <a:spLocks noGrp="1"/>
          </p:cNvSpPr>
          <p:nvPr>
            <p:ph type="body" idx="1"/>
          </p:nvPr>
        </p:nvSpPr>
        <p:spPr>
          <a:xfrm>
            <a:off x="457200" y="1600200"/>
            <a:ext cx="4038600" cy="4526100"/>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Gill Sans"/>
                <a:ea typeface="Gill Sans"/>
                <a:cs typeface="Gill Sans"/>
                <a:sym typeface="Gill Sans"/>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Gill Sans"/>
                <a:ea typeface="Gill Sans"/>
                <a:cs typeface="Gill Sans"/>
                <a:sym typeface="Gill Sans"/>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Gill Sans"/>
                <a:ea typeface="Gill Sans"/>
                <a:cs typeface="Gill Sans"/>
                <a:sym typeface="Gill Sans"/>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body" idx="2"/>
          </p:nvPr>
        </p:nvSpPr>
        <p:spPr>
          <a:xfrm>
            <a:off x="4648200" y="1600200"/>
            <a:ext cx="4038600" cy="4526100"/>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Gill Sans"/>
                <a:ea typeface="Gill Sans"/>
                <a:cs typeface="Gill Sans"/>
                <a:sym typeface="Gill Sans"/>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Gill Sans"/>
                <a:ea typeface="Gill Sans"/>
                <a:cs typeface="Gill Sans"/>
                <a:sym typeface="Gill Sans"/>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Gill Sans"/>
                <a:ea typeface="Gill Sans"/>
                <a:cs typeface="Gill Sans"/>
                <a:sym typeface="Gill Sans"/>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878770" y="464254"/>
            <a:ext cx="7469400" cy="805500"/>
          </a:xfrm>
          <a:prstGeom prst="rect">
            <a:avLst/>
          </a:prstGeom>
          <a:solidFill>
            <a:schemeClr val="lt1"/>
          </a:solidFill>
          <a:ln>
            <a:noFill/>
          </a:ln>
        </p:spPr>
        <p:txBody>
          <a:bodyPr lIns="91425" tIns="91425" rIns="91425" bIns="91425" anchor="ctr" anchorCtr="0"/>
          <a:lstStyle>
            <a:lvl1pPr marL="0" marR="0" lvl="0" indent="0" algn="ctr" rtl="0">
              <a:lnSpc>
                <a:spcPct val="100000"/>
              </a:lnSpc>
              <a:spcBef>
                <a:spcPts val="0"/>
              </a:spcBef>
              <a:spcAft>
                <a:spcPts val="0"/>
              </a:spcAft>
              <a:buClr>
                <a:srgbClr val="437E7D"/>
              </a:buClr>
              <a:buFont typeface="Gill Sans"/>
              <a:buNone/>
              <a:defRPr sz="3600" b="0" i="0" u="none" strike="noStrike" cap="none">
                <a:solidFill>
                  <a:srgbClr val="437E7D"/>
                </a:solidFill>
                <a:latin typeface="Gill Sans"/>
                <a:ea typeface="Gill Sans"/>
                <a:cs typeface="Gill Sans"/>
                <a:sym typeface="Gill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44" name="Shape 144"/>
          <p:cNvSpPr txBox="1">
            <a:spLocks noGrp="1"/>
          </p:cNvSpPr>
          <p:nvPr>
            <p:ph type="body" idx="1"/>
          </p:nvPr>
        </p:nvSpPr>
        <p:spPr>
          <a:xfrm>
            <a:off x="457200" y="1535112"/>
            <a:ext cx="4040100" cy="639900"/>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Gill Sans"/>
                <a:ea typeface="Gill Sans"/>
                <a:cs typeface="Gill Sans"/>
                <a:sym typeface="Gill Sans"/>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Gill Sans"/>
                <a:ea typeface="Gill Sans"/>
                <a:cs typeface="Gill Sans"/>
                <a:sym typeface="Gill Sans"/>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Gill Sans"/>
                <a:ea typeface="Gill Sans"/>
                <a:cs typeface="Gill Sans"/>
                <a:sym typeface="Gill Sans"/>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Gill Sans"/>
                <a:ea typeface="Gill Sans"/>
                <a:cs typeface="Gill Sans"/>
                <a:sym typeface="Gill Sans"/>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Gill Sans"/>
                <a:ea typeface="Gill Sans"/>
                <a:cs typeface="Gill Sans"/>
                <a:sym typeface="Gill Sans"/>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body" idx="2"/>
          </p:nvPr>
        </p:nvSpPr>
        <p:spPr>
          <a:xfrm>
            <a:off x="457200" y="2174875"/>
            <a:ext cx="4040100" cy="39513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Gill Sans"/>
                <a:ea typeface="Gill Sans"/>
                <a:cs typeface="Gill Sans"/>
                <a:sym typeface="Gill Sans"/>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Gill Sans"/>
                <a:ea typeface="Gill Sans"/>
                <a:cs typeface="Gill Sans"/>
                <a:sym typeface="Gill Sans"/>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Gill Sans"/>
                <a:ea typeface="Gill Sans"/>
                <a:cs typeface="Gill Sans"/>
                <a:sym typeface="Gill Sans"/>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Gill Sans"/>
                <a:ea typeface="Gill Sans"/>
                <a:cs typeface="Gill Sans"/>
                <a:sym typeface="Gill Sans"/>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Gill Sans"/>
                <a:ea typeface="Gill Sans"/>
                <a:cs typeface="Gill Sans"/>
                <a:sym typeface="Gill Sans"/>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Gill Sans"/>
                <a:ea typeface="Gill Sans"/>
                <a:cs typeface="Gill Sans"/>
                <a:sym typeface="Gill Sans"/>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Gill Sans"/>
                <a:ea typeface="Gill Sans"/>
                <a:cs typeface="Gill Sans"/>
                <a:sym typeface="Gill Sans"/>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Gill Sans"/>
                <a:ea typeface="Gill Sans"/>
                <a:cs typeface="Gill Sans"/>
                <a:sym typeface="Gill Sans"/>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Gill Sans"/>
                <a:ea typeface="Gill Sans"/>
                <a:cs typeface="Gill Sans"/>
                <a:sym typeface="Gill Sans"/>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Gill Sans"/>
                <a:ea typeface="Gill Sans"/>
                <a:cs typeface="Gill Sans"/>
                <a:sym typeface="Gill Sans"/>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Gill Sans"/>
                <a:ea typeface="Gill Sans"/>
                <a:cs typeface="Gill Sans"/>
                <a:sym typeface="Gill Sans"/>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Gill Sans"/>
                <a:ea typeface="Gill Sans"/>
                <a:cs typeface="Gill Sans"/>
                <a:sym typeface="Gill Sans"/>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Gill Sans"/>
                <a:ea typeface="Gill Sans"/>
                <a:cs typeface="Gill Sans"/>
                <a:sym typeface="Gill Sans"/>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1"/>
        <p:cNvGrpSpPr/>
        <p:nvPr/>
      </p:nvGrpSpPr>
      <p:grpSpPr>
        <a:xfrm>
          <a:off x="0" y="0"/>
          <a:ext cx="0" cy="0"/>
          <a:chOff x="0" y="0"/>
          <a:chExt cx="0" cy="0"/>
        </a:xfrm>
      </p:grpSpPr>
      <p:sp>
        <p:nvSpPr>
          <p:cNvPr id="152" name="Shape 15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73050"/>
            <a:ext cx="3008400" cy="1161900"/>
          </a:xfrm>
          <a:prstGeom prst="rect">
            <a:avLst/>
          </a:prstGeom>
          <a:solidFill>
            <a:schemeClr val="lt1"/>
          </a:solidFill>
          <a:ln>
            <a:noFill/>
          </a:ln>
        </p:spPr>
        <p:txBody>
          <a:bodyPr lIns="91425" tIns="91425" rIns="91425" bIns="91425" anchor="b" anchorCtr="0"/>
          <a:lstStyle>
            <a:lvl1pPr marL="0" marR="0" lvl="0" indent="0" algn="l" rtl="0">
              <a:lnSpc>
                <a:spcPct val="100000"/>
              </a:lnSpc>
              <a:spcBef>
                <a:spcPts val="0"/>
              </a:spcBef>
              <a:spcAft>
                <a:spcPts val="0"/>
              </a:spcAft>
              <a:buClr>
                <a:srgbClr val="437E7D"/>
              </a:buClr>
              <a:buFont typeface="Gill Sans"/>
              <a:buNone/>
              <a:defRPr sz="2000" b="1" i="0" u="none" strike="noStrike" cap="none">
                <a:solidFill>
                  <a:srgbClr val="437E7D"/>
                </a:solidFill>
                <a:latin typeface="Gill Sans"/>
                <a:ea typeface="Gill Sans"/>
                <a:cs typeface="Gill Sans"/>
                <a:sym typeface="Gill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57" name="Shape 157"/>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Gill Sans"/>
                <a:ea typeface="Gill Sans"/>
                <a:cs typeface="Gill Sans"/>
                <a:sym typeface="Gill Sans"/>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Gill Sans"/>
                <a:ea typeface="Gill Sans"/>
                <a:cs typeface="Gill Sans"/>
                <a:sym typeface="Gill Sans"/>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Gill Sans"/>
                <a:ea typeface="Gill Sans"/>
                <a:cs typeface="Gill Sans"/>
                <a:sym typeface="Gill Sans"/>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Gill Sans"/>
                <a:ea typeface="Gill Sans"/>
                <a:cs typeface="Gill Sans"/>
                <a:sym typeface="Gill Sans"/>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Gill Sans"/>
                <a:ea typeface="Gill Sans"/>
                <a:cs typeface="Gill Sans"/>
                <a:sym typeface="Gill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Gill Sans"/>
                <a:ea typeface="Gill Sans"/>
                <a:cs typeface="Gill Sans"/>
                <a:sym typeface="Gill Sans"/>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Gill Sans"/>
                <a:ea typeface="Gill Sans"/>
                <a:cs typeface="Gill Sans"/>
                <a:sym typeface="Gill Sans"/>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Gill Sans"/>
                <a:ea typeface="Gill Sans"/>
                <a:cs typeface="Gill Sans"/>
                <a:sym typeface="Gill Sans"/>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Gill Sans"/>
                <a:ea typeface="Gill Sans"/>
                <a:cs typeface="Gill Sans"/>
                <a:sym typeface="Gill Sans"/>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Gill Sans"/>
                <a:ea typeface="Gill Sans"/>
                <a:cs typeface="Gill Sans"/>
                <a:sym typeface="Gill Sans"/>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6"/>
        <p:cNvGrpSpPr/>
        <p:nvPr/>
      </p:nvGrpSpPr>
      <p:grpSpPr>
        <a:xfrm>
          <a:off x="0" y="0"/>
          <a:ext cx="0" cy="0"/>
          <a:chOff x="0" y="0"/>
          <a:chExt cx="0" cy="0"/>
        </a:xfrm>
      </p:grpSpPr>
      <p:sp>
        <p:nvSpPr>
          <p:cNvPr id="27" name="Shape 27"/>
          <p:cNvSpPr/>
          <p:nvPr/>
        </p:nvSpPr>
        <p:spPr>
          <a:xfrm>
            <a:off x="0" y="0"/>
            <a:ext cx="9144000" cy="6858000"/>
          </a:xfrm>
          <a:prstGeom prst="rect">
            <a:avLst/>
          </a:prstGeom>
          <a:solidFill>
            <a:srgbClr val="FFFFFF"/>
          </a:solid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8" name="Shape 28"/>
          <p:cNvSpPr txBox="1">
            <a:spLocks noGrp="1"/>
          </p:cNvSpPr>
          <p:nvPr>
            <p:ph type="ctrTitle"/>
          </p:nvPr>
        </p:nvSpPr>
        <p:spPr>
          <a:xfrm>
            <a:off x="3124200" y="450914"/>
            <a:ext cx="4648199" cy="1470024"/>
          </a:xfrm>
          <a:prstGeom prst="rect">
            <a:avLst/>
          </a:prstGeom>
          <a:solidFill>
            <a:srgbClr val="FFFFFF"/>
          </a:solidFill>
          <a:ln>
            <a:noFill/>
          </a:ln>
        </p:spPr>
        <p:txBody>
          <a:bodyPr lIns="91425" tIns="91425" rIns="91425" bIns="91425" anchor="ctr" anchorCtr="0"/>
          <a:lstStyle>
            <a:lvl1pPr marL="0" marR="0" lvl="0" indent="0" algn="l" rtl="0">
              <a:spcBef>
                <a:spcPts val="0"/>
              </a:spcBef>
              <a:buClr>
                <a:srgbClr val="000000"/>
              </a:buClr>
              <a:buFont typeface="Gill Sans"/>
              <a:buNone/>
              <a:defRPr sz="3600" b="0" i="0" u="none" strike="noStrike" cap="none">
                <a:solidFill>
                  <a:srgbClr val="000000"/>
                </a:solidFill>
                <a:latin typeface="Gill Sans"/>
                <a:ea typeface="Gill Sans"/>
                <a:cs typeface="Gill Sans"/>
                <a:sym typeface="Gill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subTitle" idx="1"/>
          </p:nvPr>
        </p:nvSpPr>
        <p:spPr>
          <a:xfrm>
            <a:off x="3124200" y="2397853"/>
            <a:ext cx="4648199" cy="1056748"/>
          </a:xfrm>
          <a:prstGeom prst="rect">
            <a:avLst/>
          </a:prstGeom>
          <a:noFill/>
          <a:ln>
            <a:noFill/>
          </a:ln>
        </p:spPr>
        <p:txBody>
          <a:bodyPr lIns="91425" tIns="91425" rIns="91425" bIns="91425" anchor="t" anchorCtr="0"/>
          <a:lstStyle>
            <a:lvl1pPr marL="0" marR="0" lvl="0" indent="0" algn="l" rtl="0">
              <a:spcBef>
                <a:spcPts val="560"/>
              </a:spcBef>
              <a:buClr>
                <a:srgbClr val="888888"/>
              </a:buClr>
              <a:buFont typeface="Arial"/>
              <a:buNone/>
              <a:defRPr sz="2800" b="0" i="0" u="none" strike="noStrike" cap="none">
                <a:solidFill>
                  <a:srgbClr val="888888"/>
                </a:solidFill>
                <a:latin typeface="Gill Sans"/>
                <a:ea typeface="Gill Sans"/>
                <a:cs typeface="Gill Sans"/>
                <a:sym typeface="Gill Sans"/>
              </a:defRPr>
            </a:lvl1pPr>
            <a:lvl2pPr marL="457200" marR="0" lvl="1" indent="0" algn="ctr" rtl="0">
              <a:spcBef>
                <a:spcPts val="480"/>
              </a:spcBef>
              <a:buClr>
                <a:srgbClr val="888888"/>
              </a:buClr>
              <a:buFont typeface="Arial"/>
              <a:buNone/>
              <a:defRPr sz="2400" b="0" i="0" u="none" strike="noStrike" cap="none">
                <a:solidFill>
                  <a:srgbClr val="888888"/>
                </a:solidFill>
                <a:latin typeface="Gill Sans"/>
                <a:ea typeface="Gill Sans"/>
                <a:cs typeface="Gill Sans"/>
                <a:sym typeface="Gill Sans"/>
              </a:defRPr>
            </a:lvl2pPr>
            <a:lvl3pPr marL="914400" marR="0" lvl="2" indent="0" algn="ctr" rtl="0">
              <a:spcBef>
                <a:spcPts val="400"/>
              </a:spcBef>
              <a:buClr>
                <a:srgbClr val="888888"/>
              </a:buClr>
              <a:buFont typeface="Arial"/>
              <a:buNone/>
              <a:defRPr sz="2000" b="0" i="0" u="none" strike="noStrike" cap="none">
                <a:solidFill>
                  <a:srgbClr val="888888"/>
                </a:solidFill>
                <a:latin typeface="Gill Sans"/>
                <a:ea typeface="Gill Sans"/>
                <a:cs typeface="Gill Sans"/>
                <a:sym typeface="Gill Sans"/>
              </a:defRPr>
            </a:lvl3pPr>
            <a:lvl4pPr marL="1371600" marR="0" lvl="3" indent="0" algn="ctr" rtl="0">
              <a:spcBef>
                <a:spcPts val="360"/>
              </a:spcBef>
              <a:buClr>
                <a:srgbClr val="888888"/>
              </a:buClr>
              <a:buFont typeface="Arial"/>
              <a:buNone/>
              <a:defRPr sz="1800" b="0" i="0" u="none" strike="noStrike" cap="none">
                <a:solidFill>
                  <a:srgbClr val="888888"/>
                </a:solidFill>
                <a:latin typeface="Gill Sans"/>
                <a:ea typeface="Gill Sans"/>
                <a:cs typeface="Gill Sans"/>
                <a:sym typeface="Gill Sans"/>
              </a:defRPr>
            </a:lvl4pPr>
            <a:lvl5pPr marL="1828800" marR="0" lvl="4" indent="0" algn="ctr" rtl="0">
              <a:spcBef>
                <a:spcPts val="360"/>
              </a:spcBef>
              <a:buClr>
                <a:srgbClr val="888888"/>
              </a:buClr>
              <a:buFont typeface="Arial"/>
              <a:buNone/>
              <a:defRPr sz="1800" b="0" i="0" u="none" strike="noStrike" cap="none">
                <a:solidFill>
                  <a:srgbClr val="888888"/>
                </a:solidFill>
                <a:latin typeface="Gill Sans"/>
                <a:ea typeface="Gill Sans"/>
                <a:cs typeface="Gill Sans"/>
                <a:sym typeface="Gill Sans"/>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33" name="Shape 33"/>
          <p:cNvSpPr/>
          <p:nvPr/>
        </p:nvSpPr>
        <p:spPr>
          <a:xfrm>
            <a:off x="0" y="4718169"/>
            <a:ext cx="9144000" cy="639762"/>
          </a:xfrm>
          <a:prstGeom prst="rect">
            <a:avLst/>
          </a:prstGeom>
          <a:solidFill>
            <a:srgbClr val="595959"/>
          </a:solid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34" name="Shape 34" descr="ISWP_LogoShadow.jpg"/>
          <p:cNvPicPr preferRelativeResize="0"/>
          <p:nvPr/>
        </p:nvPicPr>
        <p:blipFill rotWithShape="1">
          <a:blip r:embed="rId2">
            <a:alphaModFix/>
          </a:blip>
          <a:srcRect/>
          <a:stretch/>
        </p:blipFill>
        <p:spPr>
          <a:xfrm>
            <a:off x="0" y="0"/>
            <a:ext cx="2870443" cy="4718170"/>
          </a:xfrm>
          <a:prstGeom prst="rect">
            <a:avLst/>
          </a:prstGeom>
          <a:noFill/>
          <a:ln>
            <a:noFill/>
          </a:ln>
        </p:spPr>
      </p:pic>
      <p:sp>
        <p:nvSpPr>
          <p:cNvPr id="35" name="Shape 35"/>
          <p:cNvSpPr txBox="1"/>
          <p:nvPr/>
        </p:nvSpPr>
        <p:spPr>
          <a:xfrm>
            <a:off x="133047" y="4850191"/>
            <a:ext cx="2737394"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a:solidFill>
                  <a:schemeClr val="lt1"/>
                </a:solidFill>
                <a:latin typeface="Calibri"/>
                <a:ea typeface="Calibri"/>
                <a:cs typeface="Calibri"/>
                <a:sym typeface="Calibri"/>
              </a:rPr>
              <a:t>Ability Meets Mobility</a:t>
            </a:r>
          </a:p>
        </p:txBody>
      </p:sp>
      <p:pic>
        <p:nvPicPr>
          <p:cNvPr id="36" name="Shape 36" descr="ISWP_USAid_APC_Lockup.png"/>
          <p:cNvPicPr preferRelativeResize="0"/>
          <p:nvPr/>
        </p:nvPicPr>
        <p:blipFill rotWithShape="1">
          <a:blip r:embed="rId3">
            <a:alphaModFix/>
          </a:blip>
          <a:srcRect/>
          <a:stretch/>
        </p:blipFill>
        <p:spPr>
          <a:xfrm>
            <a:off x="133047" y="5656348"/>
            <a:ext cx="4925229" cy="988936"/>
          </a:xfrm>
          <a:prstGeom prst="rect">
            <a:avLst/>
          </a:prstGeom>
          <a:noFill/>
          <a:ln>
            <a:noFill/>
          </a:ln>
        </p:spPr>
      </p:pic>
      <p:pic>
        <p:nvPicPr>
          <p:cNvPr id="37" name="Shape 37" descr="ISWP_USAid_APC_Lockup.png"/>
          <p:cNvPicPr preferRelativeResize="0"/>
          <p:nvPr/>
        </p:nvPicPr>
        <p:blipFill rotWithShape="1">
          <a:blip r:embed="rId4">
            <a:alphaModFix/>
          </a:blip>
          <a:srcRect r="-6508"/>
          <a:stretch/>
        </p:blipFill>
        <p:spPr>
          <a:xfrm>
            <a:off x="5058278" y="5656348"/>
            <a:ext cx="4172855" cy="98893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1792288" y="4800600"/>
            <a:ext cx="5486400" cy="566700"/>
          </a:xfrm>
          <a:prstGeom prst="rect">
            <a:avLst/>
          </a:prstGeom>
          <a:solidFill>
            <a:schemeClr val="lt1"/>
          </a:solidFill>
          <a:ln>
            <a:noFill/>
          </a:ln>
        </p:spPr>
        <p:txBody>
          <a:bodyPr lIns="91425" tIns="91425" rIns="91425" bIns="91425" anchor="b" anchorCtr="0"/>
          <a:lstStyle>
            <a:lvl1pPr marL="0" marR="0" lvl="0" indent="0" algn="l" rtl="0">
              <a:lnSpc>
                <a:spcPct val="100000"/>
              </a:lnSpc>
              <a:spcBef>
                <a:spcPts val="0"/>
              </a:spcBef>
              <a:spcAft>
                <a:spcPts val="0"/>
              </a:spcAft>
              <a:buClr>
                <a:srgbClr val="437E7D"/>
              </a:buClr>
              <a:buFont typeface="Gill Sans"/>
              <a:buNone/>
              <a:defRPr sz="2000" b="1" i="0" u="none" strike="noStrike" cap="none">
                <a:solidFill>
                  <a:srgbClr val="437E7D"/>
                </a:solidFill>
                <a:latin typeface="Gill Sans"/>
                <a:ea typeface="Gill Sans"/>
                <a:cs typeface="Gill Sans"/>
                <a:sym typeface="Gill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64" name="Shape 164"/>
          <p:cNvSpPr>
            <a:spLocks noGrp="1"/>
          </p:cNvSpPr>
          <p:nvPr>
            <p:ph type="pic" idx="2"/>
          </p:nvPr>
        </p:nvSpPr>
        <p:spPr>
          <a:xfrm>
            <a:off x="1792288" y="612775"/>
            <a:ext cx="5486400"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Gill Sans"/>
                <a:ea typeface="Gill Sans"/>
                <a:cs typeface="Gill Sans"/>
                <a:sym typeface="Gill Sans"/>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Gill Sans"/>
                <a:ea typeface="Gill Sans"/>
                <a:cs typeface="Gill Sans"/>
                <a:sym typeface="Gill Sans"/>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Gill Sans"/>
                <a:ea typeface="Gill Sans"/>
                <a:cs typeface="Gill Sans"/>
                <a:sym typeface="Gill Sans"/>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Gill Sans"/>
                <a:ea typeface="Gill Sans"/>
                <a:cs typeface="Gill Sans"/>
                <a:sym typeface="Gill Sans"/>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Gill Sans"/>
                <a:ea typeface="Gill Sans"/>
                <a:cs typeface="Gill Sans"/>
                <a:sym typeface="Gill Sans"/>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Gill Sans"/>
                <a:ea typeface="Gill Sans"/>
                <a:cs typeface="Gill Sans"/>
                <a:sym typeface="Gill Sans"/>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Gill Sans"/>
                <a:ea typeface="Gill Sans"/>
                <a:cs typeface="Gill Sans"/>
                <a:sym typeface="Gill Sans"/>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Gill Sans"/>
                <a:ea typeface="Gill Sans"/>
                <a:cs typeface="Gill Sans"/>
                <a:sym typeface="Gill Sans"/>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Gill Sans"/>
                <a:ea typeface="Gill Sans"/>
                <a:cs typeface="Gill Sans"/>
                <a:sym typeface="Gill Sans"/>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Gill Sans"/>
                <a:ea typeface="Gill Sans"/>
                <a:cs typeface="Gill Sans"/>
                <a:sym typeface="Gill Sans"/>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878770" y="464254"/>
            <a:ext cx="7469400" cy="805500"/>
          </a:xfrm>
          <a:prstGeom prst="rect">
            <a:avLst/>
          </a:prstGeom>
          <a:solidFill>
            <a:schemeClr val="lt1"/>
          </a:solidFill>
          <a:ln>
            <a:noFill/>
          </a:ln>
        </p:spPr>
        <p:txBody>
          <a:bodyPr lIns="91425" tIns="91425" rIns="91425" bIns="91425" anchor="ctr" anchorCtr="0"/>
          <a:lstStyle>
            <a:lvl1pPr marL="0" marR="0" lvl="0" indent="0" algn="ctr" rtl="0">
              <a:lnSpc>
                <a:spcPct val="100000"/>
              </a:lnSpc>
              <a:spcBef>
                <a:spcPts val="0"/>
              </a:spcBef>
              <a:spcAft>
                <a:spcPts val="0"/>
              </a:spcAft>
              <a:buClr>
                <a:srgbClr val="437E7D"/>
              </a:buClr>
              <a:buFont typeface="Gill Sans"/>
              <a:buNone/>
              <a:defRPr sz="3600" b="0" i="0" u="none" strike="noStrike" cap="none">
                <a:solidFill>
                  <a:srgbClr val="437E7D"/>
                </a:solidFill>
                <a:latin typeface="Gill Sans"/>
                <a:ea typeface="Gill Sans"/>
                <a:cs typeface="Gill Sans"/>
                <a:sym typeface="Gill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71" name="Shape 171"/>
          <p:cNvSpPr txBox="1">
            <a:spLocks noGrp="1"/>
          </p:cNvSpPr>
          <p:nvPr>
            <p:ph type="body" idx="1"/>
          </p:nvPr>
        </p:nvSpPr>
        <p:spPr>
          <a:xfrm rot="5400000">
            <a:off x="2511448" y="-454048"/>
            <a:ext cx="4121100" cy="8229600"/>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Gill Sans"/>
                <a:ea typeface="Gill Sans"/>
                <a:cs typeface="Gill Sans"/>
                <a:sym typeface="Gill Sans"/>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Gill Sans"/>
                <a:ea typeface="Gill Sans"/>
                <a:cs typeface="Gill Sans"/>
                <a:sym typeface="Gill Sans"/>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Gill Sans"/>
                <a:ea typeface="Gill Sans"/>
                <a:cs typeface="Gill Sans"/>
                <a:sym typeface="Gill Sans"/>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rot="5400000">
            <a:off x="4732349" y="2171687"/>
            <a:ext cx="5851500" cy="2057400"/>
          </a:xfrm>
          <a:prstGeom prst="rect">
            <a:avLst/>
          </a:prstGeom>
          <a:solidFill>
            <a:schemeClr val="lt1"/>
          </a:solidFill>
          <a:ln>
            <a:noFill/>
          </a:ln>
        </p:spPr>
        <p:txBody>
          <a:bodyPr lIns="91425" tIns="91425" rIns="91425" bIns="91425" anchor="ctr" anchorCtr="0"/>
          <a:lstStyle>
            <a:lvl1pPr marL="0" marR="0" lvl="0" indent="0" algn="ctr" rtl="0">
              <a:lnSpc>
                <a:spcPct val="100000"/>
              </a:lnSpc>
              <a:spcBef>
                <a:spcPts val="0"/>
              </a:spcBef>
              <a:spcAft>
                <a:spcPts val="0"/>
              </a:spcAft>
              <a:buClr>
                <a:srgbClr val="437E7D"/>
              </a:buClr>
              <a:buFont typeface="Gill Sans"/>
              <a:buNone/>
              <a:defRPr sz="3600" b="0" i="0" u="none" strike="noStrike" cap="none">
                <a:solidFill>
                  <a:srgbClr val="437E7D"/>
                </a:solidFill>
                <a:latin typeface="Gill Sans"/>
                <a:ea typeface="Gill Sans"/>
                <a:cs typeface="Gill Sans"/>
                <a:sym typeface="Gill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77" name="Shape 177"/>
          <p:cNvSpPr txBox="1">
            <a:spLocks noGrp="1"/>
          </p:cNvSpPr>
          <p:nvPr>
            <p:ph type="body" idx="1"/>
          </p:nvPr>
        </p:nvSpPr>
        <p:spPr>
          <a:xfrm rot="5400000">
            <a:off x="541348" y="190487"/>
            <a:ext cx="5851500" cy="6019800"/>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Gill Sans"/>
                <a:ea typeface="Gill Sans"/>
                <a:cs typeface="Gill Sans"/>
                <a:sym typeface="Gill Sans"/>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Gill Sans"/>
                <a:ea typeface="Gill Sans"/>
                <a:cs typeface="Gill Sans"/>
                <a:sym typeface="Gill Sans"/>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Gill Sans"/>
                <a:ea typeface="Gill Sans"/>
                <a:cs typeface="Gill Sans"/>
                <a:sym typeface="Gill Sans"/>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9" name="Shape 179"/>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0" name="Shape 180"/>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0" y="1546"/>
            <a:ext cx="9144000" cy="1268400"/>
          </a:xfrm>
          <a:prstGeom prst="rect">
            <a:avLst/>
          </a:prstGeom>
          <a:solidFill>
            <a:schemeClr val="lt1"/>
          </a:solidFill>
          <a:ln>
            <a:noFill/>
          </a:ln>
        </p:spPr>
        <p:txBody>
          <a:bodyPr lIns="91425" tIns="91425" rIns="91425" bIns="91425" anchor="ctr" anchorCtr="0"/>
          <a:lstStyle>
            <a:lvl1pPr marL="0" marR="0" lvl="0" indent="0" algn="ctr" rtl="0">
              <a:spcBef>
                <a:spcPts val="0"/>
              </a:spcBef>
              <a:buClr>
                <a:srgbClr val="437E7D"/>
              </a:buClr>
              <a:buFont typeface="Gill Sans"/>
              <a:buNone/>
              <a:defRPr sz="3600" b="0" i="0" u="none" strike="noStrike" cap="none">
                <a:solidFill>
                  <a:srgbClr val="437E7D"/>
                </a:solidFill>
                <a:latin typeface="Gill Sans"/>
                <a:ea typeface="Gill Sans"/>
                <a:cs typeface="Gill Sans"/>
                <a:sym typeface="Gill San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94" name="Shape 194"/>
          <p:cNvSpPr txBox="1">
            <a:spLocks noGrp="1"/>
          </p:cNvSpPr>
          <p:nvPr>
            <p:ph type="body" idx="1"/>
          </p:nvPr>
        </p:nvSpPr>
        <p:spPr>
          <a:xfrm>
            <a:off x="457200" y="1600200"/>
            <a:ext cx="8229600" cy="4121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Gill Sans"/>
                <a:ea typeface="Gill Sans"/>
                <a:cs typeface="Gill Sans"/>
                <a:sym typeface="Gill San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Gill Sans"/>
                <a:ea typeface="Gill Sans"/>
                <a:cs typeface="Gill Sans"/>
                <a:sym typeface="Gill San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Gill Sans"/>
                <a:ea typeface="Gill Sans"/>
                <a:cs typeface="Gill Sans"/>
                <a:sym typeface="Gill San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5" name="Shape 195"/>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96" name="Shape 196"/>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97" name="Shape 197"/>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8"/>
        <p:cNvGrpSpPr/>
        <p:nvPr/>
      </p:nvGrpSpPr>
      <p:grpSpPr>
        <a:xfrm>
          <a:off x="0" y="0"/>
          <a:ext cx="0" cy="0"/>
          <a:chOff x="0" y="0"/>
          <a:chExt cx="0" cy="0"/>
        </a:xfrm>
      </p:grpSpPr>
      <p:sp>
        <p:nvSpPr>
          <p:cNvPr id="199" name="Shape 199"/>
          <p:cNvSpPr/>
          <p:nvPr/>
        </p:nvSpPr>
        <p:spPr>
          <a:xfrm>
            <a:off x="0" y="-1"/>
            <a:ext cx="9144000" cy="6858000"/>
          </a:xfrm>
          <a:prstGeom prst="rect">
            <a:avLst/>
          </a:prstGeom>
          <a:solidFill>
            <a:srgbClr val="FFFFFF"/>
          </a:solidFill>
          <a:ln>
            <a:noFill/>
          </a:ln>
          <a:effectLst>
            <a:outerShdw blurRad="39999" dist="23000" dir="5400000" rotWithShape="0">
              <a:srgbClr val="000000">
                <a:alpha val="349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
        <p:nvSpPr>
          <p:cNvPr id="200" name="Shape 200"/>
          <p:cNvSpPr txBox="1">
            <a:spLocks noGrp="1"/>
          </p:cNvSpPr>
          <p:nvPr>
            <p:ph type="ctrTitle"/>
          </p:nvPr>
        </p:nvSpPr>
        <p:spPr>
          <a:xfrm>
            <a:off x="3124200" y="450914"/>
            <a:ext cx="4648200" cy="1470000"/>
          </a:xfrm>
          <a:prstGeom prst="rect">
            <a:avLst/>
          </a:prstGeom>
          <a:solidFill>
            <a:srgbClr val="FFFFFF"/>
          </a:solidFill>
          <a:ln>
            <a:noFill/>
          </a:ln>
        </p:spPr>
        <p:txBody>
          <a:bodyPr lIns="91425" tIns="91425" rIns="91425" bIns="91425" anchor="ctr" anchorCtr="0"/>
          <a:lstStyle>
            <a:lvl1pPr marL="0" marR="0" lvl="0" indent="0" algn="l" rtl="0">
              <a:spcBef>
                <a:spcPts val="0"/>
              </a:spcBef>
              <a:buClr>
                <a:srgbClr val="000000"/>
              </a:buClr>
              <a:buFont typeface="Gill Sans"/>
              <a:buNone/>
              <a:defRPr sz="3600" b="0" i="0" u="none" strike="noStrike" cap="none">
                <a:solidFill>
                  <a:srgbClr val="000000"/>
                </a:solidFill>
                <a:latin typeface="Gill Sans"/>
                <a:ea typeface="Gill Sans"/>
                <a:cs typeface="Gill Sans"/>
                <a:sym typeface="Gill San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01" name="Shape 201"/>
          <p:cNvSpPr txBox="1">
            <a:spLocks noGrp="1"/>
          </p:cNvSpPr>
          <p:nvPr>
            <p:ph type="subTitle" idx="1"/>
          </p:nvPr>
        </p:nvSpPr>
        <p:spPr>
          <a:xfrm>
            <a:off x="3124200" y="2397853"/>
            <a:ext cx="4648200" cy="1056600"/>
          </a:xfrm>
          <a:prstGeom prst="rect">
            <a:avLst/>
          </a:prstGeom>
          <a:noFill/>
          <a:ln>
            <a:noFill/>
          </a:ln>
        </p:spPr>
        <p:txBody>
          <a:bodyPr lIns="91425" tIns="91425" rIns="91425" bIns="91425" anchor="t" anchorCtr="0"/>
          <a:lstStyle>
            <a:lvl1pPr marL="0" marR="0" lvl="0" indent="0" algn="l" rtl="0">
              <a:spcBef>
                <a:spcPts val="560"/>
              </a:spcBef>
              <a:buClr>
                <a:srgbClr val="888888"/>
              </a:buClr>
              <a:buFont typeface="Arial"/>
              <a:buNone/>
              <a:defRPr sz="2800" b="0" i="0" u="none" strike="noStrike" cap="none">
                <a:solidFill>
                  <a:srgbClr val="888888"/>
                </a:solidFill>
                <a:latin typeface="Gill Sans"/>
                <a:ea typeface="Gill Sans"/>
                <a:cs typeface="Gill Sans"/>
                <a:sym typeface="Gill Sans"/>
              </a:defRPr>
            </a:lvl1pPr>
            <a:lvl2pPr marL="457200" marR="0" lvl="1" indent="0" algn="ctr" rtl="0">
              <a:spcBef>
                <a:spcPts val="480"/>
              </a:spcBef>
              <a:buClr>
                <a:srgbClr val="888888"/>
              </a:buClr>
              <a:buFont typeface="Arial"/>
              <a:buNone/>
              <a:defRPr sz="2400" b="0" i="0" u="none" strike="noStrike" cap="none">
                <a:solidFill>
                  <a:srgbClr val="888888"/>
                </a:solidFill>
                <a:latin typeface="Gill Sans"/>
                <a:ea typeface="Gill Sans"/>
                <a:cs typeface="Gill Sans"/>
                <a:sym typeface="Gill Sans"/>
              </a:defRPr>
            </a:lvl2pPr>
            <a:lvl3pPr marL="914400" marR="0" lvl="2" indent="0" algn="ctr" rtl="0">
              <a:spcBef>
                <a:spcPts val="400"/>
              </a:spcBef>
              <a:buClr>
                <a:srgbClr val="888888"/>
              </a:buClr>
              <a:buFont typeface="Arial"/>
              <a:buNone/>
              <a:defRPr sz="2000" b="0" i="0" u="none" strike="noStrike" cap="none">
                <a:solidFill>
                  <a:srgbClr val="888888"/>
                </a:solidFill>
                <a:latin typeface="Gill Sans"/>
                <a:ea typeface="Gill Sans"/>
                <a:cs typeface="Gill Sans"/>
                <a:sym typeface="Gill Sans"/>
              </a:defRPr>
            </a:lvl3pPr>
            <a:lvl4pPr marL="1371600" marR="0" lvl="3" indent="0" algn="ctr" rtl="0">
              <a:spcBef>
                <a:spcPts val="360"/>
              </a:spcBef>
              <a:buClr>
                <a:srgbClr val="888888"/>
              </a:buClr>
              <a:buFont typeface="Arial"/>
              <a:buNone/>
              <a:defRPr sz="1800" b="0" i="0" u="none" strike="noStrike" cap="none">
                <a:solidFill>
                  <a:srgbClr val="888888"/>
                </a:solidFill>
                <a:latin typeface="Gill Sans"/>
                <a:ea typeface="Gill Sans"/>
                <a:cs typeface="Gill Sans"/>
                <a:sym typeface="Gill Sans"/>
              </a:defRPr>
            </a:lvl4pPr>
            <a:lvl5pPr marL="1828800" marR="0" lvl="4" indent="0" algn="ctr" rtl="0">
              <a:spcBef>
                <a:spcPts val="360"/>
              </a:spcBef>
              <a:buClr>
                <a:srgbClr val="888888"/>
              </a:buClr>
              <a:buFont typeface="Arial"/>
              <a:buNone/>
              <a:defRPr sz="1800" b="0" i="0" u="none" strike="noStrike" cap="none">
                <a:solidFill>
                  <a:srgbClr val="888888"/>
                </a:solidFill>
                <a:latin typeface="Gill Sans"/>
                <a:ea typeface="Gill Sans"/>
                <a:cs typeface="Gill Sans"/>
                <a:sym typeface="Gill Sans"/>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02" name="Shape 20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03" name="Shape 20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04" name="Shape 20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205" name="Shape 205"/>
          <p:cNvSpPr/>
          <p:nvPr/>
        </p:nvSpPr>
        <p:spPr>
          <a:xfrm>
            <a:off x="0" y="4718169"/>
            <a:ext cx="9144000" cy="639900"/>
          </a:xfrm>
          <a:prstGeom prst="rect">
            <a:avLst/>
          </a:prstGeom>
          <a:solidFill>
            <a:srgbClr val="595959"/>
          </a:solidFill>
          <a:ln>
            <a:noFill/>
          </a:ln>
          <a:effectLst>
            <a:outerShdw blurRad="39999" dist="23000" dir="5400000" rotWithShape="0">
              <a:srgbClr val="000000">
                <a:alpha val="349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pic>
        <p:nvPicPr>
          <p:cNvPr id="206" name="Shape 206" descr="ISWP_LogoShadow.jpg"/>
          <p:cNvPicPr preferRelativeResize="0"/>
          <p:nvPr/>
        </p:nvPicPr>
        <p:blipFill rotWithShape="1">
          <a:blip r:embed="rId2">
            <a:alphaModFix/>
          </a:blip>
          <a:srcRect/>
          <a:stretch/>
        </p:blipFill>
        <p:spPr>
          <a:xfrm>
            <a:off x="0" y="0"/>
            <a:ext cx="2870400" cy="4718100"/>
          </a:xfrm>
          <a:prstGeom prst="rect">
            <a:avLst/>
          </a:prstGeom>
          <a:noFill/>
          <a:ln>
            <a:noFill/>
          </a:ln>
        </p:spPr>
      </p:pic>
      <p:sp>
        <p:nvSpPr>
          <p:cNvPr id="207" name="Shape 207"/>
          <p:cNvSpPr txBox="1"/>
          <p:nvPr/>
        </p:nvSpPr>
        <p:spPr>
          <a:xfrm>
            <a:off x="133047" y="4850191"/>
            <a:ext cx="2737500" cy="400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2000" b="0" i="0" u="none" strike="noStrike" cap="none">
                <a:solidFill>
                  <a:srgbClr val="FFFFFF"/>
                </a:solidFill>
                <a:latin typeface="Calibri"/>
                <a:ea typeface="Calibri"/>
                <a:cs typeface="Calibri"/>
                <a:sym typeface="Calibri"/>
              </a:rPr>
              <a:t>Ability Meets Mobility</a:t>
            </a:r>
          </a:p>
        </p:txBody>
      </p:sp>
      <p:pic>
        <p:nvPicPr>
          <p:cNvPr id="208" name="Shape 208" descr="ISWP_USAid_APC_Lockup.png"/>
          <p:cNvPicPr preferRelativeResize="0"/>
          <p:nvPr/>
        </p:nvPicPr>
        <p:blipFill rotWithShape="1">
          <a:blip r:embed="rId3">
            <a:alphaModFix/>
          </a:blip>
          <a:srcRect/>
          <a:stretch/>
        </p:blipFill>
        <p:spPr>
          <a:xfrm>
            <a:off x="133047" y="5656348"/>
            <a:ext cx="4925100" cy="988799"/>
          </a:xfrm>
          <a:prstGeom prst="rect">
            <a:avLst/>
          </a:prstGeom>
          <a:noFill/>
          <a:ln>
            <a:noFill/>
          </a:ln>
        </p:spPr>
      </p:pic>
      <p:pic>
        <p:nvPicPr>
          <p:cNvPr id="209" name="Shape 209" descr="ISWP_USAid_APC_Lockup.png"/>
          <p:cNvPicPr preferRelativeResize="0"/>
          <p:nvPr/>
        </p:nvPicPr>
        <p:blipFill rotWithShape="1">
          <a:blip r:embed="rId4">
            <a:alphaModFix/>
          </a:blip>
          <a:srcRect r="-6507"/>
          <a:stretch/>
        </p:blipFill>
        <p:spPr>
          <a:xfrm>
            <a:off x="5058278" y="5656348"/>
            <a:ext cx="4173000" cy="98879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722312" y="4406900"/>
            <a:ext cx="7772400" cy="1362000"/>
          </a:xfrm>
          <a:prstGeom prst="rect">
            <a:avLst/>
          </a:prstGeom>
          <a:solidFill>
            <a:schemeClr val="lt1"/>
          </a:solidFill>
          <a:ln>
            <a:noFill/>
          </a:ln>
        </p:spPr>
        <p:txBody>
          <a:bodyPr lIns="91425" tIns="91425" rIns="91425" bIns="91425" anchor="t" anchorCtr="0"/>
          <a:lstStyle>
            <a:lvl1pPr marL="0" marR="0" lvl="0" indent="0" algn="l" rtl="0">
              <a:spcBef>
                <a:spcPts val="0"/>
              </a:spcBef>
              <a:buClr>
                <a:srgbClr val="437E7D"/>
              </a:buClr>
              <a:buFont typeface="Gill Sans"/>
              <a:buNone/>
              <a:defRPr sz="4000" b="1" i="0" u="none" strike="noStrike" cap="none">
                <a:solidFill>
                  <a:srgbClr val="437E7D"/>
                </a:solidFill>
                <a:latin typeface="Gill Sans"/>
                <a:ea typeface="Gill Sans"/>
                <a:cs typeface="Gill Sans"/>
                <a:sym typeface="Gill San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12" name="Shape 212"/>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Gill Sans"/>
                <a:ea typeface="Gill Sans"/>
                <a:cs typeface="Gill Sans"/>
                <a:sym typeface="Gill Sans"/>
              </a:defRPr>
            </a:lvl1pPr>
            <a:lvl2pPr marL="457200" marR="0" lvl="1" indent="0" algn="l" rtl="0">
              <a:spcBef>
                <a:spcPts val="360"/>
              </a:spcBef>
              <a:buClr>
                <a:srgbClr val="888888"/>
              </a:buClr>
              <a:buFont typeface="Arial"/>
              <a:buNone/>
              <a:defRPr sz="1800" b="0" i="0" u="none" strike="noStrike" cap="none">
                <a:solidFill>
                  <a:srgbClr val="888888"/>
                </a:solidFill>
                <a:latin typeface="Gill Sans"/>
                <a:ea typeface="Gill Sans"/>
                <a:cs typeface="Gill Sans"/>
                <a:sym typeface="Gill Sans"/>
              </a:defRPr>
            </a:lvl2pPr>
            <a:lvl3pPr marL="914400" marR="0" lvl="2" indent="0" algn="l" rtl="0">
              <a:spcBef>
                <a:spcPts val="320"/>
              </a:spcBef>
              <a:buClr>
                <a:srgbClr val="888888"/>
              </a:buClr>
              <a:buFont typeface="Arial"/>
              <a:buNone/>
              <a:defRPr sz="1600" b="0" i="0" u="none" strike="noStrike" cap="none">
                <a:solidFill>
                  <a:srgbClr val="888888"/>
                </a:solidFill>
                <a:latin typeface="Gill Sans"/>
                <a:ea typeface="Gill Sans"/>
                <a:cs typeface="Gill Sans"/>
                <a:sym typeface="Gill Sans"/>
              </a:defRPr>
            </a:lvl3pPr>
            <a:lvl4pPr marL="1371600" marR="0" lvl="3" indent="0" algn="l" rtl="0">
              <a:spcBef>
                <a:spcPts val="280"/>
              </a:spcBef>
              <a:buClr>
                <a:srgbClr val="888888"/>
              </a:buClr>
              <a:buFont typeface="Arial"/>
              <a:buNone/>
              <a:defRPr sz="1400" b="0" i="0" u="none" strike="noStrike" cap="none">
                <a:solidFill>
                  <a:srgbClr val="888888"/>
                </a:solidFill>
                <a:latin typeface="Gill Sans"/>
                <a:ea typeface="Gill Sans"/>
                <a:cs typeface="Gill Sans"/>
                <a:sym typeface="Gill Sans"/>
              </a:defRPr>
            </a:lvl4pPr>
            <a:lvl5pPr marL="1828800" marR="0" lvl="4" indent="0" algn="l" rtl="0">
              <a:spcBef>
                <a:spcPts val="280"/>
              </a:spcBef>
              <a:buClr>
                <a:srgbClr val="888888"/>
              </a:buClr>
              <a:buFont typeface="Arial"/>
              <a:buNone/>
              <a:defRPr sz="1400" b="0" i="0" u="none" strike="noStrike" cap="none">
                <a:solidFill>
                  <a:srgbClr val="888888"/>
                </a:solidFill>
                <a:latin typeface="Gill Sans"/>
                <a:ea typeface="Gill Sans"/>
                <a:cs typeface="Gill Sans"/>
                <a:sym typeface="Gill Sans"/>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13" name="Shape 213"/>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14" name="Shape 214"/>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15" name="Shape 215"/>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1" y="0"/>
            <a:ext cx="9143100" cy="1269900"/>
          </a:xfrm>
          <a:prstGeom prst="rect">
            <a:avLst/>
          </a:prstGeom>
          <a:solidFill>
            <a:schemeClr val="lt1"/>
          </a:solidFill>
          <a:ln>
            <a:noFill/>
          </a:ln>
        </p:spPr>
        <p:txBody>
          <a:bodyPr lIns="91425" tIns="91425" rIns="91425" bIns="91425" anchor="ctr" anchorCtr="0"/>
          <a:lstStyle>
            <a:lvl1pPr marL="0" marR="0" lvl="0" indent="0" algn="ctr" rtl="0">
              <a:spcBef>
                <a:spcPts val="0"/>
              </a:spcBef>
              <a:buClr>
                <a:srgbClr val="437E7D"/>
              </a:buClr>
              <a:buFont typeface="Gill Sans"/>
              <a:buNone/>
              <a:defRPr sz="3600" b="0" i="0" u="none" strike="noStrike" cap="none">
                <a:solidFill>
                  <a:srgbClr val="437E7D"/>
                </a:solidFill>
                <a:latin typeface="Gill Sans"/>
                <a:ea typeface="Gill Sans"/>
                <a:cs typeface="Gill Sans"/>
                <a:sym typeface="Gill San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18" name="Shape 218"/>
          <p:cNvSpPr txBox="1">
            <a:spLocks noGrp="1"/>
          </p:cNvSpPr>
          <p:nvPr>
            <p:ph type="body" idx="1"/>
          </p:nvPr>
        </p:nvSpPr>
        <p:spPr>
          <a:xfrm>
            <a:off x="457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Gill Sans"/>
                <a:ea typeface="Gill Sans"/>
                <a:cs typeface="Gill Sans"/>
                <a:sym typeface="Gill San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Gill Sans"/>
                <a:ea typeface="Gill Sans"/>
                <a:cs typeface="Gill Sans"/>
                <a:sym typeface="Gill San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Gill Sans"/>
                <a:ea typeface="Gill Sans"/>
                <a:cs typeface="Gill Sans"/>
                <a:sym typeface="Gill San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9" name="Shape 219"/>
          <p:cNvSpPr txBox="1">
            <a:spLocks noGrp="1"/>
          </p:cNvSpPr>
          <p:nvPr>
            <p:ph type="body" idx="2"/>
          </p:nvPr>
        </p:nvSpPr>
        <p:spPr>
          <a:xfrm>
            <a:off x="4648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Gill Sans"/>
                <a:ea typeface="Gill Sans"/>
                <a:cs typeface="Gill Sans"/>
                <a:sym typeface="Gill San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Gill Sans"/>
                <a:ea typeface="Gill Sans"/>
                <a:cs typeface="Gill Sans"/>
                <a:sym typeface="Gill San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Gill Sans"/>
                <a:ea typeface="Gill Sans"/>
                <a:cs typeface="Gill Sans"/>
                <a:sym typeface="Gill San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21" name="Shape 221"/>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22" name="Shape 222"/>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878770" y="464254"/>
            <a:ext cx="7469400" cy="805500"/>
          </a:xfrm>
          <a:prstGeom prst="rect">
            <a:avLst/>
          </a:prstGeom>
          <a:solidFill>
            <a:schemeClr val="lt1"/>
          </a:solidFill>
          <a:ln>
            <a:noFill/>
          </a:ln>
        </p:spPr>
        <p:txBody>
          <a:bodyPr lIns="91425" tIns="91425" rIns="91425" bIns="91425" anchor="ctr" anchorCtr="0"/>
          <a:lstStyle>
            <a:lvl1pPr marL="0" marR="0" lvl="0" indent="0" algn="ctr" rtl="0">
              <a:spcBef>
                <a:spcPts val="0"/>
              </a:spcBef>
              <a:buClr>
                <a:srgbClr val="437E7D"/>
              </a:buClr>
              <a:buFont typeface="Gill Sans"/>
              <a:buNone/>
              <a:defRPr sz="3600" b="0" i="0" u="none" strike="noStrike" cap="none">
                <a:solidFill>
                  <a:srgbClr val="437E7D"/>
                </a:solidFill>
                <a:latin typeface="Gill Sans"/>
                <a:ea typeface="Gill Sans"/>
                <a:cs typeface="Gill Sans"/>
                <a:sym typeface="Gill San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25" name="Shape 225"/>
          <p:cNvSpPr txBox="1">
            <a:spLocks noGrp="1"/>
          </p:cNvSpPr>
          <p:nvPr>
            <p:ph type="body" idx="1"/>
          </p:nvPr>
        </p:nvSpPr>
        <p:spPr>
          <a:xfrm>
            <a:off x="457200" y="1535112"/>
            <a:ext cx="4040100" cy="639899"/>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Gill Sans"/>
                <a:ea typeface="Gill Sans"/>
                <a:cs typeface="Gill Sans"/>
                <a:sym typeface="Gill Sans"/>
              </a:defRPr>
            </a:lvl1pPr>
            <a:lvl2pPr marL="457200" marR="0" lvl="1" indent="0" algn="l" rtl="0">
              <a:spcBef>
                <a:spcPts val="400"/>
              </a:spcBef>
              <a:buClr>
                <a:schemeClr val="dk1"/>
              </a:buClr>
              <a:buFont typeface="Arial"/>
              <a:buNone/>
              <a:defRPr sz="2000" b="1" i="0" u="none" strike="noStrike" cap="none">
                <a:solidFill>
                  <a:schemeClr val="dk1"/>
                </a:solidFill>
                <a:latin typeface="Gill Sans"/>
                <a:ea typeface="Gill Sans"/>
                <a:cs typeface="Gill Sans"/>
                <a:sym typeface="Gill Sans"/>
              </a:defRPr>
            </a:lvl2pPr>
            <a:lvl3pPr marL="914400" marR="0" lvl="2" indent="0" algn="l" rtl="0">
              <a:spcBef>
                <a:spcPts val="360"/>
              </a:spcBef>
              <a:buClr>
                <a:schemeClr val="dk1"/>
              </a:buClr>
              <a:buFont typeface="Arial"/>
              <a:buNone/>
              <a:defRPr sz="1800" b="1" i="0" u="none" strike="noStrike" cap="none">
                <a:solidFill>
                  <a:schemeClr val="dk1"/>
                </a:solidFill>
                <a:latin typeface="Gill Sans"/>
                <a:ea typeface="Gill Sans"/>
                <a:cs typeface="Gill Sans"/>
                <a:sym typeface="Gill Sans"/>
              </a:defRPr>
            </a:lvl3pPr>
            <a:lvl4pPr marL="1371600" marR="0" lvl="3" indent="0" algn="l" rtl="0">
              <a:spcBef>
                <a:spcPts val="320"/>
              </a:spcBef>
              <a:buClr>
                <a:schemeClr val="dk1"/>
              </a:buClr>
              <a:buFont typeface="Arial"/>
              <a:buNone/>
              <a:defRPr sz="1600" b="1" i="0" u="none" strike="noStrike" cap="none">
                <a:solidFill>
                  <a:schemeClr val="dk1"/>
                </a:solidFill>
                <a:latin typeface="Gill Sans"/>
                <a:ea typeface="Gill Sans"/>
                <a:cs typeface="Gill Sans"/>
                <a:sym typeface="Gill Sans"/>
              </a:defRPr>
            </a:lvl4pPr>
            <a:lvl5pPr marL="1828800" marR="0" lvl="4" indent="0" algn="l" rtl="0">
              <a:spcBef>
                <a:spcPts val="320"/>
              </a:spcBef>
              <a:buClr>
                <a:schemeClr val="dk1"/>
              </a:buClr>
              <a:buFont typeface="Arial"/>
              <a:buNone/>
              <a:defRPr sz="1600" b="1" i="0" u="none" strike="noStrike" cap="none">
                <a:solidFill>
                  <a:schemeClr val="dk1"/>
                </a:solidFill>
                <a:latin typeface="Gill Sans"/>
                <a:ea typeface="Gill Sans"/>
                <a:cs typeface="Gill Sans"/>
                <a:sym typeface="Gill Sans"/>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6" name="Shape 226"/>
          <p:cNvSpPr txBox="1">
            <a:spLocks noGrp="1"/>
          </p:cNvSpPr>
          <p:nvPr>
            <p:ph type="body" idx="2"/>
          </p:nvPr>
        </p:nvSpPr>
        <p:spPr>
          <a:xfrm>
            <a:off x="457200" y="2174875"/>
            <a:ext cx="4040100" cy="39513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Gill Sans"/>
                <a:ea typeface="Gill Sans"/>
                <a:cs typeface="Gill Sans"/>
                <a:sym typeface="Gill Sans"/>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Gill Sans"/>
                <a:ea typeface="Gill Sans"/>
                <a:cs typeface="Gill Sans"/>
                <a:sym typeface="Gill Sans"/>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Gill Sans"/>
                <a:ea typeface="Gill Sans"/>
                <a:cs typeface="Gill Sans"/>
                <a:sym typeface="Gill Sans"/>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Gill Sans"/>
                <a:ea typeface="Gill Sans"/>
                <a:cs typeface="Gill Sans"/>
                <a:sym typeface="Gill San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27" name="Shape 227"/>
          <p:cNvSpPr txBox="1">
            <a:spLocks noGrp="1"/>
          </p:cNvSpPr>
          <p:nvPr>
            <p:ph type="body" idx="3"/>
          </p:nvPr>
        </p:nvSpPr>
        <p:spPr>
          <a:xfrm>
            <a:off x="4645025" y="1535112"/>
            <a:ext cx="4041900" cy="639899"/>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Gill Sans"/>
                <a:ea typeface="Gill Sans"/>
                <a:cs typeface="Gill Sans"/>
                <a:sym typeface="Gill Sans"/>
              </a:defRPr>
            </a:lvl1pPr>
            <a:lvl2pPr marL="457200" marR="0" lvl="1" indent="0" algn="l" rtl="0">
              <a:spcBef>
                <a:spcPts val="400"/>
              </a:spcBef>
              <a:buClr>
                <a:schemeClr val="dk1"/>
              </a:buClr>
              <a:buFont typeface="Arial"/>
              <a:buNone/>
              <a:defRPr sz="2000" b="1" i="0" u="none" strike="noStrike" cap="none">
                <a:solidFill>
                  <a:schemeClr val="dk1"/>
                </a:solidFill>
                <a:latin typeface="Gill Sans"/>
                <a:ea typeface="Gill Sans"/>
                <a:cs typeface="Gill Sans"/>
                <a:sym typeface="Gill Sans"/>
              </a:defRPr>
            </a:lvl2pPr>
            <a:lvl3pPr marL="914400" marR="0" lvl="2" indent="0" algn="l" rtl="0">
              <a:spcBef>
                <a:spcPts val="360"/>
              </a:spcBef>
              <a:buClr>
                <a:schemeClr val="dk1"/>
              </a:buClr>
              <a:buFont typeface="Arial"/>
              <a:buNone/>
              <a:defRPr sz="1800" b="1" i="0" u="none" strike="noStrike" cap="none">
                <a:solidFill>
                  <a:schemeClr val="dk1"/>
                </a:solidFill>
                <a:latin typeface="Gill Sans"/>
                <a:ea typeface="Gill Sans"/>
                <a:cs typeface="Gill Sans"/>
                <a:sym typeface="Gill Sans"/>
              </a:defRPr>
            </a:lvl3pPr>
            <a:lvl4pPr marL="1371600" marR="0" lvl="3" indent="0" algn="l" rtl="0">
              <a:spcBef>
                <a:spcPts val="320"/>
              </a:spcBef>
              <a:buClr>
                <a:schemeClr val="dk1"/>
              </a:buClr>
              <a:buFont typeface="Arial"/>
              <a:buNone/>
              <a:defRPr sz="1600" b="1" i="0" u="none" strike="noStrike" cap="none">
                <a:solidFill>
                  <a:schemeClr val="dk1"/>
                </a:solidFill>
                <a:latin typeface="Gill Sans"/>
                <a:ea typeface="Gill Sans"/>
                <a:cs typeface="Gill Sans"/>
                <a:sym typeface="Gill Sans"/>
              </a:defRPr>
            </a:lvl4pPr>
            <a:lvl5pPr marL="1828800" marR="0" lvl="4" indent="0" algn="l" rtl="0">
              <a:spcBef>
                <a:spcPts val="320"/>
              </a:spcBef>
              <a:buClr>
                <a:schemeClr val="dk1"/>
              </a:buClr>
              <a:buFont typeface="Arial"/>
              <a:buNone/>
              <a:defRPr sz="1600" b="1" i="0" u="none" strike="noStrike" cap="none">
                <a:solidFill>
                  <a:schemeClr val="dk1"/>
                </a:solidFill>
                <a:latin typeface="Gill Sans"/>
                <a:ea typeface="Gill Sans"/>
                <a:cs typeface="Gill Sans"/>
                <a:sym typeface="Gill Sans"/>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8" name="Shape 228"/>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Gill Sans"/>
                <a:ea typeface="Gill Sans"/>
                <a:cs typeface="Gill Sans"/>
                <a:sym typeface="Gill Sans"/>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Gill Sans"/>
                <a:ea typeface="Gill Sans"/>
                <a:cs typeface="Gill Sans"/>
                <a:sym typeface="Gill Sans"/>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Gill Sans"/>
                <a:ea typeface="Gill Sans"/>
                <a:cs typeface="Gill Sans"/>
                <a:sym typeface="Gill Sans"/>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Gill Sans"/>
                <a:ea typeface="Gill Sans"/>
                <a:cs typeface="Gill Sans"/>
                <a:sym typeface="Gill San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29" name="Shape 229"/>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30" name="Shape 230"/>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31" name="Shape 231"/>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1" y="0"/>
            <a:ext cx="9143100" cy="1269900"/>
          </a:xfrm>
          <a:prstGeom prst="rect">
            <a:avLst/>
          </a:prstGeom>
          <a:solidFill>
            <a:schemeClr val="lt1"/>
          </a:solidFill>
          <a:ln>
            <a:noFill/>
          </a:ln>
        </p:spPr>
        <p:txBody>
          <a:bodyPr lIns="91425" tIns="91425" rIns="91425" bIns="91425" anchor="ctr" anchorCtr="0"/>
          <a:lstStyle>
            <a:lvl1pPr marL="0" marR="0" lvl="0" indent="0" algn="ctr" rtl="0">
              <a:spcBef>
                <a:spcPts val="0"/>
              </a:spcBef>
              <a:buClr>
                <a:srgbClr val="437E7D"/>
              </a:buClr>
              <a:buFont typeface="Gill Sans"/>
              <a:buNone/>
              <a:defRPr sz="3600" b="0" i="0" u="none" strike="noStrike" cap="none">
                <a:solidFill>
                  <a:srgbClr val="437E7D"/>
                </a:solidFill>
                <a:latin typeface="Gill Sans"/>
                <a:ea typeface="Gill Sans"/>
                <a:cs typeface="Gill Sans"/>
                <a:sym typeface="Gill San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34" name="Shape 234"/>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35" name="Shape 235"/>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36" name="Shape 236"/>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37"/>
        <p:cNvGrpSpPr/>
        <p:nvPr/>
      </p:nvGrpSpPr>
      <p:grpSpPr>
        <a:xfrm>
          <a:off x="0" y="0"/>
          <a:ext cx="0" cy="0"/>
          <a:chOff x="0" y="0"/>
          <a:chExt cx="0" cy="0"/>
        </a:xfrm>
      </p:grpSpPr>
      <p:sp>
        <p:nvSpPr>
          <p:cNvPr id="238" name="Shape 238"/>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39" name="Shape 239"/>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40" name="Shape 240"/>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0" y="0"/>
            <a:ext cx="9143093" cy="1269873"/>
          </a:xfrm>
          <a:prstGeom prst="rect">
            <a:avLst/>
          </a:prstGeom>
          <a:solidFill>
            <a:schemeClr val="lt1"/>
          </a:solidFill>
          <a:ln>
            <a:noFill/>
          </a:ln>
        </p:spPr>
        <p:txBody>
          <a:bodyPr lIns="91425" tIns="91425" rIns="91425" bIns="91425" anchor="ctr" anchorCtr="0"/>
          <a:lstStyle>
            <a:lvl1pPr marL="0" marR="0" lvl="0" indent="0" algn="ctr" rtl="0">
              <a:spcBef>
                <a:spcPts val="0"/>
              </a:spcBef>
              <a:buClr>
                <a:srgbClr val="437E7D"/>
              </a:buClr>
              <a:buFont typeface="Gill Sans"/>
              <a:buNone/>
              <a:defRPr sz="3600" b="0" i="0" u="none" strike="noStrike" cap="none">
                <a:solidFill>
                  <a:srgbClr val="437E7D"/>
                </a:solidFill>
                <a:latin typeface="Gill Sans"/>
                <a:ea typeface="Gill Sans"/>
                <a:cs typeface="Gill Sans"/>
                <a:sym typeface="Gill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273050"/>
            <a:ext cx="3008400" cy="1161900"/>
          </a:xfrm>
          <a:prstGeom prst="rect">
            <a:avLst/>
          </a:prstGeom>
          <a:solidFill>
            <a:schemeClr val="lt1"/>
          </a:solidFill>
          <a:ln>
            <a:noFill/>
          </a:ln>
        </p:spPr>
        <p:txBody>
          <a:bodyPr lIns="91425" tIns="91425" rIns="91425" bIns="91425" anchor="b" anchorCtr="0"/>
          <a:lstStyle>
            <a:lvl1pPr marL="0" marR="0" lvl="0" indent="0" algn="l" rtl="0">
              <a:spcBef>
                <a:spcPts val="0"/>
              </a:spcBef>
              <a:buClr>
                <a:srgbClr val="437E7D"/>
              </a:buClr>
              <a:buFont typeface="Gill Sans"/>
              <a:buNone/>
              <a:defRPr sz="2000" b="1" i="0" u="none" strike="noStrike" cap="none">
                <a:solidFill>
                  <a:srgbClr val="437E7D"/>
                </a:solidFill>
                <a:latin typeface="Gill Sans"/>
                <a:ea typeface="Gill Sans"/>
                <a:cs typeface="Gill Sans"/>
                <a:sym typeface="Gill San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43" name="Shape 243"/>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Gill Sans"/>
                <a:ea typeface="Gill Sans"/>
                <a:cs typeface="Gill Sans"/>
                <a:sym typeface="Gill San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Gill Sans"/>
                <a:ea typeface="Gill Sans"/>
                <a:cs typeface="Gill Sans"/>
                <a:sym typeface="Gill San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Gill Sans"/>
                <a:ea typeface="Gill Sans"/>
                <a:cs typeface="Gill Sans"/>
                <a:sym typeface="Gill San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Gill Sans"/>
                <a:ea typeface="Gill Sans"/>
                <a:cs typeface="Gill Sans"/>
                <a:sym typeface="Gill San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Gill Sans"/>
                <a:ea typeface="Gill Sans"/>
                <a:cs typeface="Gill Sans"/>
                <a:sym typeface="Gill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4" name="Shape 244"/>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Gill Sans"/>
                <a:ea typeface="Gill Sans"/>
                <a:cs typeface="Gill Sans"/>
                <a:sym typeface="Gill Sans"/>
              </a:defRPr>
            </a:lvl1pPr>
            <a:lvl2pPr marL="457200" marR="0" lvl="1" indent="0" algn="l" rtl="0">
              <a:spcBef>
                <a:spcPts val="240"/>
              </a:spcBef>
              <a:buClr>
                <a:schemeClr val="dk1"/>
              </a:buClr>
              <a:buFont typeface="Arial"/>
              <a:buNone/>
              <a:defRPr sz="1200" b="0" i="0" u="none" strike="noStrike" cap="none">
                <a:solidFill>
                  <a:schemeClr val="dk1"/>
                </a:solidFill>
                <a:latin typeface="Gill Sans"/>
                <a:ea typeface="Gill Sans"/>
                <a:cs typeface="Gill Sans"/>
                <a:sym typeface="Gill Sans"/>
              </a:defRPr>
            </a:lvl2pPr>
            <a:lvl3pPr marL="914400" marR="0" lvl="2" indent="0" algn="l" rtl="0">
              <a:spcBef>
                <a:spcPts val="200"/>
              </a:spcBef>
              <a:buClr>
                <a:schemeClr val="dk1"/>
              </a:buClr>
              <a:buFont typeface="Arial"/>
              <a:buNone/>
              <a:defRPr sz="1000" b="0" i="0" u="none" strike="noStrike" cap="none">
                <a:solidFill>
                  <a:schemeClr val="dk1"/>
                </a:solidFill>
                <a:latin typeface="Gill Sans"/>
                <a:ea typeface="Gill Sans"/>
                <a:cs typeface="Gill Sans"/>
                <a:sym typeface="Gill Sans"/>
              </a:defRPr>
            </a:lvl3pPr>
            <a:lvl4pPr marL="1371600" marR="0" lvl="3" indent="0" algn="l" rtl="0">
              <a:spcBef>
                <a:spcPts val="180"/>
              </a:spcBef>
              <a:buClr>
                <a:schemeClr val="dk1"/>
              </a:buClr>
              <a:buFont typeface="Arial"/>
              <a:buNone/>
              <a:defRPr sz="900" b="0" i="0" u="none" strike="noStrike" cap="none">
                <a:solidFill>
                  <a:schemeClr val="dk1"/>
                </a:solidFill>
                <a:latin typeface="Gill Sans"/>
                <a:ea typeface="Gill Sans"/>
                <a:cs typeface="Gill Sans"/>
                <a:sym typeface="Gill Sans"/>
              </a:defRPr>
            </a:lvl4pPr>
            <a:lvl5pPr marL="1828800" marR="0" lvl="4" indent="0" algn="l" rtl="0">
              <a:spcBef>
                <a:spcPts val="180"/>
              </a:spcBef>
              <a:buClr>
                <a:schemeClr val="dk1"/>
              </a:buClr>
              <a:buFont typeface="Arial"/>
              <a:buNone/>
              <a:defRPr sz="900" b="0" i="0" u="none" strike="noStrike" cap="none">
                <a:solidFill>
                  <a:schemeClr val="dk1"/>
                </a:solidFill>
                <a:latin typeface="Gill Sans"/>
                <a:ea typeface="Gill Sans"/>
                <a:cs typeface="Gill Sans"/>
                <a:sym typeface="Gill Sans"/>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45" name="Shape 245"/>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46" name="Shape 246"/>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47" name="Shape 247"/>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1792288" y="4800600"/>
            <a:ext cx="5486400" cy="566700"/>
          </a:xfrm>
          <a:prstGeom prst="rect">
            <a:avLst/>
          </a:prstGeom>
          <a:solidFill>
            <a:schemeClr val="lt1"/>
          </a:solidFill>
          <a:ln>
            <a:noFill/>
          </a:ln>
        </p:spPr>
        <p:txBody>
          <a:bodyPr lIns="91425" tIns="91425" rIns="91425" bIns="91425" anchor="b" anchorCtr="0"/>
          <a:lstStyle>
            <a:lvl1pPr marL="0" marR="0" lvl="0" indent="0" algn="l" rtl="0">
              <a:spcBef>
                <a:spcPts val="0"/>
              </a:spcBef>
              <a:buClr>
                <a:srgbClr val="437E7D"/>
              </a:buClr>
              <a:buFont typeface="Gill Sans"/>
              <a:buNone/>
              <a:defRPr sz="2000" b="1" i="0" u="none" strike="noStrike" cap="none">
                <a:solidFill>
                  <a:srgbClr val="437E7D"/>
                </a:solidFill>
                <a:latin typeface="Gill Sans"/>
                <a:ea typeface="Gill Sans"/>
                <a:cs typeface="Gill Sans"/>
                <a:sym typeface="Gill San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50" name="Shape 250"/>
          <p:cNvSpPr>
            <a:spLocks noGrp="1"/>
          </p:cNvSpPr>
          <p:nvPr>
            <p:ph type="pic" idx="2"/>
          </p:nvPr>
        </p:nvSpPr>
        <p:spPr>
          <a:xfrm>
            <a:off x="1792288" y="612775"/>
            <a:ext cx="5486400"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Gill Sans"/>
                <a:ea typeface="Gill Sans"/>
                <a:cs typeface="Gill Sans"/>
                <a:sym typeface="Gill Sans"/>
              </a:defRPr>
            </a:lvl1pPr>
            <a:lvl2pPr marL="457200" marR="0" lvl="1" indent="0" algn="l" rtl="0">
              <a:spcBef>
                <a:spcPts val="560"/>
              </a:spcBef>
              <a:buClr>
                <a:schemeClr val="dk1"/>
              </a:buClr>
              <a:buFont typeface="Arial"/>
              <a:buNone/>
              <a:defRPr sz="2800" b="0" i="0" u="none" strike="noStrike" cap="none">
                <a:solidFill>
                  <a:schemeClr val="dk1"/>
                </a:solidFill>
                <a:latin typeface="Gill Sans"/>
                <a:ea typeface="Gill Sans"/>
                <a:cs typeface="Gill Sans"/>
                <a:sym typeface="Gill Sans"/>
              </a:defRPr>
            </a:lvl2pPr>
            <a:lvl3pPr marL="914400" marR="0" lvl="2" indent="0" algn="l" rtl="0">
              <a:spcBef>
                <a:spcPts val="480"/>
              </a:spcBef>
              <a:buClr>
                <a:schemeClr val="dk1"/>
              </a:buClr>
              <a:buFont typeface="Arial"/>
              <a:buNone/>
              <a:defRPr sz="2400" b="0" i="0" u="none" strike="noStrike" cap="none">
                <a:solidFill>
                  <a:schemeClr val="dk1"/>
                </a:solidFill>
                <a:latin typeface="Gill Sans"/>
                <a:ea typeface="Gill Sans"/>
                <a:cs typeface="Gill Sans"/>
                <a:sym typeface="Gill Sans"/>
              </a:defRPr>
            </a:lvl3pPr>
            <a:lvl4pPr marL="1371600" marR="0" lvl="3" indent="0" algn="l" rtl="0">
              <a:spcBef>
                <a:spcPts val="400"/>
              </a:spcBef>
              <a:buClr>
                <a:schemeClr val="dk1"/>
              </a:buClr>
              <a:buFont typeface="Arial"/>
              <a:buNone/>
              <a:defRPr sz="2000" b="0" i="0" u="none" strike="noStrike" cap="none">
                <a:solidFill>
                  <a:schemeClr val="dk1"/>
                </a:solidFill>
                <a:latin typeface="Gill Sans"/>
                <a:ea typeface="Gill Sans"/>
                <a:cs typeface="Gill Sans"/>
                <a:sym typeface="Gill Sans"/>
              </a:defRPr>
            </a:lvl4pPr>
            <a:lvl5pPr marL="1828800" marR="0" lvl="4" indent="0" algn="l" rtl="0">
              <a:spcBef>
                <a:spcPts val="400"/>
              </a:spcBef>
              <a:buClr>
                <a:schemeClr val="dk1"/>
              </a:buClr>
              <a:buFont typeface="Arial"/>
              <a:buNone/>
              <a:defRPr sz="2000" b="0" i="0" u="none" strike="noStrike" cap="none">
                <a:solidFill>
                  <a:schemeClr val="dk1"/>
                </a:solidFill>
                <a:latin typeface="Gill Sans"/>
                <a:ea typeface="Gill Sans"/>
                <a:cs typeface="Gill Sans"/>
                <a:sym typeface="Gill Sans"/>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51" name="Shape 251"/>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Gill Sans"/>
                <a:ea typeface="Gill Sans"/>
                <a:cs typeface="Gill Sans"/>
                <a:sym typeface="Gill Sans"/>
              </a:defRPr>
            </a:lvl1pPr>
            <a:lvl2pPr marL="457200" marR="0" lvl="1" indent="0" algn="l" rtl="0">
              <a:spcBef>
                <a:spcPts val="240"/>
              </a:spcBef>
              <a:buClr>
                <a:schemeClr val="dk1"/>
              </a:buClr>
              <a:buFont typeface="Arial"/>
              <a:buNone/>
              <a:defRPr sz="1200" b="0" i="0" u="none" strike="noStrike" cap="none">
                <a:solidFill>
                  <a:schemeClr val="dk1"/>
                </a:solidFill>
                <a:latin typeface="Gill Sans"/>
                <a:ea typeface="Gill Sans"/>
                <a:cs typeface="Gill Sans"/>
                <a:sym typeface="Gill Sans"/>
              </a:defRPr>
            </a:lvl2pPr>
            <a:lvl3pPr marL="914400" marR="0" lvl="2" indent="0" algn="l" rtl="0">
              <a:spcBef>
                <a:spcPts val="200"/>
              </a:spcBef>
              <a:buClr>
                <a:schemeClr val="dk1"/>
              </a:buClr>
              <a:buFont typeface="Arial"/>
              <a:buNone/>
              <a:defRPr sz="1000" b="0" i="0" u="none" strike="noStrike" cap="none">
                <a:solidFill>
                  <a:schemeClr val="dk1"/>
                </a:solidFill>
                <a:latin typeface="Gill Sans"/>
                <a:ea typeface="Gill Sans"/>
                <a:cs typeface="Gill Sans"/>
                <a:sym typeface="Gill Sans"/>
              </a:defRPr>
            </a:lvl3pPr>
            <a:lvl4pPr marL="1371600" marR="0" lvl="3" indent="0" algn="l" rtl="0">
              <a:spcBef>
                <a:spcPts val="180"/>
              </a:spcBef>
              <a:buClr>
                <a:schemeClr val="dk1"/>
              </a:buClr>
              <a:buFont typeface="Arial"/>
              <a:buNone/>
              <a:defRPr sz="900" b="0" i="0" u="none" strike="noStrike" cap="none">
                <a:solidFill>
                  <a:schemeClr val="dk1"/>
                </a:solidFill>
                <a:latin typeface="Gill Sans"/>
                <a:ea typeface="Gill Sans"/>
                <a:cs typeface="Gill Sans"/>
                <a:sym typeface="Gill Sans"/>
              </a:defRPr>
            </a:lvl4pPr>
            <a:lvl5pPr marL="1828800" marR="0" lvl="4" indent="0" algn="l" rtl="0">
              <a:spcBef>
                <a:spcPts val="180"/>
              </a:spcBef>
              <a:buClr>
                <a:schemeClr val="dk1"/>
              </a:buClr>
              <a:buFont typeface="Arial"/>
              <a:buNone/>
              <a:defRPr sz="900" b="0" i="0" u="none" strike="noStrike" cap="none">
                <a:solidFill>
                  <a:schemeClr val="dk1"/>
                </a:solidFill>
                <a:latin typeface="Gill Sans"/>
                <a:ea typeface="Gill Sans"/>
                <a:cs typeface="Gill Sans"/>
                <a:sym typeface="Gill Sans"/>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52" name="Shape 25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53" name="Shape 25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54" name="Shape 25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878770" y="464254"/>
            <a:ext cx="7469400" cy="805500"/>
          </a:xfrm>
          <a:prstGeom prst="rect">
            <a:avLst/>
          </a:prstGeom>
          <a:solidFill>
            <a:schemeClr val="lt1"/>
          </a:solidFill>
          <a:ln>
            <a:noFill/>
          </a:ln>
        </p:spPr>
        <p:txBody>
          <a:bodyPr lIns="91425" tIns="91425" rIns="91425" bIns="91425" anchor="ctr" anchorCtr="0"/>
          <a:lstStyle>
            <a:lvl1pPr marL="0" marR="0" lvl="0" indent="0" algn="ctr" rtl="0">
              <a:spcBef>
                <a:spcPts val="0"/>
              </a:spcBef>
              <a:buClr>
                <a:srgbClr val="437E7D"/>
              </a:buClr>
              <a:buFont typeface="Gill Sans"/>
              <a:buNone/>
              <a:defRPr sz="3600" b="0" i="0" u="none" strike="noStrike" cap="none">
                <a:solidFill>
                  <a:srgbClr val="437E7D"/>
                </a:solidFill>
                <a:latin typeface="Gill Sans"/>
                <a:ea typeface="Gill Sans"/>
                <a:cs typeface="Gill Sans"/>
                <a:sym typeface="Gill San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57" name="Shape 257"/>
          <p:cNvSpPr txBox="1">
            <a:spLocks noGrp="1"/>
          </p:cNvSpPr>
          <p:nvPr>
            <p:ph type="body" idx="1"/>
          </p:nvPr>
        </p:nvSpPr>
        <p:spPr>
          <a:xfrm rot="5400000">
            <a:off x="2511450" y="-454049"/>
            <a:ext cx="4121100" cy="82296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Gill Sans"/>
                <a:ea typeface="Gill Sans"/>
                <a:cs typeface="Gill Sans"/>
                <a:sym typeface="Gill San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Gill Sans"/>
                <a:ea typeface="Gill Sans"/>
                <a:cs typeface="Gill Sans"/>
                <a:sym typeface="Gill San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Gill Sans"/>
                <a:ea typeface="Gill Sans"/>
                <a:cs typeface="Gill Sans"/>
                <a:sym typeface="Gill San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8" name="Shape 258"/>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59" name="Shape 259"/>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60" name="Shape 260"/>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rot="5400000">
            <a:off x="4732350" y="2171687"/>
            <a:ext cx="5851500" cy="2057400"/>
          </a:xfrm>
          <a:prstGeom prst="rect">
            <a:avLst/>
          </a:prstGeom>
          <a:solidFill>
            <a:schemeClr val="lt1"/>
          </a:solidFill>
          <a:ln>
            <a:noFill/>
          </a:ln>
        </p:spPr>
        <p:txBody>
          <a:bodyPr lIns="91425" tIns="91425" rIns="91425" bIns="91425" anchor="ctr" anchorCtr="0"/>
          <a:lstStyle>
            <a:lvl1pPr marL="0" marR="0" lvl="0" indent="0" algn="ctr" rtl="0">
              <a:spcBef>
                <a:spcPts val="0"/>
              </a:spcBef>
              <a:buClr>
                <a:srgbClr val="437E7D"/>
              </a:buClr>
              <a:buFont typeface="Gill Sans"/>
              <a:buNone/>
              <a:defRPr sz="3600" b="0" i="0" u="none" strike="noStrike" cap="none">
                <a:solidFill>
                  <a:srgbClr val="437E7D"/>
                </a:solidFill>
                <a:latin typeface="Gill Sans"/>
                <a:ea typeface="Gill Sans"/>
                <a:cs typeface="Gill Sans"/>
                <a:sym typeface="Gill San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63" name="Shape 263"/>
          <p:cNvSpPr txBox="1">
            <a:spLocks noGrp="1"/>
          </p:cNvSpPr>
          <p:nvPr>
            <p:ph type="body" idx="1"/>
          </p:nvPr>
        </p:nvSpPr>
        <p:spPr>
          <a:xfrm rot="5400000">
            <a:off x="541350" y="190487"/>
            <a:ext cx="5851500" cy="60198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Gill Sans"/>
                <a:ea typeface="Gill Sans"/>
                <a:cs typeface="Gill Sans"/>
                <a:sym typeface="Gill San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Gill Sans"/>
                <a:ea typeface="Gill Sans"/>
                <a:cs typeface="Gill Sans"/>
                <a:sym typeface="Gill San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Gill Sans"/>
                <a:ea typeface="Gill Sans"/>
                <a:cs typeface="Gill Sans"/>
                <a:sym typeface="Gill San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4" name="Shape 264"/>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65" name="Shape 265"/>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66" name="Shape 266"/>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722312" y="4406900"/>
            <a:ext cx="7772400" cy="1362075"/>
          </a:xfrm>
          <a:prstGeom prst="rect">
            <a:avLst/>
          </a:prstGeom>
          <a:solidFill>
            <a:schemeClr val="lt1"/>
          </a:solidFill>
          <a:ln>
            <a:noFill/>
          </a:ln>
        </p:spPr>
        <p:txBody>
          <a:bodyPr lIns="91425" tIns="91425" rIns="91425" bIns="91425" anchor="t" anchorCtr="0"/>
          <a:lstStyle>
            <a:lvl1pPr marL="0" marR="0" lvl="0" indent="0" algn="l" rtl="0">
              <a:spcBef>
                <a:spcPts val="0"/>
              </a:spcBef>
              <a:buClr>
                <a:srgbClr val="437E7D"/>
              </a:buClr>
              <a:buFont typeface="Gill Sans"/>
              <a:buNone/>
              <a:defRPr sz="4000" b="1" i="0" u="none" strike="noStrike" cap="none">
                <a:solidFill>
                  <a:srgbClr val="437E7D"/>
                </a:solidFill>
                <a:latin typeface="Gill Sans"/>
                <a:ea typeface="Gill Sans"/>
                <a:cs typeface="Gill Sans"/>
                <a:sym typeface="Gill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 name="Shape 4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Gill Sans"/>
                <a:ea typeface="Gill Sans"/>
                <a:cs typeface="Gill Sans"/>
                <a:sym typeface="Gill Sans"/>
              </a:defRPr>
            </a:lvl1pPr>
            <a:lvl2pPr marL="457200" marR="0" lvl="1" indent="0" algn="l" rtl="0">
              <a:spcBef>
                <a:spcPts val="360"/>
              </a:spcBef>
              <a:buClr>
                <a:srgbClr val="888888"/>
              </a:buClr>
              <a:buFont typeface="Arial"/>
              <a:buNone/>
              <a:defRPr sz="1800" b="0" i="0" u="none" strike="noStrike" cap="none">
                <a:solidFill>
                  <a:srgbClr val="888888"/>
                </a:solidFill>
                <a:latin typeface="Gill Sans"/>
                <a:ea typeface="Gill Sans"/>
                <a:cs typeface="Gill Sans"/>
                <a:sym typeface="Gill Sans"/>
              </a:defRPr>
            </a:lvl2pPr>
            <a:lvl3pPr marL="914400" marR="0" lvl="2" indent="0" algn="l" rtl="0">
              <a:spcBef>
                <a:spcPts val="320"/>
              </a:spcBef>
              <a:buClr>
                <a:srgbClr val="888888"/>
              </a:buClr>
              <a:buFont typeface="Arial"/>
              <a:buNone/>
              <a:defRPr sz="1600" b="0" i="0" u="none" strike="noStrike" cap="none">
                <a:solidFill>
                  <a:srgbClr val="888888"/>
                </a:solidFill>
                <a:latin typeface="Gill Sans"/>
                <a:ea typeface="Gill Sans"/>
                <a:cs typeface="Gill Sans"/>
                <a:sym typeface="Gill Sans"/>
              </a:defRPr>
            </a:lvl3pPr>
            <a:lvl4pPr marL="1371600" marR="0" lvl="3" indent="0" algn="l" rtl="0">
              <a:spcBef>
                <a:spcPts val="280"/>
              </a:spcBef>
              <a:buClr>
                <a:srgbClr val="888888"/>
              </a:buClr>
              <a:buFont typeface="Arial"/>
              <a:buNone/>
              <a:defRPr sz="1400" b="0" i="0" u="none" strike="noStrike" cap="none">
                <a:solidFill>
                  <a:srgbClr val="888888"/>
                </a:solidFill>
                <a:latin typeface="Gill Sans"/>
                <a:ea typeface="Gill Sans"/>
                <a:cs typeface="Gill Sans"/>
                <a:sym typeface="Gill Sans"/>
              </a:defRPr>
            </a:lvl4pPr>
            <a:lvl5pPr marL="1828800" marR="0" lvl="4" indent="0" algn="l" rtl="0">
              <a:spcBef>
                <a:spcPts val="280"/>
              </a:spcBef>
              <a:buClr>
                <a:srgbClr val="888888"/>
              </a:buClr>
              <a:buFont typeface="Arial"/>
              <a:buNone/>
              <a:defRPr sz="1400" b="0" i="0" u="none" strike="noStrike" cap="none">
                <a:solidFill>
                  <a:srgbClr val="888888"/>
                </a:solidFill>
                <a:latin typeface="Gill Sans"/>
                <a:ea typeface="Gill Sans"/>
                <a:cs typeface="Gill Sans"/>
                <a:sym typeface="Gill Sans"/>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0" y="0"/>
            <a:ext cx="9143093" cy="1269873"/>
          </a:xfrm>
          <a:prstGeom prst="rect">
            <a:avLst/>
          </a:prstGeom>
          <a:solidFill>
            <a:schemeClr val="lt1"/>
          </a:solidFill>
          <a:ln>
            <a:noFill/>
          </a:ln>
        </p:spPr>
        <p:txBody>
          <a:bodyPr lIns="91425" tIns="91425" rIns="91425" bIns="91425" anchor="ctr" anchorCtr="0"/>
          <a:lstStyle>
            <a:lvl1pPr marL="0" marR="0" lvl="0" indent="0" algn="ctr" rtl="0">
              <a:spcBef>
                <a:spcPts val="0"/>
              </a:spcBef>
              <a:buClr>
                <a:srgbClr val="437E7D"/>
              </a:buClr>
              <a:buFont typeface="Gill Sans"/>
              <a:buNone/>
              <a:defRPr sz="3600" b="0" i="0" u="none" strike="noStrike" cap="none">
                <a:solidFill>
                  <a:srgbClr val="437E7D"/>
                </a:solidFill>
                <a:latin typeface="Gill Sans"/>
                <a:ea typeface="Gill Sans"/>
                <a:cs typeface="Gill Sans"/>
                <a:sym typeface="Gill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Gill Sans"/>
                <a:ea typeface="Gill Sans"/>
                <a:cs typeface="Gill Sans"/>
                <a:sym typeface="Gill San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Gill Sans"/>
                <a:ea typeface="Gill Sans"/>
                <a:cs typeface="Gill Sans"/>
                <a:sym typeface="Gill San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Gill Sans"/>
                <a:ea typeface="Gill Sans"/>
                <a:cs typeface="Gill Sans"/>
                <a:sym typeface="Gill San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Gill Sans"/>
                <a:ea typeface="Gill Sans"/>
                <a:cs typeface="Gill Sans"/>
                <a:sym typeface="Gill San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Gill Sans"/>
                <a:ea typeface="Gill Sans"/>
                <a:cs typeface="Gill Sans"/>
                <a:sym typeface="Gill San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Gill Sans"/>
                <a:ea typeface="Gill Sans"/>
                <a:cs typeface="Gill Sans"/>
                <a:sym typeface="Gill San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878770" y="464254"/>
            <a:ext cx="7469505" cy="805618"/>
          </a:xfrm>
          <a:prstGeom prst="rect">
            <a:avLst/>
          </a:prstGeom>
          <a:solidFill>
            <a:schemeClr val="lt1"/>
          </a:solidFill>
          <a:ln>
            <a:noFill/>
          </a:ln>
        </p:spPr>
        <p:txBody>
          <a:bodyPr lIns="91425" tIns="91425" rIns="91425" bIns="91425" anchor="ctr" anchorCtr="0"/>
          <a:lstStyle>
            <a:lvl1pPr marL="0" marR="0" lvl="0" indent="0" algn="ctr" rtl="0">
              <a:spcBef>
                <a:spcPts val="0"/>
              </a:spcBef>
              <a:buClr>
                <a:srgbClr val="437E7D"/>
              </a:buClr>
              <a:buFont typeface="Gill Sans"/>
              <a:buNone/>
              <a:defRPr sz="3600" b="0" i="0" u="none" strike="noStrike" cap="none">
                <a:solidFill>
                  <a:srgbClr val="437E7D"/>
                </a:solidFill>
                <a:latin typeface="Gill Sans"/>
                <a:ea typeface="Gill Sans"/>
                <a:cs typeface="Gill Sans"/>
                <a:sym typeface="Gill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8" name="Shape 5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Gill Sans"/>
                <a:ea typeface="Gill Sans"/>
                <a:cs typeface="Gill Sans"/>
                <a:sym typeface="Gill Sans"/>
              </a:defRPr>
            </a:lvl1pPr>
            <a:lvl2pPr marL="457200" marR="0" lvl="1" indent="0" algn="l" rtl="0">
              <a:spcBef>
                <a:spcPts val="400"/>
              </a:spcBef>
              <a:buClr>
                <a:schemeClr val="dk1"/>
              </a:buClr>
              <a:buFont typeface="Arial"/>
              <a:buNone/>
              <a:defRPr sz="2000" b="1" i="0" u="none" strike="noStrike" cap="none">
                <a:solidFill>
                  <a:schemeClr val="dk1"/>
                </a:solidFill>
                <a:latin typeface="Gill Sans"/>
                <a:ea typeface="Gill Sans"/>
                <a:cs typeface="Gill Sans"/>
                <a:sym typeface="Gill Sans"/>
              </a:defRPr>
            </a:lvl2pPr>
            <a:lvl3pPr marL="914400" marR="0" lvl="2" indent="0" algn="l" rtl="0">
              <a:spcBef>
                <a:spcPts val="360"/>
              </a:spcBef>
              <a:buClr>
                <a:schemeClr val="dk1"/>
              </a:buClr>
              <a:buFont typeface="Arial"/>
              <a:buNone/>
              <a:defRPr sz="1800" b="1" i="0" u="none" strike="noStrike" cap="none">
                <a:solidFill>
                  <a:schemeClr val="dk1"/>
                </a:solidFill>
                <a:latin typeface="Gill Sans"/>
                <a:ea typeface="Gill Sans"/>
                <a:cs typeface="Gill Sans"/>
                <a:sym typeface="Gill Sans"/>
              </a:defRPr>
            </a:lvl3pPr>
            <a:lvl4pPr marL="1371600" marR="0" lvl="3" indent="0" algn="l" rtl="0">
              <a:spcBef>
                <a:spcPts val="320"/>
              </a:spcBef>
              <a:buClr>
                <a:schemeClr val="dk1"/>
              </a:buClr>
              <a:buFont typeface="Arial"/>
              <a:buNone/>
              <a:defRPr sz="1600" b="1" i="0" u="none" strike="noStrike" cap="none">
                <a:solidFill>
                  <a:schemeClr val="dk1"/>
                </a:solidFill>
                <a:latin typeface="Gill Sans"/>
                <a:ea typeface="Gill Sans"/>
                <a:cs typeface="Gill Sans"/>
                <a:sym typeface="Gill Sans"/>
              </a:defRPr>
            </a:lvl4pPr>
            <a:lvl5pPr marL="1828800" marR="0" lvl="4" indent="0" algn="l" rtl="0">
              <a:spcBef>
                <a:spcPts val="320"/>
              </a:spcBef>
              <a:buClr>
                <a:schemeClr val="dk1"/>
              </a:buClr>
              <a:buFont typeface="Arial"/>
              <a:buNone/>
              <a:defRPr sz="1600" b="1" i="0" u="none" strike="noStrike" cap="none">
                <a:solidFill>
                  <a:schemeClr val="dk1"/>
                </a:solidFill>
                <a:latin typeface="Gill Sans"/>
                <a:ea typeface="Gill Sans"/>
                <a:cs typeface="Gill Sans"/>
                <a:sym typeface="Gill Sans"/>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Gill Sans"/>
                <a:ea typeface="Gill Sans"/>
                <a:cs typeface="Gill Sans"/>
                <a:sym typeface="Gill Sans"/>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Gill Sans"/>
                <a:ea typeface="Gill Sans"/>
                <a:cs typeface="Gill Sans"/>
                <a:sym typeface="Gill Sans"/>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Gill Sans"/>
                <a:ea typeface="Gill Sans"/>
                <a:cs typeface="Gill Sans"/>
                <a:sym typeface="Gill Sans"/>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Gill Sans"/>
                <a:ea typeface="Gill Sans"/>
                <a:cs typeface="Gill Sans"/>
                <a:sym typeface="Gill San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Gill Sans"/>
                <a:ea typeface="Gill Sans"/>
                <a:cs typeface="Gill Sans"/>
                <a:sym typeface="Gill Sans"/>
              </a:defRPr>
            </a:lvl1pPr>
            <a:lvl2pPr marL="457200" marR="0" lvl="1" indent="0" algn="l" rtl="0">
              <a:spcBef>
                <a:spcPts val="400"/>
              </a:spcBef>
              <a:buClr>
                <a:schemeClr val="dk1"/>
              </a:buClr>
              <a:buFont typeface="Arial"/>
              <a:buNone/>
              <a:defRPr sz="2000" b="1" i="0" u="none" strike="noStrike" cap="none">
                <a:solidFill>
                  <a:schemeClr val="dk1"/>
                </a:solidFill>
                <a:latin typeface="Gill Sans"/>
                <a:ea typeface="Gill Sans"/>
                <a:cs typeface="Gill Sans"/>
                <a:sym typeface="Gill Sans"/>
              </a:defRPr>
            </a:lvl2pPr>
            <a:lvl3pPr marL="914400" marR="0" lvl="2" indent="0" algn="l" rtl="0">
              <a:spcBef>
                <a:spcPts val="360"/>
              </a:spcBef>
              <a:buClr>
                <a:schemeClr val="dk1"/>
              </a:buClr>
              <a:buFont typeface="Arial"/>
              <a:buNone/>
              <a:defRPr sz="1800" b="1" i="0" u="none" strike="noStrike" cap="none">
                <a:solidFill>
                  <a:schemeClr val="dk1"/>
                </a:solidFill>
                <a:latin typeface="Gill Sans"/>
                <a:ea typeface="Gill Sans"/>
                <a:cs typeface="Gill Sans"/>
                <a:sym typeface="Gill Sans"/>
              </a:defRPr>
            </a:lvl3pPr>
            <a:lvl4pPr marL="1371600" marR="0" lvl="3" indent="0" algn="l" rtl="0">
              <a:spcBef>
                <a:spcPts val="320"/>
              </a:spcBef>
              <a:buClr>
                <a:schemeClr val="dk1"/>
              </a:buClr>
              <a:buFont typeface="Arial"/>
              <a:buNone/>
              <a:defRPr sz="1600" b="1" i="0" u="none" strike="noStrike" cap="none">
                <a:solidFill>
                  <a:schemeClr val="dk1"/>
                </a:solidFill>
                <a:latin typeface="Gill Sans"/>
                <a:ea typeface="Gill Sans"/>
                <a:cs typeface="Gill Sans"/>
                <a:sym typeface="Gill Sans"/>
              </a:defRPr>
            </a:lvl4pPr>
            <a:lvl5pPr marL="1828800" marR="0" lvl="4" indent="0" algn="l" rtl="0">
              <a:spcBef>
                <a:spcPts val="320"/>
              </a:spcBef>
              <a:buClr>
                <a:schemeClr val="dk1"/>
              </a:buClr>
              <a:buFont typeface="Arial"/>
              <a:buNone/>
              <a:defRPr sz="1600" b="1" i="0" u="none" strike="noStrike" cap="none">
                <a:solidFill>
                  <a:schemeClr val="dk1"/>
                </a:solidFill>
                <a:latin typeface="Gill Sans"/>
                <a:ea typeface="Gill Sans"/>
                <a:cs typeface="Gill Sans"/>
                <a:sym typeface="Gill Sans"/>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Gill Sans"/>
                <a:ea typeface="Gill Sans"/>
                <a:cs typeface="Gill Sans"/>
                <a:sym typeface="Gill Sans"/>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Gill Sans"/>
                <a:ea typeface="Gill Sans"/>
                <a:cs typeface="Gill Sans"/>
                <a:sym typeface="Gill Sans"/>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Gill Sans"/>
                <a:ea typeface="Gill Sans"/>
                <a:cs typeface="Gill Sans"/>
                <a:sym typeface="Gill Sans"/>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Gill Sans"/>
                <a:ea typeface="Gill Sans"/>
                <a:cs typeface="Gill Sans"/>
                <a:sym typeface="Gill San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5"/>
        <p:cNvGrpSpPr/>
        <p:nvPr/>
      </p:nvGrpSpPr>
      <p:grpSpPr>
        <a:xfrm>
          <a:off x="0" y="0"/>
          <a:ext cx="0" cy="0"/>
          <a:chOff x="0" y="0"/>
          <a:chExt cx="0" cy="0"/>
        </a:xfrm>
      </p:grpSpPr>
      <p:sp>
        <p:nvSpPr>
          <p:cNvPr id="66" name="Shape 6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3050"/>
            <a:ext cx="3008313" cy="1162049"/>
          </a:xfrm>
          <a:prstGeom prst="rect">
            <a:avLst/>
          </a:prstGeom>
          <a:solidFill>
            <a:schemeClr val="lt1"/>
          </a:solidFill>
          <a:ln>
            <a:noFill/>
          </a:ln>
        </p:spPr>
        <p:txBody>
          <a:bodyPr lIns="91425" tIns="91425" rIns="91425" bIns="91425" anchor="b" anchorCtr="0"/>
          <a:lstStyle>
            <a:lvl1pPr marL="0" marR="0" lvl="0" indent="0" algn="l" rtl="0">
              <a:spcBef>
                <a:spcPts val="0"/>
              </a:spcBef>
              <a:buClr>
                <a:srgbClr val="437E7D"/>
              </a:buClr>
              <a:buFont typeface="Gill Sans"/>
              <a:buNone/>
              <a:defRPr sz="2000" b="1" i="0" u="none" strike="noStrike" cap="none">
                <a:solidFill>
                  <a:srgbClr val="437E7D"/>
                </a:solidFill>
                <a:latin typeface="Gill Sans"/>
                <a:ea typeface="Gill Sans"/>
                <a:cs typeface="Gill Sans"/>
                <a:sym typeface="Gill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Gill Sans"/>
                <a:ea typeface="Gill Sans"/>
                <a:cs typeface="Gill Sans"/>
                <a:sym typeface="Gill San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Gill Sans"/>
                <a:ea typeface="Gill Sans"/>
                <a:cs typeface="Gill Sans"/>
                <a:sym typeface="Gill San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Gill Sans"/>
                <a:ea typeface="Gill Sans"/>
                <a:cs typeface="Gill Sans"/>
                <a:sym typeface="Gill San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Gill Sans"/>
                <a:ea typeface="Gill Sans"/>
                <a:cs typeface="Gill Sans"/>
                <a:sym typeface="Gill San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Gill Sans"/>
                <a:ea typeface="Gill Sans"/>
                <a:cs typeface="Gill Sans"/>
                <a:sym typeface="Gill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Gill Sans"/>
                <a:ea typeface="Gill Sans"/>
                <a:cs typeface="Gill Sans"/>
                <a:sym typeface="Gill Sans"/>
              </a:defRPr>
            </a:lvl1pPr>
            <a:lvl2pPr marL="457200" marR="0" lvl="1" indent="0" algn="l" rtl="0">
              <a:spcBef>
                <a:spcPts val="240"/>
              </a:spcBef>
              <a:buClr>
                <a:schemeClr val="dk1"/>
              </a:buClr>
              <a:buFont typeface="Arial"/>
              <a:buNone/>
              <a:defRPr sz="1200" b="0" i="0" u="none" strike="noStrike" cap="none">
                <a:solidFill>
                  <a:schemeClr val="dk1"/>
                </a:solidFill>
                <a:latin typeface="Gill Sans"/>
                <a:ea typeface="Gill Sans"/>
                <a:cs typeface="Gill Sans"/>
                <a:sym typeface="Gill Sans"/>
              </a:defRPr>
            </a:lvl2pPr>
            <a:lvl3pPr marL="914400" marR="0" lvl="2" indent="0" algn="l" rtl="0">
              <a:spcBef>
                <a:spcPts val="200"/>
              </a:spcBef>
              <a:buClr>
                <a:schemeClr val="dk1"/>
              </a:buClr>
              <a:buFont typeface="Arial"/>
              <a:buNone/>
              <a:defRPr sz="1000" b="0" i="0" u="none" strike="noStrike" cap="none">
                <a:solidFill>
                  <a:schemeClr val="dk1"/>
                </a:solidFill>
                <a:latin typeface="Gill Sans"/>
                <a:ea typeface="Gill Sans"/>
                <a:cs typeface="Gill Sans"/>
                <a:sym typeface="Gill Sans"/>
              </a:defRPr>
            </a:lvl3pPr>
            <a:lvl4pPr marL="1371600" marR="0" lvl="3" indent="0" algn="l" rtl="0">
              <a:spcBef>
                <a:spcPts val="180"/>
              </a:spcBef>
              <a:buClr>
                <a:schemeClr val="dk1"/>
              </a:buClr>
              <a:buFont typeface="Arial"/>
              <a:buNone/>
              <a:defRPr sz="900" b="0" i="0" u="none" strike="noStrike" cap="none">
                <a:solidFill>
                  <a:schemeClr val="dk1"/>
                </a:solidFill>
                <a:latin typeface="Gill Sans"/>
                <a:ea typeface="Gill Sans"/>
                <a:cs typeface="Gill Sans"/>
                <a:sym typeface="Gill Sans"/>
              </a:defRPr>
            </a:lvl4pPr>
            <a:lvl5pPr marL="1828800" marR="0" lvl="4" indent="0" algn="l" rtl="0">
              <a:spcBef>
                <a:spcPts val="180"/>
              </a:spcBef>
              <a:buClr>
                <a:schemeClr val="dk1"/>
              </a:buClr>
              <a:buFont typeface="Arial"/>
              <a:buNone/>
              <a:defRPr sz="900" b="0" i="0" u="none" strike="noStrike" cap="none">
                <a:solidFill>
                  <a:schemeClr val="dk1"/>
                </a:solidFill>
                <a:latin typeface="Gill Sans"/>
                <a:ea typeface="Gill Sans"/>
                <a:cs typeface="Gill Sans"/>
                <a:sym typeface="Gill Sans"/>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1792288" y="4800600"/>
            <a:ext cx="5486399" cy="566737"/>
          </a:xfrm>
          <a:prstGeom prst="rect">
            <a:avLst/>
          </a:prstGeom>
          <a:solidFill>
            <a:schemeClr val="lt1"/>
          </a:solidFill>
          <a:ln>
            <a:noFill/>
          </a:ln>
        </p:spPr>
        <p:txBody>
          <a:bodyPr lIns="91425" tIns="91425" rIns="91425" bIns="91425" anchor="b" anchorCtr="0"/>
          <a:lstStyle>
            <a:lvl1pPr marL="0" marR="0" lvl="0" indent="0" algn="l" rtl="0">
              <a:spcBef>
                <a:spcPts val="0"/>
              </a:spcBef>
              <a:buClr>
                <a:srgbClr val="437E7D"/>
              </a:buClr>
              <a:buFont typeface="Gill Sans"/>
              <a:buNone/>
              <a:defRPr sz="2000" b="1" i="0" u="none" strike="noStrike" cap="none">
                <a:solidFill>
                  <a:srgbClr val="437E7D"/>
                </a:solidFill>
                <a:latin typeface="Gill Sans"/>
                <a:ea typeface="Gill Sans"/>
                <a:cs typeface="Gill Sans"/>
                <a:sym typeface="Gill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8" name="Shape 78"/>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Gill Sans"/>
                <a:ea typeface="Gill Sans"/>
                <a:cs typeface="Gill Sans"/>
                <a:sym typeface="Gill Sans"/>
              </a:defRPr>
            </a:lvl1pPr>
            <a:lvl2pPr marL="457200" marR="0" lvl="1" indent="0" algn="l" rtl="0">
              <a:spcBef>
                <a:spcPts val="560"/>
              </a:spcBef>
              <a:buClr>
                <a:schemeClr val="dk1"/>
              </a:buClr>
              <a:buFont typeface="Arial"/>
              <a:buNone/>
              <a:defRPr sz="2800" b="0" i="0" u="none" strike="noStrike" cap="none">
                <a:solidFill>
                  <a:schemeClr val="dk1"/>
                </a:solidFill>
                <a:latin typeface="Gill Sans"/>
                <a:ea typeface="Gill Sans"/>
                <a:cs typeface="Gill Sans"/>
                <a:sym typeface="Gill Sans"/>
              </a:defRPr>
            </a:lvl2pPr>
            <a:lvl3pPr marL="914400" marR="0" lvl="2" indent="0" algn="l" rtl="0">
              <a:spcBef>
                <a:spcPts val="480"/>
              </a:spcBef>
              <a:buClr>
                <a:schemeClr val="dk1"/>
              </a:buClr>
              <a:buFont typeface="Arial"/>
              <a:buNone/>
              <a:defRPr sz="2400" b="0" i="0" u="none" strike="noStrike" cap="none">
                <a:solidFill>
                  <a:schemeClr val="dk1"/>
                </a:solidFill>
                <a:latin typeface="Gill Sans"/>
                <a:ea typeface="Gill Sans"/>
                <a:cs typeface="Gill Sans"/>
                <a:sym typeface="Gill Sans"/>
              </a:defRPr>
            </a:lvl3pPr>
            <a:lvl4pPr marL="1371600" marR="0" lvl="3" indent="0" algn="l" rtl="0">
              <a:spcBef>
                <a:spcPts val="400"/>
              </a:spcBef>
              <a:buClr>
                <a:schemeClr val="dk1"/>
              </a:buClr>
              <a:buFont typeface="Arial"/>
              <a:buNone/>
              <a:defRPr sz="2000" b="0" i="0" u="none" strike="noStrike" cap="none">
                <a:solidFill>
                  <a:schemeClr val="dk1"/>
                </a:solidFill>
                <a:latin typeface="Gill Sans"/>
                <a:ea typeface="Gill Sans"/>
                <a:cs typeface="Gill Sans"/>
                <a:sym typeface="Gill Sans"/>
              </a:defRPr>
            </a:lvl4pPr>
            <a:lvl5pPr marL="1828800" marR="0" lvl="4" indent="0" algn="l" rtl="0">
              <a:spcBef>
                <a:spcPts val="400"/>
              </a:spcBef>
              <a:buClr>
                <a:schemeClr val="dk1"/>
              </a:buClr>
              <a:buFont typeface="Arial"/>
              <a:buNone/>
              <a:defRPr sz="2000" b="0" i="0" u="none" strike="noStrike" cap="none">
                <a:solidFill>
                  <a:schemeClr val="dk1"/>
                </a:solidFill>
                <a:latin typeface="Gill Sans"/>
                <a:ea typeface="Gill Sans"/>
                <a:cs typeface="Gill Sans"/>
                <a:sym typeface="Gill Sans"/>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Gill Sans"/>
                <a:ea typeface="Gill Sans"/>
                <a:cs typeface="Gill Sans"/>
                <a:sym typeface="Gill Sans"/>
              </a:defRPr>
            </a:lvl1pPr>
            <a:lvl2pPr marL="457200" marR="0" lvl="1" indent="0" algn="l" rtl="0">
              <a:spcBef>
                <a:spcPts val="240"/>
              </a:spcBef>
              <a:buClr>
                <a:schemeClr val="dk1"/>
              </a:buClr>
              <a:buFont typeface="Arial"/>
              <a:buNone/>
              <a:defRPr sz="1200" b="0" i="0" u="none" strike="noStrike" cap="none">
                <a:solidFill>
                  <a:schemeClr val="dk1"/>
                </a:solidFill>
                <a:latin typeface="Gill Sans"/>
                <a:ea typeface="Gill Sans"/>
                <a:cs typeface="Gill Sans"/>
                <a:sym typeface="Gill Sans"/>
              </a:defRPr>
            </a:lvl2pPr>
            <a:lvl3pPr marL="914400" marR="0" lvl="2" indent="0" algn="l" rtl="0">
              <a:spcBef>
                <a:spcPts val="200"/>
              </a:spcBef>
              <a:buClr>
                <a:schemeClr val="dk1"/>
              </a:buClr>
              <a:buFont typeface="Arial"/>
              <a:buNone/>
              <a:defRPr sz="1000" b="0" i="0" u="none" strike="noStrike" cap="none">
                <a:solidFill>
                  <a:schemeClr val="dk1"/>
                </a:solidFill>
                <a:latin typeface="Gill Sans"/>
                <a:ea typeface="Gill Sans"/>
                <a:cs typeface="Gill Sans"/>
                <a:sym typeface="Gill Sans"/>
              </a:defRPr>
            </a:lvl3pPr>
            <a:lvl4pPr marL="1371600" marR="0" lvl="3" indent="0" algn="l" rtl="0">
              <a:spcBef>
                <a:spcPts val="180"/>
              </a:spcBef>
              <a:buClr>
                <a:schemeClr val="dk1"/>
              </a:buClr>
              <a:buFont typeface="Arial"/>
              <a:buNone/>
              <a:defRPr sz="900" b="0" i="0" u="none" strike="noStrike" cap="none">
                <a:solidFill>
                  <a:schemeClr val="dk1"/>
                </a:solidFill>
                <a:latin typeface="Gill Sans"/>
                <a:ea typeface="Gill Sans"/>
                <a:cs typeface="Gill Sans"/>
                <a:sym typeface="Gill Sans"/>
              </a:defRPr>
            </a:lvl4pPr>
            <a:lvl5pPr marL="1828800" marR="0" lvl="4" indent="0" algn="l" rtl="0">
              <a:spcBef>
                <a:spcPts val="180"/>
              </a:spcBef>
              <a:buClr>
                <a:schemeClr val="dk1"/>
              </a:buClr>
              <a:buFont typeface="Arial"/>
              <a:buNone/>
              <a:defRPr sz="900" b="0" i="0" u="none" strike="noStrike" cap="none">
                <a:solidFill>
                  <a:schemeClr val="dk1"/>
                </a:solidFill>
                <a:latin typeface="Gill Sans"/>
                <a:ea typeface="Gill Sans"/>
                <a:cs typeface="Gill Sans"/>
                <a:sym typeface="Gill Sans"/>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78770" y="464254"/>
            <a:ext cx="7469505" cy="805618"/>
          </a:xfrm>
          <a:prstGeom prst="rect">
            <a:avLst/>
          </a:prstGeom>
          <a:solidFill>
            <a:schemeClr val="lt1"/>
          </a:solidFill>
          <a:ln>
            <a:noFill/>
          </a:ln>
        </p:spPr>
        <p:txBody>
          <a:bodyPr lIns="91425" tIns="91425" rIns="91425" bIns="91425" anchor="ctr" anchorCtr="0"/>
          <a:lstStyle>
            <a:lvl1pPr marL="0" marR="0" lvl="0" indent="0" algn="ctr" rtl="0">
              <a:spcBef>
                <a:spcPts val="0"/>
              </a:spcBef>
              <a:buClr>
                <a:srgbClr val="437E7D"/>
              </a:buClr>
              <a:buFont typeface="Gill Sans"/>
              <a:buNone/>
              <a:defRPr sz="3600" b="0" i="0" u="none" strike="noStrike" cap="none">
                <a:solidFill>
                  <a:srgbClr val="437E7D"/>
                </a:solidFill>
                <a:latin typeface="Gill Sans"/>
                <a:ea typeface="Gill Sans"/>
                <a:cs typeface="Gill Sans"/>
                <a:sym typeface="Gill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121057"/>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Gill Sans"/>
                <a:ea typeface="Gill Sans"/>
                <a:cs typeface="Gill Sans"/>
                <a:sym typeface="Gill San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Gill Sans"/>
                <a:ea typeface="Gill Sans"/>
                <a:cs typeface="Gill Sans"/>
                <a:sym typeface="Gill San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Gill Sans"/>
                <a:ea typeface="Gill Sans"/>
                <a:cs typeface="Gill Sans"/>
                <a:sym typeface="Gill San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15" name="Shape 15"/>
          <p:cNvSpPr/>
          <p:nvPr/>
        </p:nvSpPr>
        <p:spPr>
          <a:xfrm rot="10800000" flipH="1">
            <a:off x="0" y="6033977"/>
            <a:ext cx="9144000" cy="134593"/>
          </a:xfrm>
          <a:prstGeom prst="rect">
            <a:avLst/>
          </a:prstGeom>
          <a:solidFill>
            <a:srgbClr val="595959"/>
          </a:solid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6" name="Shape 16"/>
          <p:cNvSpPr/>
          <p:nvPr/>
        </p:nvSpPr>
        <p:spPr>
          <a:xfrm rot="10800000" flipH="1">
            <a:off x="0" y="5867400"/>
            <a:ext cx="9144000" cy="134593"/>
          </a:xfrm>
          <a:prstGeom prst="rect">
            <a:avLst/>
          </a:prstGeom>
          <a:solidFill>
            <a:srgbClr val="448E68"/>
          </a:solid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7" name="Shape 17" descr="ISWP_LogoShadow.jpg"/>
          <p:cNvPicPr preferRelativeResize="0"/>
          <p:nvPr/>
        </p:nvPicPr>
        <p:blipFill rotWithShape="1">
          <a:blip r:embed="rId13">
            <a:alphaModFix/>
          </a:blip>
          <a:srcRect/>
          <a:stretch/>
        </p:blipFill>
        <p:spPr>
          <a:xfrm>
            <a:off x="0" y="5425412"/>
            <a:ext cx="878769" cy="1444438"/>
          </a:xfrm>
          <a:prstGeom prst="rect">
            <a:avLst/>
          </a:prstGeom>
          <a:noFill/>
          <a:ln>
            <a:noFill/>
          </a:ln>
        </p:spPr>
      </p:pic>
      <p:pic>
        <p:nvPicPr>
          <p:cNvPr id="18" name="Shape 18" descr="ISWP_USAid_APC_Lockup.png"/>
          <p:cNvPicPr preferRelativeResize="0"/>
          <p:nvPr/>
        </p:nvPicPr>
        <p:blipFill rotWithShape="1">
          <a:blip r:embed="rId14">
            <a:alphaModFix/>
          </a:blip>
          <a:srcRect/>
          <a:stretch/>
        </p:blipFill>
        <p:spPr>
          <a:xfrm>
            <a:off x="967617" y="6305335"/>
            <a:ext cx="2195660" cy="440865"/>
          </a:xfrm>
          <a:prstGeom prst="rect">
            <a:avLst/>
          </a:prstGeom>
          <a:noFill/>
          <a:ln>
            <a:noFill/>
          </a:ln>
        </p:spPr>
      </p:pic>
      <p:pic>
        <p:nvPicPr>
          <p:cNvPr id="19" name="Shape 19" descr="ISWP_USAid_APC_Lockup.png"/>
          <p:cNvPicPr preferRelativeResize="0"/>
          <p:nvPr/>
        </p:nvPicPr>
        <p:blipFill rotWithShape="1">
          <a:blip r:embed="rId15">
            <a:alphaModFix/>
          </a:blip>
          <a:srcRect r="-6508"/>
          <a:stretch/>
        </p:blipFill>
        <p:spPr>
          <a:xfrm>
            <a:off x="3163277" y="6305335"/>
            <a:ext cx="1860251" cy="44086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878770" y="464254"/>
            <a:ext cx="7469400" cy="805500"/>
          </a:xfrm>
          <a:prstGeom prst="rect">
            <a:avLst/>
          </a:prstGeom>
          <a:solidFill>
            <a:schemeClr val="lt1"/>
          </a:solidFill>
          <a:ln>
            <a:noFill/>
          </a:ln>
        </p:spPr>
        <p:txBody>
          <a:bodyPr lIns="91425" tIns="91425" rIns="91425" bIns="91425" anchor="ctr" anchorCtr="0"/>
          <a:lstStyle>
            <a:lvl1pPr marL="0" marR="0" lvl="0" indent="0" algn="ctr" rtl="0">
              <a:lnSpc>
                <a:spcPct val="100000"/>
              </a:lnSpc>
              <a:spcBef>
                <a:spcPts val="0"/>
              </a:spcBef>
              <a:spcAft>
                <a:spcPts val="0"/>
              </a:spcAft>
              <a:buClr>
                <a:srgbClr val="437E7D"/>
              </a:buClr>
              <a:buFont typeface="Gill Sans"/>
              <a:buNone/>
              <a:defRPr sz="3600" b="0" i="0" u="none" strike="noStrike" cap="none">
                <a:solidFill>
                  <a:srgbClr val="437E7D"/>
                </a:solidFill>
                <a:latin typeface="Gill Sans"/>
                <a:ea typeface="Gill Sans"/>
                <a:cs typeface="Gill Sans"/>
                <a:sym typeface="Gill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97" name="Shape 97"/>
          <p:cNvSpPr txBox="1">
            <a:spLocks noGrp="1"/>
          </p:cNvSpPr>
          <p:nvPr>
            <p:ph type="body" idx="1"/>
          </p:nvPr>
        </p:nvSpPr>
        <p:spPr>
          <a:xfrm>
            <a:off x="457200" y="1600200"/>
            <a:ext cx="8229600" cy="4121100"/>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Gill Sans"/>
                <a:ea typeface="Gill Sans"/>
                <a:cs typeface="Gill Sans"/>
                <a:sym typeface="Gill Sans"/>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Gill Sans"/>
                <a:ea typeface="Gill Sans"/>
                <a:cs typeface="Gill Sans"/>
                <a:sym typeface="Gill Sans"/>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Gill Sans"/>
                <a:ea typeface="Gill Sans"/>
                <a:cs typeface="Gill Sans"/>
                <a:sym typeface="Gill Sans"/>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101" name="Shape 101"/>
          <p:cNvSpPr/>
          <p:nvPr/>
        </p:nvSpPr>
        <p:spPr>
          <a:xfrm rot="10800000" flipH="1">
            <a:off x="0" y="6033869"/>
            <a:ext cx="9144000" cy="134700"/>
          </a:xfrm>
          <a:prstGeom prst="rect">
            <a:avLst/>
          </a:prstGeom>
          <a:solidFill>
            <a:srgbClr val="595959"/>
          </a:solidFill>
          <a:ln>
            <a:noFill/>
          </a:ln>
          <a:effectLst>
            <a:outerShdw blurRad="39999" dist="23000" dir="5400000" rotWithShape="0">
              <a:srgbClr val="000000">
                <a:alpha val="3451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02" name="Shape 102"/>
          <p:cNvSpPr/>
          <p:nvPr/>
        </p:nvSpPr>
        <p:spPr>
          <a:xfrm rot="10800000" flipH="1">
            <a:off x="0" y="5867292"/>
            <a:ext cx="9144000" cy="134700"/>
          </a:xfrm>
          <a:prstGeom prst="rect">
            <a:avLst/>
          </a:prstGeom>
          <a:solidFill>
            <a:srgbClr val="448E68"/>
          </a:solidFill>
          <a:ln>
            <a:noFill/>
          </a:ln>
          <a:effectLst>
            <a:outerShdw blurRad="39999" dist="23000" dir="5400000" rotWithShape="0">
              <a:srgbClr val="000000">
                <a:alpha val="3451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103" name="Shape 103" descr="ISWP_LogoShadow.jpg"/>
          <p:cNvPicPr preferRelativeResize="0"/>
          <p:nvPr/>
        </p:nvPicPr>
        <p:blipFill rotWithShape="1">
          <a:blip r:embed="rId13">
            <a:alphaModFix/>
          </a:blip>
          <a:srcRect/>
          <a:stretch/>
        </p:blipFill>
        <p:spPr>
          <a:xfrm>
            <a:off x="0" y="5425412"/>
            <a:ext cx="878700" cy="1444499"/>
          </a:xfrm>
          <a:prstGeom prst="rect">
            <a:avLst/>
          </a:prstGeom>
          <a:noFill/>
          <a:ln>
            <a:noFill/>
          </a:ln>
        </p:spPr>
      </p:pic>
      <p:pic>
        <p:nvPicPr>
          <p:cNvPr id="104" name="Shape 104" descr="ISWP_USAid_APC_Lockup.png"/>
          <p:cNvPicPr preferRelativeResize="0"/>
          <p:nvPr/>
        </p:nvPicPr>
        <p:blipFill rotWithShape="1">
          <a:blip r:embed="rId14">
            <a:alphaModFix/>
          </a:blip>
          <a:srcRect/>
          <a:stretch/>
        </p:blipFill>
        <p:spPr>
          <a:xfrm>
            <a:off x="967616" y="6305335"/>
            <a:ext cx="2195700" cy="441000"/>
          </a:xfrm>
          <a:prstGeom prst="rect">
            <a:avLst/>
          </a:prstGeom>
          <a:noFill/>
          <a:ln>
            <a:noFill/>
          </a:ln>
        </p:spPr>
      </p:pic>
      <p:pic>
        <p:nvPicPr>
          <p:cNvPr id="105" name="Shape 105" descr="ISWP_USAid_APC_Lockup.png"/>
          <p:cNvPicPr preferRelativeResize="0"/>
          <p:nvPr/>
        </p:nvPicPr>
        <p:blipFill rotWithShape="1">
          <a:blip r:embed="rId15">
            <a:alphaModFix/>
          </a:blip>
          <a:srcRect r="-6507"/>
          <a:stretch/>
        </p:blipFill>
        <p:spPr>
          <a:xfrm>
            <a:off x="3163276" y="6305335"/>
            <a:ext cx="1860299" cy="441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878770" y="464254"/>
            <a:ext cx="7469400" cy="805500"/>
          </a:xfrm>
          <a:prstGeom prst="rect">
            <a:avLst/>
          </a:prstGeom>
          <a:solidFill>
            <a:schemeClr val="lt1"/>
          </a:solidFill>
          <a:ln>
            <a:noFill/>
          </a:ln>
        </p:spPr>
        <p:txBody>
          <a:bodyPr lIns="91425" tIns="91425" rIns="91425" bIns="91425" anchor="ctr" anchorCtr="0"/>
          <a:lstStyle>
            <a:lvl1pPr marL="0" marR="0" lvl="0" indent="0" algn="ctr" rtl="0">
              <a:spcBef>
                <a:spcPts val="0"/>
              </a:spcBef>
              <a:buClr>
                <a:srgbClr val="437E7D"/>
              </a:buClr>
              <a:buFont typeface="Gill Sans"/>
              <a:buNone/>
              <a:defRPr sz="3600" b="0" i="0" u="none" strike="noStrike" cap="none">
                <a:solidFill>
                  <a:srgbClr val="437E7D"/>
                </a:solidFill>
                <a:latin typeface="Gill Sans"/>
                <a:ea typeface="Gill Sans"/>
                <a:cs typeface="Gill Sans"/>
                <a:sym typeface="Gill San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83" name="Shape 183"/>
          <p:cNvSpPr txBox="1">
            <a:spLocks noGrp="1"/>
          </p:cNvSpPr>
          <p:nvPr>
            <p:ph type="body" idx="1"/>
          </p:nvPr>
        </p:nvSpPr>
        <p:spPr>
          <a:xfrm>
            <a:off x="457200" y="1600200"/>
            <a:ext cx="8229600" cy="4121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Gill Sans"/>
                <a:ea typeface="Gill Sans"/>
                <a:cs typeface="Gill Sans"/>
                <a:sym typeface="Gill San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Gill Sans"/>
                <a:ea typeface="Gill Sans"/>
                <a:cs typeface="Gill Sans"/>
                <a:sym typeface="Gill San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Gill Sans"/>
                <a:ea typeface="Gill Sans"/>
                <a:cs typeface="Gill Sans"/>
                <a:sym typeface="Gill San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Gill Sans"/>
                <a:ea typeface="Gill Sans"/>
                <a:cs typeface="Gill Sans"/>
                <a:sym typeface="Gill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4" name="Shape 184"/>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85" name="Shape 185"/>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86" name="Shape 186"/>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187" name="Shape 187"/>
          <p:cNvSpPr/>
          <p:nvPr/>
        </p:nvSpPr>
        <p:spPr>
          <a:xfrm rot="10800000" flipH="1">
            <a:off x="0" y="6033871"/>
            <a:ext cx="9144000" cy="134700"/>
          </a:xfrm>
          <a:prstGeom prst="rect">
            <a:avLst/>
          </a:prstGeom>
          <a:solidFill>
            <a:srgbClr val="595959"/>
          </a:solidFill>
          <a:ln>
            <a:noFill/>
          </a:ln>
          <a:effectLst>
            <a:outerShdw blurRad="39999" dist="23000" dir="5400000" rotWithShape="0">
              <a:srgbClr val="000000">
                <a:alpha val="349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
        <p:nvSpPr>
          <p:cNvPr id="188" name="Shape 188"/>
          <p:cNvSpPr/>
          <p:nvPr/>
        </p:nvSpPr>
        <p:spPr>
          <a:xfrm rot="10800000" flipH="1">
            <a:off x="0" y="5867294"/>
            <a:ext cx="9144000" cy="134700"/>
          </a:xfrm>
          <a:prstGeom prst="rect">
            <a:avLst/>
          </a:prstGeom>
          <a:solidFill>
            <a:srgbClr val="448E68"/>
          </a:solidFill>
          <a:ln>
            <a:noFill/>
          </a:ln>
          <a:effectLst>
            <a:outerShdw blurRad="39999" dist="23000" dir="5400000" rotWithShape="0">
              <a:srgbClr val="000000">
                <a:alpha val="349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pic>
        <p:nvPicPr>
          <p:cNvPr id="189" name="Shape 189" descr="ISWP_LogoShadow.jpg"/>
          <p:cNvPicPr preferRelativeResize="0"/>
          <p:nvPr/>
        </p:nvPicPr>
        <p:blipFill rotWithShape="1">
          <a:blip r:embed="rId13">
            <a:alphaModFix/>
          </a:blip>
          <a:srcRect/>
          <a:stretch/>
        </p:blipFill>
        <p:spPr>
          <a:xfrm>
            <a:off x="0" y="5425412"/>
            <a:ext cx="878700" cy="1444500"/>
          </a:xfrm>
          <a:prstGeom prst="rect">
            <a:avLst/>
          </a:prstGeom>
          <a:noFill/>
          <a:ln>
            <a:noFill/>
          </a:ln>
        </p:spPr>
      </p:pic>
      <p:pic>
        <p:nvPicPr>
          <p:cNvPr id="190" name="Shape 190" descr="ISWP_USAid_APC_Lockup.png"/>
          <p:cNvPicPr preferRelativeResize="0"/>
          <p:nvPr/>
        </p:nvPicPr>
        <p:blipFill rotWithShape="1">
          <a:blip r:embed="rId14">
            <a:alphaModFix/>
          </a:blip>
          <a:srcRect/>
          <a:stretch/>
        </p:blipFill>
        <p:spPr>
          <a:xfrm>
            <a:off x="967617" y="6305335"/>
            <a:ext cx="2195700" cy="441000"/>
          </a:xfrm>
          <a:prstGeom prst="rect">
            <a:avLst/>
          </a:prstGeom>
          <a:noFill/>
          <a:ln>
            <a:noFill/>
          </a:ln>
        </p:spPr>
      </p:pic>
      <p:pic>
        <p:nvPicPr>
          <p:cNvPr id="191" name="Shape 191" descr="ISWP_USAid_APC_Lockup.png"/>
          <p:cNvPicPr preferRelativeResize="0"/>
          <p:nvPr/>
        </p:nvPicPr>
        <p:blipFill rotWithShape="1">
          <a:blip r:embed="rId15">
            <a:alphaModFix/>
          </a:blip>
          <a:srcRect r="-6507"/>
          <a:stretch/>
        </p:blipFill>
        <p:spPr>
          <a:xfrm>
            <a:off x="3163277" y="6305335"/>
            <a:ext cx="1860299" cy="441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jpg"/><Relationship Id="rId6" Type="http://schemas.openxmlformats.org/officeDocument/2006/relationships/image" Target="../media/image19.jp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10.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23.png"/></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30.png"/></Relationships>
</file>

<file path=ppt/slides/_rels/slide7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3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30.png"/></Relationships>
</file>

<file path=ppt/slides/_rels/slide7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1.xml"/><Relationship Id="rId3" Type="http://schemas.openxmlformats.org/officeDocument/2006/relationships/image" Target="../media/image3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2.xml"/><Relationship Id="rId3" Type="http://schemas.openxmlformats.org/officeDocument/2006/relationships/image" Target="../media/image35.png"/></Relationships>
</file>

<file path=ppt/slides/_rels/slide8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4.xml"/><Relationship Id="rId3" Type="http://schemas.openxmlformats.org/officeDocument/2006/relationships/image" Target="../media/image3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ctrTitle"/>
          </p:nvPr>
        </p:nvSpPr>
        <p:spPr>
          <a:xfrm>
            <a:off x="2924558" y="1663585"/>
            <a:ext cx="6103200" cy="1470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Clr>
                <a:srgbClr val="000000"/>
              </a:buClr>
              <a:buSzPct val="25000"/>
              <a:buFont typeface="Gill Sans"/>
              <a:buNone/>
            </a:pPr>
            <a:r>
              <a:rPr lang="en-US" sz="2800"/>
              <a:t>Training on wheelchair provision and use in the curricula of rehabilitation professionals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Aim </a:t>
            </a:r>
          </a:p>
        </p:txBody>
      </p:sp>
      <p:sp>
        <p:nvSpPr>
          <p:cNvPr id="371" name="Shape 371"/>
          <p:cNvSpPr txBox="1">
            <a:spLocks noGrp="1"/>
          </p:cNvSpPr>
          <p:nvPr>
            <p:ph type="body" idx="1"/>
          </p:nvPr>
        </p:nvSpPr>
        <p:spPr>
          <a:xfrm>
            <a:off x="457200" y="1600200"/>
            <a:ext cx="5029200" cy="45261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US" sz="3200" b="0" i="0" u="none" strike="noStrike" cap="none">
                <a:solidFill>
                  <a:schemeClr val="dk1"/>
                </a:solidFill>
                <a:latin typeface="Calibri"/>
                <a:ea typeface="Calibri"/>
                <a:cs typeface="Calibri"/>
                <a:sym typeface="Calibri"/>
              </a:rPr>
              <a:t>To gain an enhanced understanding of the wheelchair service education provided in educational programs of rehabilitation professionals.</a:t>
            </a:r>
          </a:p>
        </p:txBody>
      </p:sp>
      <p:pic>
        <p:nvPicPr>
          <p:cNvPr id="372" name="Shape 372"/>
          <p:cNvPicPr preferRelativeResize="0"/>
          <p:nvPr/>
        </p:nvPicPr>
        <p:blipFill rotWithShape="1">
          <a:blip r:embed="rId3">
            <a:alphaModFix/>
          </a:blip>
          <a:srcRect/>
          <a:stretch/>
        </p:blipFill>
        <p:spPr>
          <a:xfrm>
            <a:off x="5963103" y="1562987"/>
            <a:ext cx="2723700" cy="3999600"/>
          </a:xfrm>
          <a:prstGeom prst="rect">
            <a:avLst/>
          </a:prstGeom>
          <a:noFill/>
          <a:ln w="19050" cap="flat" cmpd="sng">
            <a:solidFill>
              <a:srgbClr val="000000"/>
            </a:solidFill>
            <a:prstDash val="solid"/>
            <a:miter/>
            <a:headEnd type="none" w="med" len="med"/>
            <a:tailEnd type="none" w="med" len="me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Methodology </a:t>
            </a:r>
          </a:p>
        </p:txBody>
      </p:sp>
      <p:pic>
        <p:nvPicPr>
          <p:cNvPr id="379" name="Shape 379"/>
          <p:cNvPicPr preferRelativeResize="0"/>
          <p:nvPr/>
        </p:nvPicPr>
        <p:blipFill rotWithShape="1">
          <a:blip r:embed="rId3">
            <a:alphaModFix amt="90000"/>
          </a:blip>
          <a:srcRect/>
          <a:stretch/>
        </p:blipFill>
        <p:spPr>
          <a:xfrm>
            <a:off x="2663198" y="1981200"/>
            <a:ext cx="4042500" cy="2261700"/>
          </a:xfrm>
          <a:prstGeom prst="rect">
            <a:avLst/>
          </a:prstGeom>
          <a:noFill/>
          <a:ln>
            <a:noFill/>
          </a:ln>
        </p:spPr>
      </p:pic>
      <p:sp>
        <p:nvSpPr>
          <p:cNvPr id="380" name="Shape 380"/>
          <p:cNvSpPr txBox="1"/>
          <p:nvPr/>
        </p:nvSpPr>
        <p:spPr>
          <a:xfrm>
            <a:off x="2584723" y="4894996"/>
            <a:ext cx="44958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a:solidFill>
                  <a:schemeClr val="dk1"/>
                </a:solidFill>
                <a:latin typeface="Calibri"/>
                <a:ea typeface="Calibri"/>
                <a:cs typeface="Calibri"/>
                <a:sym typeface="Calibri"/>
              </a:rPr>
              <a:t>Global survey: set of 27 questions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Participants </a:t>
            </a:r>
            <a:br>
              <a:rPr lang="en-US" sz="3959" b="0" i="0" u="none" strike="noStrike" cap="none">
                <a:solidFill>
                  <a:schemeClr val="dk1"/>
                </a:solidFill>
                <a:latin typeface="Calibri"/>
                <a:ea typeface="Calibri"/>
                <a:cs typeface="Calibri"/>
                <a:sym typeface="Calibri"/>
              </a:rPr>
            </a:br>
            <a:r>
              <a:rPr lang="en-US" sz="3959" b="0" i="0" u="none" strike="noStrike" cap="none">
                <a:solidFill>
                  <a:schemeClr val="dk1"/>
                </a:solidFill>
                <a:latin typeface="Calibri"/>
                <a:ea typeface="Calibri"/>
                <a:cs typeface="Calibri"/>
                <a:sym typeface="Calibri"/>
              </a:rPr>
              <a:t>72 Establishments: 21 Countries</a:t>
            </a:r>
            <a:br>
              <a:rPr lang="en-US" sz="3959" b="0" i="0" u="none" strike="noStrike" cap="none">
                <a:solidFill>
                  <a:schemeClr val="dk1"/>
                </a:solidFill>
                <a:latin typeface="Calibri"/>
                <a:ea typeface="Calibri"/>
                <a:cs typeface="Calibri"/>
                <a:sym typeface="Calibri"/>
              </a:rPr>
            </a:br>
            <a:r>
              <a:rPr lang="en-US" sz="3959" b="0" i="0" u="none" strike="noStrike" cap="none">
                <a:solidFill>
                  <a:schemeClr val="dk1"/>
                </a:solidFill>
                <a:latin typeface="Calibri"/>
                <a:ea typeface="Calibri"/>
                <a:cs typeface="Calibri"/>
                <a:sym typeface="Calibri"/>
              </a:rPr>
              <a:t> </a:t>
            </a:r>
          </a:p>
        </p:txBody>
      </p:sp>
      <p:pic>
        <p:nvPicPr>
          <p:cNvPr id="387" name="Shape 387"/>
          <p:cNvPicPr preferRelativeResize="0">
            <a:picLocks noGrp="1"/>
          </p:cNvPicPr>
          <p:nvPr>
            <p:ph type="body" idx="1"/>
          </p:nvPr>
        </p:nvPicPr>
        <p:blipFill rotWithShape="1">
          <a:blip r:embed="rId3">
            <a:alphaModFix/>
          </a:blip>
          <a:srcRect/>
          <a:stretch/>
        </p:blipFill>
        <p:spPr>
          <a:xfrm>
            <a:off x="304800" y="1524000"/>
            <a:ext cx="4945800" cy="2667000"/>
          </a:xfrm>
          <a:prstGeom prst="rect">
            <a:avLst/>
          </a:prstGeom>
          <a:noFill/>
          <a:ln>
            <a:noFill/>
          </a:ln>
        </p:spPr>
      </p:pic>
      <p:pic>
        <p:nvPicPr>
          <p:cNvPr id="388" name="Shape 388"/>
          <p:cNvPicPr preferRelativeResize="0"/>
          <p:nvPr/>
        </p:nvPicPr>
        <p:blipFill rotWithShape="1">
          <a:blip r:embed="rId4">
            <a:alphaModFix/>
          </a:blip>
          <a:srcRect l="5831" t="42168" r="43762" b="-809"/>
          <a:stretch/>
        </p:blipFill>
        <p:spPr>
          <a:xfrm>
            <a:off x="5791200" y="1600200"/>
            <a:ext cx="3073500" cy="2781300"/>
          </a:xfrm>
          <a:prstGeom prst="rect">
            <a:avLst/>
          </a:prstGeom>
          <a:noFill/>
          <a:ln>
            <a:noFill/>
          </a:ln>
        </p:spPr>
      </p:pic>
      <p:sp>
        <p:nvSpPr>
          <p:cNvPr id="389" name="Shape 389"/>
          <p:cNvSpPr txBox="1"/>
          <p:nvPr/>
        </p:nvSpPr>
        <p:spPr>
          <a:xfrm>
            <a:off x="498474" y="54102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Font typeface="Calibri"/>
              <a:buNone/>
            </a:pPr>
            <a:endParaRPr sz="4400">
              <a:solidFill>
                <a:schemeClr val="dk1"/>
              </a:solidFill>
              <a:latin typeface="Calibri"/>
              <a:ea typeface="Calibri"/>
              <a:cs typeface="Calibri"/>
              <a:sym typeface="Calibri"/>
            </a:endParaRPr>
          </a:p>
        </p:txBody>
      </p:sp>
      <p:sp>
        <p:nvSpPr>
          <p:cNvPr id="390" name="Shape 390"/>
          <p:cNvSpPr txBox="1"/>
          <p:nvPr/>
        </p:nvSpPr>
        <p:spPr>
          <a:xfrm>
            <a:off x="838200" y="4231950"/>
            <a:ext cx="5116200" cy="18393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1818"/>
              <a:buFont typeface="Arial"/>
              <a:buChar char="•"/>
            </a:pPr>
            <a:r>
              <a:rPr lang="en-US" sz="2240" dirty="0">
                <a:solidFill>
                  <a:schemeClr val="dk1"/>
                </a:solidFill>
                <a:latin typeface="Calibri"/>
                <a:ea typeface="Calibri"/>
                <a:cs typeface="Calibri"/>
                <a:sym typeface="Calibri"/>
              </a:rPr>
              <a:t>Physiotherapists                              </a:t>
            </a:r>
            <a:r>
              <a:rPr lang="en-US" sz="2240" dirty="0" smtClean="0">
                <a:solidFill>
                  <a:schemeClr val="dk1"/>
                </a:solidFill>
                <a:latin typeface="Calibri"/>
                <a:ea typeface="Calibri"/>
                <a:cs typeface="Calibri"/>
                <a:sym typeface="Calibri"/>
              </a:rPr>
              <a:t> 15</a:t>
            </a:r>
            <a:endParaRPr lang="en-US" sz="2240" dirty="0">
              <a:solidFill>
                <a:schemeClr val="dk1"/>
              </a:solidFill>
              <a:latin typeface="Calibri"/>
              <a:ea typeface="Calibri"/>
              <a:cs typeface="Calibri"/>
              <a:sym typeface="Calibri"/>
            </a:endParaRPr>
          </a:p>
          <a:p>
            <a:pPr marL="342900" marR="0" lvl="0" indent="-342900" algn="l" rtl="0">
              <a:lnSpc>
                <a:spcPct val="80000"/>
              </a:lnSpc>
              <a:spcBef>
                <a:spcPts val="448"/>
              </a:spcBef>
              <a:spcAft>
                <a:spcPts val="0"/>
              </a:spcAft>
              <a:buClr>
                <a:schemeClr val="dk1"/>
              </a:buClr>
              <a:buSzPct val="101818"/>
              <a:buFont typeface="Arial"/>
              <a:buChar char="•"/>
            </a:pPr>
            <a:r>
              <a:rPr lang="en-US" sz="2240" dirty="0">
                <a:solidFill>
                  <a:schemeClr val="dk1"/>
                </a:solidFill>
                <a:latin typeface="Calibri"/>
                <a:ea typeface="Calibri"/>
                <a:cs typeface="Calibri"/>
                <a:sym typeface="Calibri"/>
              </a:rPr>
              <a:t>Occupational therapists                  54</a:t>
            </a:r>
          </a:p>
          <a:p>
            <a:pPr marL="342900" marR="0" lvl="0" indent="-342900" algn="l" rtl="0">
              <a:lnSpc>
                <a:spcPct val="80000"/>
              </a:lnSpc>
              <a:spcBef>
                <a:spcPts val="448"/>
              </a:spcBef>
              <a:spcAft>
                <a:spcPts val="0"/>
              </a:spcAft>
              <a:buClr>
                <a:schemeClr val="dk1"/>
              </a:buClr>
              <a:buSzPct val="101818"/>
              <a:buFont typeface="Arial"/>
              <a:buChar char="•"/>
            </a:pPr>
            <a:r>
              <a:rPr lang="en-US" sz="2240" dirty="0">
                <a:solidFill>
                  <a:schemeClr val="dk1"/>
                </a:solidFill>
                <a:latin typeface="Calibri"/>
                <a:ea typeface="Calibri"/>
                <a:cs typeface="Calibri"/>
                <a:sym typeface="Calibri"/>
              </a:rPr>
              <a:t>Prosthetist </a:t>
            </a:r>
            <a:r>
              <a:rPr lang="en-US" sz="2240" dirty="0" err="1">
                <a:solidFill>
                  <a:schemeClr val="dk1"/>
                </a:solidFill>
                <a:latin typeface="Calibri"/>
                <a:ea typeface="Calibri"/>
                <a:cs typeface="Calibri"/>
                <a:sym typeface="Calibri"/>
              </a:rPr>
              <a:t>orthotists</a:t>
            </a:r>
            <a:r>
              <a:rPr lang="en-US" sz="2240" dirty="0">
                <a:solidFill>
                  <a:schemeClr val="dk1"/>
                </a:solidFill>
                <a:latin typeface="Calibri"/>
                <a:ea typeface="Calibri"/>
                <a:cs typeface="Calibri"/>
                <a:sym typeface="Calibri"/>
              </a:rPr>
              <a:t> 	         </a:t>
            </a:r>
            <a:r>
              <a:rPr lang="en-US" sz="2240" dirty="0" smtClean="0">
                <a:solidFill>
                  <a:schemeClr val="dk1"/>
                </a:solidFill>
                <a:latin typeface="Calibri"/>
                <a:ea typeface="Calibri"/>
                <a:cs typeface="Calibri"/>
                <a:sym typeface="Calibri"/>
              </a:rPr>
              <a:t>11</a:t>
            </a:r>
            <a:endParaRPr lang="en-US" sz="2240" dirty="0">
              <a:solidFill>
                <a:schemeClr val="dk1"/>
              </a:solidFill>
              <a:latin typeface="Calibri"/>
              <a:ea typeface="Calibri"/>
              <a:cs typeface="Calibri"/>
              <a:sym typeface="Calibri"/>
            </a:endParaRPr>
          </a:p>
          <a:p>
            <a:pPr marL="342900" marR="0" lvl="0" indent="-342900" algn="l" rtl="0">
              <a:lnSpc>
                <a:spcPct val="80000"/>
              </a:lnSpc>
              <a:spcBef>
                <a:spcPts val="448"/>
              </a:spcBef>
              <a:buClr>
                <a:schemeClr val="dk1"/>
              </a:buClr>
              <a:buSzPct val="101818"/>
              <a:buFont typeface="Arial"/>
              <a:buChar char="•"/>
            </a:pPr>
            <a:r>
              <a:rPr lang="en-US" sz="2240" dirty="0">
                <a:solidFill>
                  <a:schemeClr val="dk1"/>
                </a:solidFill>
                <a:latin typeface="Calibri"/>
                <a:ea typeface="Calibri"/>
                <a:cs typeface="Calibri"/>
                <a:sym typeface="Calibri"/>
              </a:rPr>
              <a:t>Wheelchair service professionals  15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Shape 396"/>
          <p:cNvPicPr preferRelativeResize="0"/>
          <p:nvPr/>
        </p:nvPicPr>
        <p:blipFill rotWithShape="1">
          <a:blip r:embed="rId3">
            <a:alphaModFix/>
          </a:blip>
          <a:srcRect l="47819" t="37738" r="3244" b="10359"/>
          <a:stretch/>
        </p:blipFill>
        <p:spPr>
          <a:xfrm>
            <a:off x="609599" y="1752600"/>
            <a:ext cx="3810000" cy="3429000"/>
          </a:xfrm>
          <a:prstGeom prst="rect">
            <a:avLst/>
          </a:prstGeom>
          <a:noFill/>
          <a:ln>
            <a:noFill/>
          </a:ln>
        </p:spPr>
      </p:pic>
      <p:sp>
        <p:nvSpPr>
          <p:cNvPr id="397" name="Shape 397"/>
          <p:cNvSpPr/>
          <p:nvPr/>
        </p:nvSpPr>
        <p:spPr>
          <a:xfrm>
            <a:off x="5805985" y="1524000"/>
            <a:ext cx="2133600" cy="1815000"/>
          </a:xfrm>
          <a:prstGeom prst="wedgeEllipseCallout">
            <a:avLst>
              <a:gd name="adj1" fmla="val -213011"/>
              <a:gd name="adj2" fmla="val 20103"/>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a:solidFill>
                  <a:schemeClr val="lt1"/>
                </a:solidFill>
                <a:latin typeface="Calibri"/>
                <a:ea typeface="Calibri"/>
                <a:cs typeface="Calibri"/>
                <a:sym typeface="Calibri"/>
              </a:rPr>
              <a:t>LRS     6</a:t>
            </a:r>
          </a:p>
          <a:p>
            <a:pPr marL="0" marR="0" lvl="0" indent="0" algn="ctr" rtl="0">
              <a:spcBef>
                <a:spcPts val="0"/>
              </a:spcBef>
              <a:buNone/>
            </a:pPr>
            <a:endParaRPr sz="1800">
              <a:solidFill>
                <a:schemeClr val="lt1"/>
              </a:solidFill>
              <a:latin typeface="Calibri"/>
              <a:ea typeface="Calibri"/>
              <a:cs typeface="Calibri"/>
              <a:sym typeface="Calibri"/>
            </a:endParaRPr>
          </a:p>
          <a:p>
            <a:pPr marL="0" marR="0" lvl="0" indent="0" algn="ctr" rtl="0">
              <a:spcBef>
                <a:spcPts val="0"/>
              </a:spcBef>
              <a:buSzPct val="25000"/>
              <a:buNone/>
            </a:pPr>
            <a:r>
              <a:rPr lang="en-US" sz="1800">
                <a:solidFill>
                  <a:schemeClr val="lt1"/>
                </a:solidFill>
                <a:latin typeface="Calibri"/>
                <a:ea typeface="Calibri"/>
                <a:cs typeface="Calibri"/>
                <a:sym typeface="Calibri"/>
              </a:rPr>
              <a:t>UMRS 6</a:t>
            </a:r>
          </a:p>
          <a:p>
            <a:pPr marL="0" marR="0" lvl="0" indent="0" algn="ctr" rtl="0">
              <a:spcBef>
                <a:spcPts val="0"/>
              </a:spcBef>
              <a:buNone/>
            </a:pPr>
            <a:endParaRPr sz="1800">
              <a:solidFill>
                <a:schemeClr val="lt1"/>
              </a:solidFill>
              <a:latin typeface="Calibri"/>
              <a:ea typeface="Calibri"/>
              <a:cs typeface="Calibri"/>
              <a:sym typeface="Calibri"/>
            </a:endParaRPr>
          </a:p>
          <a:p>
            <a:pPr marL="0" marR="0" lvl="0" indent="0" algn="ctr" rtl="0">
              <a:spcBef>
                <a:spcPts val="0"/>
              </a:spcBef>
              <a:buSzPct val="25000"/>
              <a:buNone/>
            </a:pPr>
            <a:r>
              <a:rPr lang="en-US" sz="1800">
                <a:solidFill>
                  <a:schemeClr val="lt1"/>
                </a:solidFill>
                <a:latin typeface="Calibri"/>
                <a:ea typeface="Calibri"/>
                <a:cs typeface="Calibri"/>
                <a:sym typeface="Calibri"/>
              </a:rPr>
              <a:t>HRS   31 </a:t>
            </a:r>
          </a:p>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98" name="Shape 398"/>
          <p:cNvSpPr>
            <a:spLocks noGrp="1"/>
          </p:cNvSpPr>
          <p:nvPr>
            <p:ph type="body" idx="1"/>
          </p:nvPr>
        </p:nvSpPr>
        <p:spPr>
          <a:xfrm>
            <a:off x="5869053" y="4267200"/>
            <a:ext cx="2055600" cy="1524600"/>
          </a:xfrm>
          <a:prstGeom prst="wedgeEllipseCallout">
            <a:avLst>
              <a:gd name="adj1" fmla="val -186977"/>
              <a:gd name="adj2" fmla="val -81113"/>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Arial"/>
              <a:buNone/>
            </a:pPr>
            <a:r>
              <a:rPr lang="en-US" sz="1800" b="0" i="0" u="none" strike="noStrike" cap="none">
                <a:solidFill>
                  <a:schemeClr val="lt1"/>
                </a:solidFill>
                <a:latin typeface="Calibri"/>
                <a:ea typeface="Calibri"/>
                <a:cs typeface="Calibri"/>
                <a:sym typeface="Calibri"/>
              </a:rPr>
              <a:t> LRS       3</a:t>
            </a:r>
          </a:p>
          <a:p>
            <a:pPr marL="0" marR="0" lvl="0" indent="0" algn="ctr" rtl="0">
              <a:spcBef>
                <a:spcPts val="360"/>
              </a:spcBef>
              <a:spcAft>
                <a:spcPts val="0"/>
              </a:spcAft>
              <a:buClr>
                <a:schemeClr val="lt1"/>
              </a:buClr>
              <a:buSzPct val="25000"/>
              <a:buFont typeface="Arial"/>
              <a:buNone/>
            </a:pPr>
            <a:r>
              <a:rPr lang="en-US" sz="1800" b="0" i="0" u="none" strike="noStrike" cap="none">
                <a:solidFill>
                  <a:schemeClr val="lt1"/>
                </a:solidFill>
                <a:latin typeface="Calibri"/>
                <a:ea typeface="Calibri"/>
                <a:cs typeface="Calibri"/>
                <a:sym typeface="Calibri"/>
              </a:rPr>
              <a:t>UMRS   3  </a:t>
            </a:r>
          </a:p>
          <a:p>
            <a:pPr marL="0" marR="0" lvl="0" indent="0" algn="ctr" rtl="0">
              <a:spcBef>
                <a:spcPts val="360"/>
              </a:spcBef>
              <a:buClr>
                <a:schemeClr val="lt1"/>
              </a:buClr>
              <a:buSzPct val="25000"/>
              <a:buFont typeface="Arial"/>
              <a:buNone/>
            </a:pPr>
            <a:r>
              <a:rPr lang="en-US" sz="1800" b="0" i="0" u="none" strike="noStrike" cap="none">
                <a:solidFill>
                  <a:schemeClr val="lt1"/>
                </a:solidFill>
                <a:latin typeface="Calibri"/>
                <a:ea typeface="Calibri"/>
                <a:cs typeface="Calibri"/>
                <a:sym typeface="Calibri"/>
              </a:rPr>
              <a:t>HRS       1  </a:t>
            </a:r>
          </a:p>
        </p:txBody>
      </p:sp>
      <p:sp>
        <p:nvSpPr>
          <p:cNvPr id="399" name="Shape 399"/>
          <p:cNvSpPr txBox="1"/>
          <p:nvPr/>
        </p:nvSpPr>
        <p:spPr>
          <a:xfrm>
            <a:off x="405791" y="419100"/>
            <a:ext cx="8229600" cy="685800"/>
          </a:xfrm>
          <a:prstGeom prst="rect">
            <a:avLst/>
          </a:prstGeom>
          <a:noFill/>
          <a:ln>
            <a:noFill/>
          </a:ln>
        </p:spPr>
        <p:txBody>
          <a:bodyPr lIns="91425" tIns="45700" rIns="91425" bIns="45700" anchor="b" anchorCtr="0">
            <a:noAutofit/>
          </a:bodyPr>
          <a:lstStyle/>
          <a:p>
            <a:pPr marL="0" marR="0" lvl="0" indent="0" algn="l" rtl="0">
              <a:spcBef>
                <a:spcPts val="0"/>
              </a:spcBef>
              <a:buClr>
                <a:srgbClr val="FF0000"/>
              </a:buClr>
              <a:buSzPct val="25000"/>
              <a:buFont typeface="Calibri"/>
              <a:buNone/>
            </a:pPr>
            <a:r>
              <a:rPr lang="en-US" sz="3700" b="0">
                <a:solidFill>
                  <a:srgbClr val="FF0000"/>
                </a:solidFill>
                <a:latin typeface="Calibri"/>
                <a:ea typeface="Calibri"/>
                <a:cs typeface="Calibri"/>
                <a:sym typeface="Calibri"/>
              </a:rPr>
              <a:t>79% of curriculums included WC content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405791" y="304800"/>
            <a:ext cx="8229600" cy="762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
            </a:r>
            <a:br>
              <a:rPr lang="en-US" sz="3959" b="0" i="0" u="none" strike="noStrike" cap="none">
                <a:solidFill>
                  <a:schemeClr val="dk1"/>
                </a:solidFill>
                <a:latin typeface="Calibri"/>
                <a:ea typeface="Calibri"/>
                <a:cs typeface="Calibri"/>
                <a:sym typeface="Calibri"/>
              </a:rPr>
            </a:br>
            <a:r>
              <a:rPr lang="en-US" sz="3959" b="0" i="0" u="none" strike="noStrike" cap="none">
                <a:solidFill>
                  <a:srgbClr val="FF0000"/>
                </a:solidFill>
                <a:latin typeface="Calibri"/>
                <a:ea typeface="Calibri"/>
                <a:cs typeface="Calibri"/>
                <a:sym typeface="Calibri"/>
              </a:rPr>
              <a:t>51% are unaware that WSTP exists  </a:t>
            </a:r>
          </a:p>
        </p:txBody>
      </p:sp>
      <p:pic>
        <p:nvPicPr>
          <p:cNvPr id="406" name="Shape 406"/>
          <p:cNvPicPr preferRelativeResize="0"/>
          <p:nvPr/>
        </p:nvPicPr>
        <p:blipFill rotWithShape="1">
          <a:blip r:embed="rId3">
            <a:alphaModFix/>
          </a:blip>
          <a:srcRect/>
          <a:stretch/>
        </p:blipFill>
        <p:spPr>
          <a:xfrm>
            <a:off x="2514600" y="1371600"/>
            <a:ext cx="3962400" cy="4180500"/>
          </a:xfrm>
          <a:prstGeom prst="rect">
            <a:avLst/>
          </a:prstGeom>
          <a:noFill/>
          <a:ln>
            <a:noFill/>
          </a:ln>
        </p:spPr>
      </p:pic>
      <p:sp>
        <p:nvSpPr>
          <p:cNvPr id="407" name="Shape 407"/>
          <p:cNvSpPr/>
          <p:nvPr/>
        </p:nvSpPr>
        <p:spPr>
          <a:xfrm>
            <a:off x="7363005" y="5067975"/>
            <a:ext cx="271200" cy="271200"/>
          </a:xfrm>
          <a:prstGeom prst="rect">
            <a:avLst/>
          </a:prstGeom>
          <a:solidFill>
            <a:srgbClr val="559271"/>
          </a:solidFill>
          <a:ln>
            <a:noFill/>
          </a:ln>
          <a:effectLst>
            <a:outerShdw blurRad="39999" dist="23000" dir="5400000" rotWithShape="0">
              <a:srgbClr val="000000">
                <a:alpha val="349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08" name="Shape 408"/>
          <p:cNvSpPr txBox="1"/>
          <p:nvPr/>
        </p:nvSpPr>
        <p:spPr>
          <a:xfrm>
            <a:off x="7634200" y="5034228"/>
            <a:ext cx="1199100" cy="338700"/>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buSzPct val="25000"/>
              <a:buNone/>
            </a:pPr>
            <a:r>
              <a:rPr lang="en-US" sz="1600" b="1">
                <a:solidFill>
                  <a:srgbClr val="404040"/>
                </a:solidFill>
                <a:latin typeface="Calibri"/>
                <a:ea typeface="Calibri"/>
                <a:cs typeface="Calibri"/>
                <a:sym typeface="Calibri"/>
              </a:rPr>
              <a:t>% aware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0" y="76200"/>
            <a:ext cx="90678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Wheelchair service training packages </a:t>
            </a:r>
          </a:p>
        </p:txBody>
      </p:sp>
      <p:sp>
        <p:nvSpPr>
          <p:cNvPr id="415" name="Shape 415"/>
          <p:cNvSpPr txBox="1">
            <a:spLocks noGrp="1"/>
          </p:cNvSpPr>
          <p:nvPr>
            <p:ph type="body" idx="1"/>
          </p:nvPr>
        </p:nvSpPr>
        <p:spPr>
          <a:xfrm>
            <a:off x="854748" y="3606700"/>
            <a:ext cx="5374800" cy="2953500"/>
          </a:xfrm>
          <a:prstGeom prst="rect">
            <a:avLst/>
          </a:prstGeom>
          <a:noFill/>
          <a:ln>
            <a:noFill/>
          </a:ln>
        </p:spPr>
        <p:txBody>
          <a:bodyPr lIns="91425" tIns="45700" rIns="91425" bIns="45700" anchor="t" anchorCtr="0">
            <a:noAutofit/>
          </a:bodyPr>
          <a:lstStyle/>
          <a:p>
            <a:pPr marL="342900" marR="0" lvl="0" indent="-30734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WHO Guidelines </a:t>
            </a:r>
          </a:p>
          <a:p>
            <a:pPr marL="342900" marR="0" lvl="0" indent="-307340" algn="l" rtl="0">
              <a:lnSpc>
                <a:spcPct val="90000"/>
              </a:lnSpc>
              <a:spcBef>
                <a:spcPts val="592"/>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Professional service approach </a:t>
            </a:r>
          </a:p>
          <a:p>
            <a:pPr marL="342900" marR="0" lvl="0" indent="-307340" algn="l" rtl="0">
              <a:lnSpc>
                <a:spcPct val="90000"/>
              </a:lnSpc>
              <a:spcBef>
                <a:spcPts val="592"/>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levels: Basic and Intermediate</a:t>
            </a:r>
          </a:p>
          <a:p>
            <a:pPr marL="342900" marR="0" lvl="0" indent="-307340" algn="l" rtl="0">
              <a:lnSpc>
                <a:spcPct val="90000"/>
              </a:lnSpc>
              <a:spcBef>
                <a:spcPts val="592"/>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Minimum standards (40hrs) </a:t>
            </a:r>
          </a:p>
          <a:p>
            <a:pPr marL="342900" marR="0" lvl="0" indent="-307340" algn="l" rtl="0">
              <a:lnSpc>
                <a:spcPct val="90000"/>
              </a:lnSpc>
              <a:spcBef>
                <a:spcPts val="592"/>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Training resources </a:t>
            </a:r>
          </a:p>
          <a:p>
            <a:pPr marL="342900" marR="0" lvl="0" indent="-342900" algn="l" rtl="0">
              <a:lnSpc>
                <a:spcPct val="90000"/>
              </a:lnSpc>
              <a:spcBef>
                <a:spcPts val="592"/>
              </a:spcBef>
              <a:buClr>
                <a:schemeClr val="dk1"/>
              </a:buClr>
              <a:buSzPct val="123333"/>
              <a:buFont typeface="Arial"/>
              <a:buNone/>
            </a:pPr>
            <a:endParaRPr sz="2400" b="0" i="0" u="none" strike="noStrike" cap="none">
              <a:solidFill>
                <a:schemeClr val="dk1"/>
              </a:solidFill>
              <a:latin typeface="Calibri"/>
              <a:ea typeface="Calibri"/>
              <a:cs typeface="Calibri"/>
              <a:sym typeface="Calibri"/>
            </a:endParaRPr>
          </a:p>
        </p:txBody>
      </p:sp>
      <p:pic>
        <p:nvPicPr>
          <p:cNvPr id="416" name="Shape 416"/>
          <p:cNvPicPr preferRelativeResize="0"/>
          <p:nvPr/>
        </p:nvPicPr>
        <p:blipFill rotWithShape="1">
          <a:blip r:embed="rId3">
            <a:alphaModFix/>
          </a:blip>
          <a:srcRect/>
          <a:stretch/>
        </p:blipFill>
        <p:spPr>
          <a:xfrm rot="926348">
            <a:off x="7438075" y="3834770"/>
            <a:ext cx="1245235" cy="1767158"/>
          </a:xfrm>
          <a:prstGeom prst="rect">
            <a:avLst/>
          </a:prstGeom>
          <a:noFill/>
          <a:ln>
            <a:noFill/>
          </a:ln>
        </p:spPr>
      </p:pic>
      <p:pic>
        <p:nvPicPr>
          <p:cNvPr id="417" name="Shape 417"/>
          <p:cNvPicPr preferRelativeResize="0"/>
          <p:nvPr/>
        </p:nvPicPr>
        <p:blipFill rotWithShape="1">
          <a:blip r:embed="rId4">
            <a:alphaModFix/>
          </a:blip>
          <a:srcRect/>
          <a:stretch/>
        </p:blipFill>
        <p:spPr>
          <a:xfrm rot="-960137">
            <a:off x="6311279" y="3860019"/>
            <a:ext cx="1244940" cy="1737666"/>
          </a:xfrm>
          <a:prstGeom prst="rect">
            <a:avLst/>
          </a:prstGeom>
          <a:noFill/>
          <a:ln>
            <a:noFill/>
          </a:ln>
        </p:spPr>
      </p:pic>
      <p:pic>
        <p:nvPicPr>
          <p:cNvPr id="418" name="Shape 418" descr="bd_porimol_friends_m"/>
          <p:cNvPicPr preferRelativeResize="0"/>
          <p:nvPr/>
        </p:nvPicPr>
        <p:blipFill rotWithShape="1">
          <a:blip r:embed="rId5">
            <a:alphaModFix/>
          </a:blip>
          <a:srcRect/>
          <a:stretch/>
        </p:blipFill>
        <p:spPr>
          <a:xfrm>
            <a:off x="6166224" y="1442602"/>
            <a:ext cx="2034899" cy="2034900"/>
          </a:xfrm>
          <a:prstGeom prst="rect">
            <a:avLst/>
          </a:prstGeom>
          <a:noFill/>
          <a:ln>
            <a:noFill/>
          </a:ln>
        </p:spPr>
      </p:pic>
      <p:pic>
        <p:nvPicPr>
          <p:cNvPr id="419" name="Shape 419" descr="UG Sandey Sadiki LoRes-77.jpg"/>
          <p:cNvPicPr preferRelativeResize="0"/>
          <p:nvPr/>
        </p:nvPicPr>
        <p:blipFill rotWithShape="1">
          <a:blip r:embed="rId6">
            <a:alphaModFix/>
          </a:blip>
          <a:srcRect t="2085" r="1039"/>
          <a:stretch/>
        </p:blipFill>
        <p:spPr>
          <a:xfrm>
            <a:off x="1657050" y="1395500"/>
            <a:ext cx="3090600" cy="20349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p:nvPr/>
        </p:nvSpPr>
        <p:spPr>
          <a:xfrm>
            <a:off x="289903" y="131065"/>
            <a:ext cx="8821500" cy="5847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a:solidFill>
                  <a:schemeClr val="dk1"/>
                </a:solidFill>
                <a:latin typeface="Avenir"/>
                <a:ea typeface="Avenir"/>
                <a:cs typeface="Avenir"/>
                <a:sym typeface="Avenir"/>
              </a:rPr>
              <a:t>Training Packages supporting the 8 Steps</a:t>
            </a:r>
          </a:p>
        </p:txBody>
      </p:sp>
      <p:sp>
        <p:nvSpPr>
          <p:cNvPr id="426" name="Shape 426"/>
          <p:cNvSpPr txBox="1"/>
          <p:nvPr/>
        </p:nvSpPr>
        <p:spPr>
          <a:xfrm>
            <a:off x="861524" y="4309500"/>
            <a:ext cx="8249879" cy="1938900"/>
          </a:xfrm>
          <a:prstGeom prst="rect">
            <a:avLst/>
          </a:prstGeom>
          <a:solidFill>
            <a:srgbClr val="FFFFFF"/>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b="1" dirty="0">
                <a:latin typeface="Avenir"/>
                <a:ea typeface="Avenir"/>
                <a:cs typeface="Avenir"/>
                <a:sym typeface="Avenir"/>
              </a:rPr>
              <a:t>X  Step is not mentioned in the package</a:t>
            </a:r>
          </a:p>
          <a:p>
            <a:pPr marL="0" marR="0" lvl="0" indent="0" algn="l" rtl="0">
              <a:spcBef>
                <a:spcPts val="0"/>
              </a:spcBef>
              <a:spcAft>
                <a:spcPts val="0"/>
              </a:spcAft>
              <a:buSzPct val="25000"/>
              <a:buNone/>
            </a:pPr>
            <a:r>
              <a:rPr lang="en-US" sz="2000" b="1" dirty="0">
                <a:latin typeface="Avenir"/>
                <a:ea typeface="Avenir"/>
                <a:cs typeface="Avenir"/>
                <a:sym typeface="Avenir"/>
              </a:rPr>
              <a:t>✪  Awareness raising only</a:t>
            </a:r>
          </a:p>
          <a:p>
            <a:pPr marL="0" marR="0" lvl="0" indent="0" algn="l" rtl="0">
              <a:spcBef>
                <a:spcPts val="0"/>
              </a:spcBef>
              <a:spcAft>
                <a:spcPts val="0"/>
              </a:spcAft>
              <a:buSzPct val="25000"/>
              <a:buNone/>
            </a:pPr>
            <a:r>
              <a:rPr lang="en-US" sz="2000" b="1" dirty="0">
                <a:latin typeface="Avenir"/>
                <a:ea typeface="Avenir"/>
                <a:cs typeface="Avenir"/>
                <a:sym typeface="Avenir"/>
              </a:rPr>
              <a:t>✪✪ Minimal attention to training this step (less than 2 hours)</a:t>
            </a:r>
          </a:p>
          <a:p>
            <a:pPr marL="0" marR="0" lvl="0" indent="0" algn="l" rtl="0">
              <a:spcBef>
                <a:spcPts val="0"/>
              </a:spcBef>
              <a:spcAft>
                <a:spcPts val="0"/>
              </a:spcAft>
              <a:buSzPct val="25000"/>
              <a:buNone/>
            </a:pPr>
            <a:r>
              <a:rPr lang="en-US" sz="2000" b="1" dirty="0">
                <a:latin typeface="Avenir"/>
                <a:ea typeface="Avenir"/>
                <a:cs typeface="Avenir"/>
                <a:sym typeface="Avenir"/>
              </a:rPr>
              <a:t>✪✪✪ Moderate attention to training this step (discussion, activities)</a:t>
            </a:r>
          </a:p>
          <a:p>
            <a:pPr marL="0" marR="0" lvl="0" indent="0" algn="l" rtl="0">
              <a:spcBef>
                <a:spcPts val="0"/>
              </a:spcBef>
              <a:spcAft>
                <a:spcPts val="0"/>
              </a:spcAft>
              <a:buSzPct val="25000"/>
              <a:buNone/>
            </a:pPr>
            <a:r>
              <a:rPr lang="en-US" sz="2000" b="1" dirty="0">
                <a:latin typeface="Avenir"/>
                <a:ea typeface="Avenir"/>
                <a:cs typeface="Avenir"/>
                <a:sym typeface="Avenir"/>
              </a:rPr>
              <a:t>✪✪✪✪ Extensive attention to develop knowledge and skills for this step </a:t>
            </a:r>
          </a:p>
        </p:txBody>
      </p:sp>
      <p:graphicFrame>
        <p:nvGraphicFramePr>
          <p:cNvPr id="427" name="Shape 427"/>
          <p:cNvGraphicFramePr/>
          <p:nvPr/>
        </p:nvGraphicFramePr>
        <p:xfrm>
          <a:off x="201392" y="1135425"/>
          <a:ext cx="8741225" cy="2986620"/>
        </p:xfrm>
        <a:graphic>
          <a:graphicData uri="http://schemas.openxmlformats.org/drawingml/2006/table">
            <a:tbl>
              <a:tblPr firstRow="1" firstCol="1" bandRow="1">
                <a:noFill/>
                <a:tableStyleId>{DA11AD91-5EE2-4D96-B8FB-66C726744B24}</a:tableStyleId>
              </a:tblPr>
              <a:tblGrid>
                <a:gridCol w="2416725"/>
                <a:gridCol w="1194475"/>
                <a:gridCol w="946350"/>
                <a:gridCol w="1053525"/>
                <a:gridCol w="1084350"/>
                <a:gridCol w="1062525"/>
                <a:gridCol w="983275"/>
              </a:tblGrid>
              <a:tr h="586150">
                <a:tc>
                  <a:txBody>
                    <a:bodyPr/>
                    <a:lstStyle/>
                    <a:p>
                      <a:pPr marL="0" marR="0" lvl="0" indent="0" algn="ctr" rtl="0">
                        <a:spcBef>
                          <a:spcPts val="0"/>
                        </a:spcBef>
                        <a:spcAft>
                          <a:spcPts val="0"/>
                        </a:spcAft>
                        <a:buSzPct val="25000"/>
                        <a:buNone/>
                      </a:pPr>
                      <a:endParaRPr sz="1600" b="0" u="none" strike="noStrike" cap="none">
                        <a:latin typeface="Avenir"/>
                        <a:ea typeface="Avenir"/>
                        <a:cs typeface="Avenir"/>
                        <a:sym typeface="Avenir"/>
                      </a:endParaRPr>
                    </a:p>
                    <a:p>
                      <a:pPr marL="0" marR="0" lvl="0" indent="0" algn="ctr" rtl="0">
                        <a:spcBef>
                          <a:spcPts val="0"/>
                        </a:spcBef>
                        <a:spcAft>
                          <a:spcPts val="0"/>
                        </a:spcAft>
                        <a:buSzPct val="25000"/>
                        <a:buNone/>
                      </a:pPr>
                      <a:r>
                        <a:rPr lang="en-US" sz="1600" b="0" u="none" strike="noStrike" cap="none">
                          <a:latin typeface="Avenir"/>
                          <a:ea typeface="Avenir"/>
                          <a:cs typeface="Avenir"/>
                          <a:sym typeface="Avenir"/>
                        </a:rPr>
                        <a:t>8 Steps</a:t>
                      </a:r>
                    </a:p>
                  </a:txBody>
                  <a:tcPr marL="42650" marR="42650" marT="0" marB="0">
                    <a:solidFill>
                      <a:srgbClr val="448E68">
                        <a:alpha val="84710"/>
                      </a:srgbClr>
                    </a:solidFill>
                  </a:tcPr>
                </a:tc>
                <a:tc>
                  <a:txBody>
                    <a:bodyPr/>
                    <a:lstStyle/>
                    <a:p>
                      <a:pPr marL="0" marR="0" lvl="0" indent="0" algn="ctr" rtl="0">
                        <a:spcBef>
                          <a:spcPts val="0"/>
                        </a:spcBef>
                        <a:spcAft>
                          <a:spcPts val="0"/>
                        </a:spcAft>
                        <a:buSzPct val="25000"/>
                        <a:buNone/>
                      </a:pPr>
                      <a:r>
                        <a:rPr lang="en-US" sz="1600" u="none" strike="noStrike" cap="none">
                          <a:latin typeface="Avenir"/>
                          <a:ea typeface="Avenir"/>
                          <a:cs typeface="Avenir"/>
                          <a:sym typeface="Avenir"/>
                        </a:rPr>
                        <a:t>WHO</a:t>
                      </a:r>
                    </a:p>
                    <a:p>
                      <a:pPr marL="0" marR="0" lvl="0" indent="0" algn="ctr" rtl="0">
                        <a:spcBef>
                          <a:spcPts val="0"/>
                        </a:spcBef>
                        <a:spcAft>
                          <a:spcPts val="0"/>
                        </a:spcAft>
                        <a:buSzPct val="25000"/>
                        <a:buNone/>
                      </a:pPr>
                      <a:r>
                        <a:rPr lang="en-US" sz="1600" u="none" strike="noStrike" cap="none">
                          <a:latin typeface="Avenir"/>
                          <a:ea typeface="Avenir"/>
                          <a:cs typeface="Avenir"/>
                          <a:sym typeface="Avenir"/>
                        </a:rPr>
                        <a:t>Guidelines</a:t>
                      </a:r>
                    </a:p>
                  </a:txBody>
                  <a:tcPr marL="42650" marR="42650" marT="0" marB="0">
                    <a:solidFill>
                      <a:srgbClr val="448E68">
                        <a:alpha val="84710"/>
                      </a:srgbClr>
                    </a:solidFill>
                  </a:tcPr>
                </a:tc>
                <a:tc>
                  <a:txBody>
                    <a:bodyPr/>
                    <a:lstStyle/>
                    <a:p>
                      <a:pPr marL="0" marR="0" lvl="0" indent="0" algn="ctr" rtl="0">
                        <a:spcBef>
                          <a:spcPts val="0"/>
                        </a:spcBef>
                        <a:spcAft>
                          <a:spcPts val="0"/>
                        </a:spcAft>
                        <a:buSzPct val="25000"/>
                        <a:buNone/>
                      </a:pPr>
                      <a:r>
                        <a:rPr lang="en-US" sz="1600" u="none" strike="noStrike" cap="none">
                          <a:latin typeface="Avenir"/>
                          <a:ea typeface="Avenir"/>
                          <a:cs typeface="Avenir"/>
                          <a:sym typeface="Avenir"/>
                        </a:rPr>
                        <a:t>WHO</a:t>
                      </a:r>
                    </a:p>
                    <a:p>
                      <a:pPr marL="0" marR="0" lvl="0" indent="0" algn="ctr" rtl="0">
                        <a:spcBef>
                          <a:spcPts val="0"/>
                        </a:spcBef>
                        <a:spcAft>
                          <a:spcPts val="0"/>
                        </a:spcAft>
                        <a:buSzPct val="25000"/>
                        <a:buNone/>
                      </a:pPr>
                      <a:r>
                        <a:rPr lang="en-US" sz="1600" u="none" strike="noStrike" cap="none">
                          <a:latin typeface="Avenir"/>
                          <a:ea typeface="Avenir"/>
                          <a:cs typeface="Avenir"/>
                          <a:sym typeface="Avenir"/>
                        </a:rPr>
                        <a:t>WSTP-b</a:t>
                      </a:r>
                    </a:p>
                  </a:txBody>
                  <a:tcPr marL="42650" marR="42650" marT="0" marB="0">
                    <a:solidFill>
                      <a:srgbClr val="448E68">
                        <a:alpha val="84710"/>
                      </a:srgbClr>
                    </a:solidFill>
                  </a:tcPr>
                </a:tc>
                <a:tc>
                  <a:txBody>
                    <a:bodyPr/>
                    <a:lstStyle/>
                    <a:p>
                      <a:pPr marL="0" marR="0" lvl="0" indent="0" algn="ctr" rtl="0">
                        <a:spcBef>
                          <a:spcPts val="0"/>
                        </a:spcBef>
                        <a:spcAft>
                          <a:spcPts val="0"/>
                        </a:spcAft>
                        <a:buSzPct val="25000"/>
                        <a:buNone/>
                      </a:pPr>
                      <a:r>
                        <a:rPr lang="en-US" sz="1600" u="none" strike="noStrike" cap="none">
                          <a:latin typeface="Avenir"/>
                          <a:ea typeface="Avenir"/>
                          <a:cs typeface="Avenir"/>
                          <a:sym typeface="Avenir"/>
                        </a:rPr>
                        <a:t>WHO</a:t>
                      </a:r>
                    </a:p>
                    <a:p>
                      <a:pPr marL="0" marR="0" lvl="0" indent="0" algn="ctr" rtl="0">
                        <a:spcBef>
                          <a:spcPts val="0"/>
                        </a:spcBef>
                        <a:spcAft>
                          <a:spcPts val="0"/>
                        </a:spcAft>
                        <a:buSzPct val="25000"/>
                        <a:buNone/>
                      </a:pPr>
                      <a:r>
                        <a:rPr lang="en-US" sz="1600" u="none" strike="noStrike" cap="none">
                          <a:latin typeface="Avenir"/>
                          <a:ea typeface="Avenir"/>
                          <a:cs typeface="Avenir"/>
                          <a:sym typeface="Avenir"/>
                        </a:rPr>
                        <a:t>WSTP-i</a:t>
                      </a:r>
                    </a:p>
                  </a:txBody>
                  <a:tcPr marL="42650" marR="42650" marT="0" marB="0">
                    <a:solidFill>
                      <a:srgbClr val="448E68">
                        <a:alpha val="84710"/>
                      </a:srgbClr>
                    </a:solidFill>
                  </a:tcPr>
                </a:tc>
                <a:tc>
                  <a:txBody>
                    <a:bodyPr/>
                    <a:lstStyle/>
                    <a:p>
                      <a:pPr marL="0" marR="0" lvl="0" indent="0" algn="ctr" rtl="0">
                        <a:spcBef>
                          <a:spcPts val="0"/>
                        </a:spcBef>
                        <a:spcAft>
                          <a:spcPts val="0"/>
                        </a:spcAft>
                        <a:buSzPct val="25000"/>
                        <a:buNone/>
                      </a:pPr>
                      <a:r>
                        <a:rPr lang="en-US" sz="1600" u="none" strike="noStrike" cap="none">
                          <a:latin typeface="Avenir"/>
                          <a:ea typeface="Avenir"/>
                          <a:cs typeface="Avenir"/>
                          <a:sym typeface="Avenir"/>
                        </a:rPr>
                        <a:t>WHO</a:t>
                      </a:r>
                    </a:p>
                    <a:p>
                      <a:pPr marL="0" marR="0" lvl="0" indent="0" algn="ctr" rtl="0">
                        <a:spcBef>
                          <a:spcPts val="0"/>
                        </a:spcBef>
                        <a:spcAft>
                          <a:spcPts val="0"/>
                        </a:spcAft>
                        <a:buSzPct val="25000"/>
                        <a:buNone/>
                      </a:pPr>
                      <a:r>
                        <a:rPr lang="en-US" sz="1600" u="none" strike="noStrike" cap="none">
                          <a:latin typeface="Avenir"/>
                          <a:ea typeface="Avenir"/>
                          <a:cs typeface="Avenir"/>
                          <a:sym typeface="Avenir"/>
                        </a:rPr>
                        <a:t>WSTP-m</a:t>
                      </a:r>
                    </a:p>
                  </a:txBody>
                  <a:tcPr marL="42650" marR="42650" marT="0" marB="0">
                    <a:solidFill>
                      <a:srgbClr val="448E68">
                        <a:alpha val="84710"/>
                      </a:srgbClr>
                    </a:solidFill>
                  </a:tcPr>
                </a:tc>
                <a:tc>
                  <a:txBody>
                    <a:bodyPr/>
                    <a:lstStyle/>
                    <a:p>
                      <a:pPr marL="0" marR="184150" lvl="0" indent="0" algn="ctr" rtl="0">
                        <a:spcBef>
                          <a:spcPts val="0"/>
                        </a:spcBef>
                        <a:spcAft>
                          <a:spcPts val="0"/>
                        </a:spcAft>
                        <a:buSzPct val="25000"/>
                        <a:buNone/>
                      </a:pPr>
                      <a:r>
                        <a:rPr lang="en-US" sz="1600" u="none" strike="noStrike" cap="none">
                          <a:latin typeface="Avenir"/>
                          <a:ea typeface="Avenir"/>
                          <a:cs typeface="Avenir"/>
                          <a:sym typeface="Avenir"/>
                        </a:rPr>
                        <a:t>WHO</a:t>
                      </a:r>
                    </a:p>
                    <a:p>
                      <a:pPr marL="0" marR="184150" lvl="0" indent="0" algn="ctr" rtl="0">
                        <a:spcBef>
                          <a:spcPts val="0"/>
                        </a:spcBef>
                        <a:spcAft>
                          <a:spcPts val="0"/>
                        </a:spcAft>
                        <a:buSzPct val="25000"/>
                        <a:buNone/>
                      </a:pPr>
                      <a:r>
                        <a:rPr lang="en-US" sz="1600" u="none" strike="noStrike" cap="none">
                          <a:latin typeface="Avenir"/>
                          <a:ea typeface="Avenir"/>
                          <a:cs typeface="Avenir"/>
                          <a:sym typeface="Avenir"/>
                        </a:rPr>
                        <a:t>WSTP-s</a:t>
                      </a:r>
                    </a:p>
                  </a:txBody>
                  <a:tcPr marL="42650" marR="42650" marT="0" marB="0">
                    <a:solidFill>
                      <a:srgbClr val="448E68">
                        <a:alpha val="84710"/>
                      </a:srgbClr>
                    </a:solidFill>
                  </a:tcPr>
                </a:tc>
                <a:tc>
                  <a:txBody>
                    <a:bodyPr/>
                    <a:lstStyle/>
                    <a:p>
                      <a:pPr marL="0" marR="0" lvl="0" indent="0" algn="ctr" rtl="0">
                        <a:spcBef>
                          <a:spcPts val="0"/>
                        </a:spcBef>
                        <a:spcAft>
                          <a:spcPts val="0"/>
                        </a:spcAft>
                        <a:buSzPct val="25000"/>
                        <a:buNone/>
                      </a:pPr>
                      <a:r>
                        <a:rPr lang="en-US" sz="1600" u="none" strike="noStrike" cap="none">
                          <a:latin typeface="Avenir"/>
                          <a:ea typeface="Avenir"/>
                          <a:cs typeface="Avenir"/>
                          <a:sym typeface="Avenir"/>
                        </a:rPr>
                        <a:t>WC Skills</a:t>
                      </a:r>
                    </a:p>
                    <a:p>
                      <a:pPr marL="0" marR="0" lvl="0" indent="0" algn="ctr" rtl="0">
                        <a:spcBef>
                          <a:spcPts val="0"/>
                        </a:spcBef>
                        <a:spcAft>
                          <a:spcPts val="0"/>
                        </a:spcAft>
                        <a:buSzPct val="25000"/>
                        <a:buNone/>
                      </a:pPr>
                      <a:r>
                        <a:rPr lang="en-US" sz="1600" u="none" strike="noStrike" cap="none">
                          <a:latin typeface="Avenir"/>
                          <a:ea typeface="Avenir"/>
                          <a:cs typeface="Avenir"/>
                          <a:sym typeface="Avenir"/>
                        </a:rPr>
                        <a:t>Program</a:t>
                      </a:r>
                    </a:p>
                  </a:txBody>
                  <a:tcPr marL="42650" marR="42650" marT="0" marB="0">
                    <a:solidFill>
                      <a:srgbClr val="448E68">
                        <a:alpha val="84710"/>
                      </a:srgbClr>
                    </a:solidFill>
                  </a:tcPr>
                </a:tc>
              </a:tr>
              <a:tr h="282600">
                <a:tc>
                  <a:txBody>
                    <a:bodyPr/>
                    <a:lstStyle/>
                    <a:p>
                      <a:pPr marL="0" marR="0" lvl="0" indent="0" algn="l" rtl="0">
                        <a:spcBef>
                          <a:spcPts val="0"/>
                        </a:spcBef>
                        <a:spcAft>
                          <a:spcPts val="0"/>
                        </a:spcAft>
                        <a:buSzPct val="25000"/>
                        <a:buNone/>
                      </a:pPr>
                      <a:r>
                        <a:rPr lang="en-US" sz="1600" u="none" strike="noStrike" cap="none">
                          <a:latin typeface="Avenir"/>
                          <a:ea typeface="Avenir"/>
                          <a:cs typeface="Avenir"/>
                          <a:sym typeface="Avenir"/>
                        </a:rPr>
                        <a:t>1. Referral</a:t>
                      </a:r>
                    </a:p>
                  </a:txBody>
                  <a:tcPr marL="42650" marR="42650" marT="0" marB="0">
                    <a:solidFill>
                      <a:srgbClr val="448E68">
                        <a:alpha val="84710"/>
                      </a:srgbClr>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D8D8D8"/>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D8D8D8"/>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D8D8D8"/>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D8D8D8"/>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D8D8D8"/>
                    </a:solidFill>
                  </a:tcPr>
                </a:tc>
                <a:tc>
                  <a:txBody>
                    <a:bodyPr/>
                    <a:lstStyle/>
                    <a:p>
                      <a:pPr marL="0" marR="0" lvl="0" indent="0" algn="ctr" rtl="0">
                        <a:spcBef>
                          <a:spcPts val="0"/>
                        </a:spcBef>
                        <a:spcAft>
                          <a:spcPts val="0"/>
                        </a:spcAft>
                        <a:buSzPct val="25000"/>
                        <a:buNone/>
                      </a:pPr>
                      <a:r>
                        <a:rPr lang="en-US" sz="1200" u="none" strike="noStrike" cap="none">
                          <a:latin typeface="Palatino Linotype"/>
                          <a:ea typeface="Palatino Linotype"/>
                          <a:cs typeface="Palatino Linotype"/>
                          <a:sym typeface="Palatino Linotype"/>
                        </a:rPr>
                        <a:t>X</a:t>
                      </a:r>
                    </a:p>
                  </a:txBody>
                  <a:tcPr marL="42650" marR="42650" marT="0" marB="0">
                    <a:solidFill>
                      <a:srgbClr val="D8D8D8"/>
                    </a:solidFill>
                  </a:tcPr>
                </a:tc>
              </a:tr>
              <a:tr h="284700">
                <a:tc>
                  <a:txBody>
                    <a:bodyPr/>
                    <a:lstStyle/>
                    <a:p>
                      <a:pPr marL="0" marR="0" lvl="0" indent="0" algn="l" rtl="0">
                        <a:spcBef>
                          <a:spcPts val="0"/>
                        </a:spcBef>
                        <a:spcAft>
                          <a:spcPts val="0"/>
                        </a:spcAft>
                        <a:buSzPct val="25000"/>
                        <a:buNone/>
                      </a:pPr>
                      <a:r>
                        <a:rPr lang="en-US" sz="1600" u="none" strike="noStrike" cap="none">
                          <a:latin typeface="Avenir"/>
                          <a:ea typeface="Avenir"/>
                          <a:cs typeface="Avenir"/>
                          <a:sym typeface="Avenir"/>
                        </a:rPr>
                        <a:t>2. Assessment</a:t>
                      </a:r>
                    </a:p>
                  </a:txBody>
                  <a:tcPr marL="42650" marR="42650" marT="0" marB="0">
                    <a:solidFill>
                      <a:srgbClr val="448E68">
                        <a:alpha val="84710"/>
                      </a:srgbClr>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BFBFBF"/>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BFBFBF"/>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BFBFBF"/>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BFBFBF"/>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BFBFBF"/>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BFBFBF"/>
                    </a:solidFill>
                  </a:tcPr>
                </a:tc>
              </a:tr>
              <a:tr h="267625">
                <a:tc>
                  <a:txBody>
                    <a:bodyPr/>
                    <a:lstStyle/>
                    <a:p>
                      <a:pPr marL="0" marR="0" lvl="0" indent="0" algn="l" rtl="0">
                        <a:spcBef>
                          <a:spcPts val="0"/>
                        </a:spcBef>
                        <a:spcAft>
                          <a:spcPts val="0"/>
                        </a:spcAft>
                        <a:buSzPct val="25000"/>
                        <a:buNone/>
                      </a:pPr>
                      <a:r>
                        <a:rPr lang="en-US" sz="1600" u="none" strike="noStrike" cap="none">
                          <a:latin typeface="Avenir"/>
                          <a:ea typeface="Avenir"/>
                          <a:cs typeface="Avenir"/>
                          <a:sym typeface="Avenir"/>
                        </a:rPr>
                        <a:t>3.  Prescription</a:t>
                      </a:r>
                    </a:p>
                  </a:txBody>
                  <a:tcPr marL="42650" marR="42650" marT="0" marB="0">
                    <a:solidFill>
                      <a:srgbClr val="448E68">
                        <a:alpha val="84710"/>
                      </a:srgbClr>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D8D8D8"/>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D8D8D8"/>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D8D8D8"/>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D8D8D8"/>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D8D8D8"/>
                    </a:solidFill>
                  </a:tcPr>
                </a:tc>
                <a:tc>
                  <a:txBody>
                    <a:bodyPr/>
                    <a:lstStyle/>
                    <a:p>
                      <a:pPr marL="0" marR="0" lvl="0" indent="0" algn="ctr" rtl="0">
                        <a:spcBef>
                          <a:spcPts val="0"/>
                        </a:spcBef>
                        <a:spcAft>
                          <a:spcPts val="0"/>
                        </a:spcAft>
                        <a:buSzPct val="25000"/>
                        <a:buNone/>
                      </a:pPr>
                      <a:r>
                        <a:rPr lang="en-US" sz="1200" u="none" strike="noStrike" cap="none">
                          <a:latin typeface="Palatino Linotype"/>
                          <a:ea typeface="Palatino Linotype"/>
                          <a:cs typeface="Palatino Linotype"/>
                          <a:sym typeface="Palatino Linotype"/>
                        </a:rPr>
                        <a:t>X</a:t>
                      </a:r>
                    </a:p>
                  </a:txBody>
                  <a:tcPr marL="42650" marR="42650" marT="0" marB="0">
                    <a:solidFill>
                      <a:srgbClr val="D8D8D8"/>
                    </a:solidFill>
                  </a:tcPr>
                </a:tc>
              </a:tr>
              <a:tr h="281925">
                <a:tc>
                  <a:txBody>
                    <a:bodyPr/>
                    <a:lstStyle/>
                    <a:p>
                      <a:pPr marL="0" marR="0" lvl="0" indent="0" algn="l" rtl="0">
                        <a:spcBef>
                          <a:spcPts val="0"/>
                        </a:spcBef>
                        <a:spcAft>
                          <a:spcPts val="0"/>
                        </a:spcAft>
                        <a:buSzPct val="25000"/>
                        <a:buNone/>
                      </a:pPr>
                      <a:r>
                        <a:rPr lang="en-US" sz="1600" u="none" strike="noStrike" cap="none">
                          <a:latin typeface="Avenir"/>
                          <a:ea typeface="Avenir"/>
                          <a:cs typeface="Avenir"/>
                          <a:sym typeface="Avenir"/>
                        </a:rPr>
                        <a:t>4. Ordering</a:t>
                      </a:r>
                    </a:p>
                  </a:txBody>
                  <a:tcPr marL="42650" marR="42650" marT="0" marB="0">
                    <a:solidFill>
                      <a:srgbClr val="448E68">
                        <a:alpha val="84710"/>
                      </a:srgbClr>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BFBFBF"/>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BFBFBF"/>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BFBFBF"/>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BFBFBF"/>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BFBFBF"/>
                    </a:solidFill>
                  </a:tcPr>
                </a:tc>
                <a:tc>
                  <a:txBody>
                    <a:bodyPr/>
                    <a:lstStyle/>
                    <a:p>
                      <a:pPr marL="0" marR="0" lvl="0" indent="0" algn="ctr" rtl="0">
                        <a:spcBef>
                          <a:spcPts val="0"/>
                        </a:spcBef>
                        <a:spcAft>
                          <a:spcPts val="0"/>
                        </a:spcAft>
                        <a:buSzPct val="25000"/>
                        <a:buNone/>
                      </a:pPr>
                      <a:r>
                        <a:rPr lang="en-US" sz="1200" u="none" strike="noStrike" cap="none">
                          <a:latin typeface="Palatino Linotype"/>
                          <a:ea typeface="Palatino Linotype"/>
                          <a:cs typeface="Palatino Linotype"/>
                          <a:sym typeface="Palatino Linotype"/>
                        </a:rPr>
                        <a:t>X</a:t>
                      </a:r>
                    </a:p>
                  </a:txBody>
                  <a:tcPr marL="42650" marR="42650" marT="0" marB="0">
                    <a:solidFill>
                      <a:srgbClr val="BFBFBF"/>
                    </a:solidFill>
                  </a:tcPr>
                </a:tc>
              </a:tr>
              <a:tr h="301400">
                <a:tc>
                  <a:txBody>
                    <a:bodyPr/>
                    <a:lstStyle/>
                    <a:p>
                      <a:pPr marL="0" marR="0" lvl="0" indent="0" algn="l" rtl="0">
                        <a:spcBef>
                          <a:spcPts val="0"/>
                        </a:spcBef>
                        <a:spcAft>
                          <a:spcPts val="0"/>
                        </a:spcAft>
                        <a:buSzPct val="25000"/>
                        <a:buNone/>
                      </a:pPr>
                      <a:r>
                        <a:rPr lang="en-US" sz="1600" u="none" strike="noStrike" cap="none">
                          <a:latin typeface="Avenir"/>
                          <a:ea typeface="Avenir"/>
                          <a:cs typeface="Avenir"/>
                          <a:sym typeface="Avenir"/>
                        </a:rPr>
                        <a:t>5. Product Prep</a:t>
                      </a:r>
                    </a:p>
                  </a:txBody>
                  <a:tcPr marL="42650" marR="42650" marT="0" marB="0">
                    <a:solidFill>
                      <a:srgbClr val="448E68">
                        <a:alpha val="84710"/>
                      </a:srgbClr>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D8D8D8"/>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D8D8D8"/>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D8D8D8"/>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D8D8D8"/>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D8D8D8"/>
                    </a:solidFill>
                  </a:tcPr>
                </a:tc>
                <a:tc>
                  <a:txBody>
                    <a:bodyPr/>
                    <a:lstStyle/>
                    <a:p>
                      <a:pPr marL="0" marR="0" lvl="0" indent="0" algn="ctr" rtl="0">
                        <a:spcBef>
                          <a:spcPts val="0"/>
                        </a:spcBef>
                        <a:spcAft>
                          <a:spcPts val="0"/>
                        </a:spcAft>
                        <a:buSzPct val="25000"/>
                        <a:buNone/>
                      </a:pPr>
                      <a:r>
                        <a:rPr lang="en-US" sz="1200" u="none" strike="noStrike" cap="none">
                          <a:latin typeface="Palatino Linotype"/>
                          <a:ea typeface="Palatino Linotype"/>
                          <a:cs typeface="Palatino Linotype"/>
                          <a:sym typeface="Palatino Linotype"/>
                        </a:rPr>
                        <a:t>X</a:t>
                      </a:r>
                    </a:p>
                  </a:txBody>
                  <a:tcPr marL="42650" marR="42650" marT="0" marB="0">
                    <a:solidFill>
                      <a:srgbClr val="D8D8D8"/>
                    </a:solidFill>
                  </a:tcPr>
                </a:tc>
              </a:tr>
              <a:tr h="210500">
                <a:tc>
                  <a:txBody>
                    <a:bodyPr/>
                    <a:lstStyle/>
                    <a:p>
                      <a:pPr marL="0" marR="0" lvl="0" indent="0" algn="l" rtl="0">
                        <a:spcBef>
                          <a:spcPts val="0"/>
                        </a:spcBef>
                        <a:spcAft>
                          <a:spcPts val="0"/>
                        </a:spcAft>
                        <a:buSzPct val="25000"/>
                        <a:buNone/>
                      </a:pPr>
                      <a:r>
                        <a:rPr lang="en-US" sz="1600" u="none" strike="noStrike" cap="none">
                          <a:latin typeface="Avenir"/>
                          <a:ea typeface="Avenir"/>
                          <a:cs typeface="Avenir"/>
                          <a:sym typeface="Avenir"/>
                        </a:rPr>
                        <a:t>6. Fit</a:t>
                      </a:r>
                    </a:p>
                  </a:txBody>
                  <a:tcPr marL="42650" marR="42650" marT="0" marB="0">
                    <a:solidFill>
                      <a:srgbClr val="448E68">
                        <a:alpha val="84710"/>
                      </a:srgbClr>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BFBFBF"/>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BFBFBF"/>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BFBFBF"/>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BFBFBF"/>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BFBFBF"/>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BFBFBF"/>
                    </a:solidFill>
                  </a:tcPr>
                </a:tc>
              </a:tr>
              <a:tr h="250700">
                <a:tc>
                  <a:txBody>
                    <a:bodyPr/>
                    <a:lstStyle/>
                    <a:p>
                      <a:pPr marL="0" marR="0" lvl="0" indent="0" algn="l" rtl="0">
                        <a:spcBef>
                          <a:spcPts val="0"/>
                        </a:spcBef>
                        <a:spcAft>
                          <a:spcPts val="0"/>
                        </a:spcAft>
                        <a:buSzPct val="25000"/>
                        <a:buNone/>
                      </a:pPr>
                      <a:r>
                        <a:rPr lang="en-US" sz="1600" b="1" u="none" strike="noStrike" cap="none">
                          <a:latin typeface="Avenir"/>
                          <a:ea typeface="Avenir"/>
                          <a:cs typeface="Avenir"/>
                          <a:sym typeface="Avenir"/>
                        </a:rPr>
                        <a:t>7. User Training</a:t>
                      </a:r>
                    </a:p>
                  </a:txBody>
                  <a:tcPr marL="42650" marR="42650" marT="0" marB="0">
                    <a:solidFill>
                      <a:srgbClr val="448E68">
                        <a:alpha val="84710"/>
                      </a:srgbClr>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D8D8D8"/>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D8D8D8"/>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D8D8D8"/>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D8D8D8"/>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D8D8D8"/>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D8D8D8"/>
                    </a:solidFill>
                  </a:tcPr>
                </a:tc>
              </a:tr>
              <a:tr h="343975">
                <a:tc>
                  <a:txBody>
                    <a:bodyPr/>
                    <a:lstStyle/>
                    <a:p>
                      <a:pPr marL="0" marR="0" lvl="0" indent="0" algn="l" rtl="0">
                        <a:spcBef>
                          <a:spcPts val="0"/>
                        </a:spcBef>
                        <a:spcAft>
                          <a:spcPts val="0"/>
                        </a:spcAft>
                        <a:buSzPct val="25000"/>
                        <a:buNone/>
                      </a:pPr>
                      <a:r>
                        <a:rPr lang="en-US" sz="1600" u="none" strike="noStrike" cap="none">
                          <a:latin typeface="Avenir"/>
                          <a:ea typeface="Avenir"/>
                          <a:cs typeface="Avenir"/>
                          <a:sym typeface="Avenir"/>
                        </a:rPr>
                        <a:t>8. Follow-up,</a:t>
                      </a:r>
                    </a:p>
                    <a:p>
                      <a:pPr marL="0" marR="0" lvl="0" indent="0" algn="l" rtl="0">
                        <a:spcBef>
                          <a:spcPts val="0"/>
                        </a:spcBef>
                        <a:spcAft>
                          <a:spcPts val="0"/>
                        </a:spcAft>
                        <a:buSzPct val="25000"/>
                        <a:buNone/>
                      </a:pPr>
                      <a:r>
                        <a:rPr lang="en-US" sz="1600" u="none" strike="noStrike" cap="none">
                          <a:latin typeface="Avenir"/>
                          <a:ea typeface="Avenir"/>
                          <a:cs typeface="Avenir"/>
                          <a:sym typeface="Avenir"/>
                        </a:rPr>
                        <a:t>Maintenance/repair</a:t>
                      </a:r>
                    </a:p>
                  </a:txBody>
                  <a:tcPr marL="42650" marR="42650" marT="0" marB="0">
                    <a:solidFill>
                      <a:srgbClr val="448E68">
                        <a:alpha val="84710"/>
                      </a:srgbClr>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BFBFBF"/>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BFBFBF"/>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BFBFBF"/>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BFBFBF"/>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BFBFBF"/>
                    </a:solidFill>
                  </a:tcPr>
                </a:tc>
                <a:tc>
                  <a:txBody>
                    <a:bodyPr/>
                    <a:lstStyle/>
                    <a:p>
                      <a:pPr marL="0" marR="0" lvl="0" indent="0" algn="ctr" rtl="0">
                        <a:spcBef>
                          <a:spcPts val="0"/>
                        </a:spcBef>
                        <a:spcAft>
                          <a:spcPts val="0"/>
                        </a:spcAft>
                        <a:buSzPct val="25000"/>
                        <a:buNone/>
                      </a:pPr>
                      <a:r>
                        <a:rPr lang="en-US" sz="1500" u="none" strike="noStrike" cap="none"/>
                        <a:t>✪✪</a:t>
                      </a:r>
                    </a:p>
                  </a:txBody>
                  <a:tcPr marL="42650" marR="42650" marT="0" marB="0">
                    <a:solidFill>
                      <a:srgbClr val="BFBFBF"/>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0" y="1546"/>
            <a:ext cx="9144000" cy="1268400"/>
          </a:xfrm>
          <a:prstGeom prst="rect">
            <a:avLst/>
          </a:prstGeom>
        </p:spPr>
        <p:txBody>
          <a:bodyPr lIns="91425" tIns="91425" rIns="91425" bIns="91425" anchor="ctr" anchorCtr="0">
            <a:noAutofit/>
          </a:bodyPr>
          <a:lstStyle/>
          <a:p>
            <a:pPr lvl="0">
              <a:spcBef>
                <a:spcPts val="0"/>
              </a:spcBef>
              <a:buClr>
                <a:schemeClr val="dk1"/>
              </a:buClr>
              <a:buSzPct val="25000"/>
              <a:buFont typeface="Calibri"/>
              <a:buNone/>
            </a:pPr>
            <a:r>
              <a:rPr lang="en-US" sz="4400">
                <a:solidFill>
                  <a:schemeClr val="dk1"/>
                </a:solidFill>
                <a:latin typeface="Calibri"/>
                <a:ea typeface="Calibri"/>
                <a:cs typeface="Calibri"/>
                <a:sym typeface="Calibri"/>
              </a:rPr>
              <a:t>How is original material used?</a:t>
            </a:r>
          </a:p>
          <a:p>
            <a:pPr lvl="0">
              <a:spcBef>
                <a:spcPts val="0"/>
              </a:spcBef>
              <a:buNone/>
            </a:pPr>
            <a:endParaRPr/>
          </a:p>
        </p:txBody>
      </p:sp>
      <p:sp>
        <p:nvSpPr>
          <p:cNvPr id="443" name="Shape 443"/>
          <p:cNvSpPr txBox="1">
            <a:spLocks noGrp="1"/>
          </p:cNvSpPr>
          <p:nvPr>
            <p:ph type="body" idx="1"/>
          </p:nvPr>
        </p:nvSpPr>
        <p:spPr>
          <a:xfrm>
            <a:off x="844675" y="1033225"/>
            <a:ext cx="4592700" cy="4688100"/>
          </a:xfrm>
          <a:prstGeom prst="rect">
            <a:avLst/>
          </a:prstGeom>
        </p:spPr>
        <p:txBody>
          <a:bodyPr lIns="91425" tIns="91425" rIns="91425" bIns="91425" anchor="t" anchorCtr="0">
            <a:noAutofit/>
          </a:bodyPr>
          <a:lstStyle/>
          <a:p>
            <a:pPr lvl="0" indent="0" rtl="0">
              <a:lnSpc>
                <a:spcPct val="90000"/>
              </a:lnSpc>
              <a:spcBef>
                <a:spcPts val="0"/>
              </a:spcBef>
              <a:buSzPct val="100740"/>
            </a:pPr>
            <a:r>
              <a:rPr lang="en-US" sz="2720">
                <a:latin typeface="Calibri"/>
                <a:ea typeface="Calibri"/>
                <a:cs typeface="Calibri"/>
                <a:sym typeface="Calibri"/>
              </a:rPr>
              <a:t>Duration </a:t>
            </a:r>
          </a:p>
          <a:p>
            <a:pPr lvl="1" indent="457200" rtl="0">
              <a:lnSpc>
                <a:spcPct val="90000"/>
              </a:lnSpc>
              <a:spcBef>
                <a:spcPts val="476"/>
              </a:spcBef>
              <a:buSzPct val="99166"/>
            </a:pPr>
            <a:r>
              <a:rPr lang="en-US" sz="2380">
                <a:latin typeface="Calibri"/>
                <a:ea typeface="Calibri"/>
                <a:cs typeface="Calibri"/>
                <a:sym typeface="Calibri"/>
              </a:rPr>
              <a:t>LRS      3 – 35 hours</a:t>
            </a:r>
          </a:p>
          <a:p>
            <a:pPr lvl="1" indent="457200" rtl="0">
              <a:lnSpc>
                <a:spcPct val="90000"/>
              </a:lnSpc>
              <a:spcBef>
                <a:spcPts val="476"/>
              </a:spcBef>
              <a:buSzPct val="99166"/>
            </a:pPr>
            <a:r>
              <a:rPr lang="en-US" sz="2380">
                <a:latin typeface="Calibri"/>
                <a:ea typeface="Calibri"/>
                <a:cs typeface="Calibri"/>
                <a:sym typeface="Calibri"/>
              </a:rPr>
              <a:t>UMR   6 – 32 hours </a:t>
            </a:r>
          </a:p>
          <a:p>
            <a:pPr lvl="1" indent="457200" rtl="0">
              <a:lnSpc>
                <a:spcPct val="90000"/>
              </a:lnSpc>
              <a:spcBef>
                <a:spcPts val="476"/>
              </a:spcBef>
              <a:buSzPct val="99166"/>
            </a:pPr>
            <a:r>
              <a:rPr lang="en-US" sz="2380">
                <a:latin typeface="Calibri"/>
                <a:ea typeface="Calibri"/>
                <a:cs typeface="Calibri"/>
                <a:sym typeface="Calibri"/>
              </a:rPr>
              <a:t>HRS     2 - 45 hours      </a:t>
            </a:r>
          </a:p>
          <a:p>
            <a:pPr lvl="0" indent="0" rtl="0">
              <a:lnSpc>
                <a:spcPct val="90000"/>
              </a:lnSpc>
              <a:spcBef>
                <a:spcPts val="544"/>
              </a:spcBef>
              <a:buSzPct val="100740"/>
            </a:pPr>
            <a:r>
              <a:rPr lang="en-US" sz="2720">
                <a:latin typeface="Calibri"/>
                <a:ea typeface="Calibri"/>
                <a:cs typeface="Calibri"/>
                <a:sym typeface="Calibri"/>
              </a:rPr>
              <a:t>Practical: 66% </a:t>
            </a:r>
          </a:p>
          <a:p>
            <a:pPr lvl="1" indent="457200" rtl="0">
              <a:lnSpc>
                <a:spcPct val="90000"/>
              </a:lnSpc>
              <a:spcBef>
                <a:spcPts val="476"/>
              </a:spcBef>
              <a:buSzPct val="99166"/>
            </a:pPr>
            <a:r>
              <a:rPr lang="en-US" sz="2380">
                <a:latin typeface="Calibri"/>
                <a:ea typeface="Calibri"/>
                <a:cs typeface="Calibri"/>
                <a:sym typeface="Calibri"/>
              </a:rPr>
              <a:t>LMS &amp; UMRS – practical with clients</a:t>
            </a:r>
          </a:p>
          <a:p>
            <a:pPr lvl="1" indent="457200" rtl="0">
              <a:lnSpc>
                <a:spcPct val="90000"/>
              </a:lnSpc>
              <a:spcBef>
                <a:spcPts val="476"/>
              </a:spcBef>
              <a:buSzPct val="99166"/>
            </a:pPr>
            <a:r>
              <a:rPr lang="en-US" sz="2380">
                <a:latin typeface="Calibri"/>
                <a:ea typeface="Calibri"/>
                <a:cs typeface="Calibri"/>
                <a:sym typeface="Calibri"/>
              </a:rPr>
              <a:t>HRS – a day in a wheelchair</a:t>
            </a:r>
          </a:p>
          <a:p>
            <a:pPr marL="1371600" lvl="0" indent="-379730" rtl="0">
              <a:lnSpc>
                <a:spcPct val="90000"/>
              </a:lnSpc>
              <a:spcBef>
                <a:spcPts val="476"/>
              </a:spcBef>
              <a:buClr>
                <a:schemeClr val="dk1"/>
              </a:buClr>
              <a:buSzPct val="99166"/>
              <a:buFont typeface="Arial"/>
              <a:buChar char="●"/>
            </a:pPr>
            <a:r>
              <a:rPr lang="en-US" sz="2380">
                <a:latin typeface="Calibri"/>
                <a:ea typeface="Calibri"/>
                <a:cs typeface="Calibri"/>
                <a:sym typeface="Calibri"/>
              </a:rPr>
              <a:t>Seating clinic </a:t>
            </a:r>
          </a:p>
          <a:p>
            <a:pPr lvl="0" indent="0" rtl="0">
              <a:lnSpc>
                <a:spcPct val="90000"/>
              </a:lnSpc>
              <a:spcBef>
                <a:spcPts val="544"/>
              </a:spcBef>
              <a:buSzPct val="100740"/>
            </a:pPr>
            <a:r>
              <a:rPr lang="en-US" sz="2720">
                <a:latin typeface="Calibri"/>
                <a:ea typeface="Calibri"/>
                <a:cs typeface="Calibri"/>
                <a:sym typeface="Calibri"/>
              </a:rPr>
              <a:t>Testing: 88%  </a:t>
            </a:r>
          </a:p>
          <a:p>
            <a:pPr marL="400050" lvl="1" indent="-6350" rtl="0">
              <a:lnSpc>
                <a:spcPct val="90000"/>
              </a:lnSpc>
              <a:spcBef>
                <a:spcPts val="476"/>
              </a:spcBef>
              <a:buClr>
                <a:schemeClr val="dk1"/>
              </a:buClr>
              <a:buSzPct val="25000"/>
              <a:buFont typeface="Arial"/>
              <a:buNone/>
            </a:pPr>
            <a:r>
              <a:rPr lang="en-US" sz="2380">
                <a:latin typeface="Calibri"/>
                <a:ea typeface="Calibri"/>
                <a:cs typeface="Calibri"/>
                <a:sym typeface="Calibri"/>
              </a:rPr>
              <a:t>Majority practical </a:t>
            </a:r>
          </a:p>
          <a:p>
            <a:pPr lvl="0" indent="0" rtl="0">
              <a:lnSpc>
                <a:spcPct val="90000"/>
              </a:lnSpc>
              <a:spcBef>
                <a:spcPts val="544"/>
              </a:spcBef>
              <a:buClr>
                <a:schemeClr val="dk1"/>
              </a:buClr>
              <a:buSzPct val="100740"/>
              <a:buFont typeface="Arial"/>
              <a:buNone/>
            </a:pPr>
            <a:endParaRPr sz="2720">
              <a:latin typeface="Calibri"/>
              <a:ea typeface="Calibri"/>
              <a:cs typeface="Calibri"/>
              <a:sym typeface="Calibri"/>
            </a:endParaRPr>
          </a:p>
          <a:p>
            <a:pPr lvl="0">
              <a:spcBef>
                <a:spcPts val="0"/>
              </a:spcBef>
              <a:buNone/>
            </a:pPr>
            <a:endParaRPr/>
          </a:p>
        </p:txBody>
      </p:sp>
      <p:pic>
        <p:nvPicPr>
          <p:cNvPr id="6" name="Shape 515"/>
          <p:cNvPicPr preferRelativeResize="0"/>
          <p:nvPr/>
        </p:nvPicPr>
        <p:blipFill rotWithShape="1">
          <a:blip r:embed="rId3">
            <a:alphaModFix/>
          </a:blip>
          <a:srcRect/>
          <a:stretch/>
        </p:blipFill>
        <p:spPr>
          <a:xfrm>
            <a:off x="5715000" y="1600200"/>
            <a:ext cx="4921500" cy="3967200"/>
          </a:xfrm>
          <a:prstGeom prst="rect">
            <a:avLst/>
          </a:prstGeom>
          <a:noFill/>
          <a:ln>
            <a:noFill/>
          </a:ln>
        </p:spPr>
      </p:pic>
      <p:sp>
        <p:nvSpPr>
          <p:cNvPr id="7" name="Shape 516"/>
          <p:cNvSpPr txBox="1"/>
          <p:nvPr/>
        </p:nvSpPr>
        <p:spPr>
          <a:xfrm>
            <a:off x="7330350" y="3276397"/>
            <a:ext cx="1690800" cy="6729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dirty="0">
                <a:solidFill>
                  <a:schemeClr val="lt1"/>
                </a:solidFill>
              </a:rPr>
              <a:t>Basic </a:t>
            </a:r>
          </a:p>
        </p:txBody>
      </p:sp>
      <p:sp>
        <p:nvSpPr>
          <p:cNvPr id="8" name="Shape 516"/>
          <p:cNvSpPr txBox="1"/>
          <p:nvPr/>
        </p:nvSpPr>
        <p:spPr>
          <a:xfrm>
            <a:off x="5715000" y="3222210"/>
            <a:ext cx="1690800" cy="6729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dirty="0">
                <a:solidFill>
                  <a:schemeClr val="lt1"/>
                </a:solidFill>
              </a:rPr>
              <a:t>Basic +</a:t>
            </a:r>
          </a:p>
          <a:p>
            <a:pPr marL="0" marR="0" lvl="0" indent="0" algn="ctr" rtl="0">
              <a:spcBef>
                <a:spcPts val="0"/>
              </a:spcBef>
              <a:buSzPct val="25000"/>
              <a:buNone/>
            </a:pPr>
            <a:r>
              <a:rPr lang="en-US" sz="1400" dirty="0">
                <a:solidFill>
                  <a:schemeClr val="lt1"/>
                </a:solidFill>
              </a:rPr>
              <a:t> Intermediate </a:t>
            </a:r>
          </a:p>
        </p:txBody>
      </p:sp>
      <p:sp>
        <p:nvSpPr>
          <p:cNvPr id="9" name="Shape 516"/>
          <p:cNvSpPr txBox="1"/>
          <p:nvPr/>
        </p:nvSpPr>
        <p:spPr>
          <a:xfrm>
            <a:off x="5981475" y="4329975"/>
            <a:ext cx="1690800" cy="6729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1400" dirty="0">
              <a:solidFill>
                <a:schemeClr val="lt1"/>
              </a:solidFill>
            </a:endParaRPr>
          </a:p>
          <a:p>
            <a:pPr marL="0" marR="0" lvl="0" indent="0" algn="ctr" rtl="0">
              <a:spcBef>
                <a:spcPts val="0"/>
              </a:spcBef>
              <a:buSzPct val="25000"/>
              <a:buNone/>
            </a:pPr>
            <a:r>
              <a:rPr lang="en-US" sz="1400" dirty="0">
                <a:solidFill>
                  <a:schemeClr val="lt1"/>
                </a:solidFill>
              </a:rPr>
              <a:t> Intermediate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0" y="1548"/>
            <a:ext cx="9144000" cy="902400"/>
          </a:xfrm>
          <a:prstGeom prst="rect">
            <a:avLst/>
          </a:prstGeom>
        </p:spPr>
        <p:txBody>
          <a:bodyPr lIns="91425" tIns="91425" rIns="91425" bIns="91425" anchor="ctr" anchorCtr="0">
            <a:noAutofit/>
          </a:bodyPr>
          <a:lstStyle/>
          <a:p>
            <a:pPr lvl="0" rtl="0">
              <a:spcBef>
                <a:spcPts val="0"/>
              </a:spcBef>
              <a:buNone/>
            </a:pPr>
            <a:r>
              <a:rPr lang="en-US" sz="4400" dirty="0">
                <a:solidFill>
                  <a:schemeClr val="dk1"/>
                </a:solidFill>
                <a:latin typeface="Calibri"/>
                <a:ea typeface="Calibri"/>
                <a:cs typeface="Calibri"/>
                <a:sym typeface="Calibri"/>
              </a:rPr>
              <a:t>How is WSTP used? </a:t>
            </a:r>
          </a:p>
        </p:txBody>
      </p:sp>
      <p:sp>
        <p:nvSpPr>
          <p:cNvPr id="452" name="Shape 452"/>
          <p:cNvSpPr txBox="1">
            <a:spLocks noGrp="1"/>
          </p:cNvSpPr>
          <p:nvPr>
            <p:ph type="body" idx="1"/>
          </p:nvPr>
        </p:nvSpPr>
        <p:spPr>
          <a:xfrm>
            <a:off x="152400" y="903950"/>
            <a:ext cx="6116400" cy="2590800"/>
          </a:xfrm>
          <a:prstGeom prst="rect">
            <a:avLst/>
          </a:prstGeom>
          <a:noFill/>
          <a:ln>
            <a:noFill/>
          </a:ln>
        </p:spPr>
        <p:txBody>
          <a:bodyPr lIns="91425" tIns="45700" rIns="91425" bIns="45700" anchor="t" anchorCtr="0">
            <a:noAutofit/>
          </a:bodyPr>
          <a:lstStyle/>
          <a:p>
            <a:pPr marL="342900" marR="0" lvl="0" indent="-330200" algn="l" rtl="0">
              <a:lnSpc>
                <a:spcPct val="80000"/>
              </a:lnSpc>
              <a:spcBef>
                <a:spcPts val="0"/>
              </a:spcBef>
              <a:spcAft>
                <a:spcPts val="0"/>
              </a:spcAft>
              <a:buClr>
                <a:schemeClr val="dk1"/>
              </a:buClr>
              <a:buSzPct val="100000"/>
              <a:buFont typeface="Calibri"/>
              <a:buChar char="•"/>
            </a:pPr>
            <a:r>
              <a:rPr lang="en-US" sz="2200" b="0" i="0" u="none" strike="noStrike" cap="none">
                <a:solidFill>
                  <a:schemeClr val="dk1"/>
                </a:solidFill>
                <a:latin typeface="Calibri"/>
                <a:ea typeface="Calibri"/>
                <a:cs typeface="Calibri"/>
                <a:sym typeface="Calibri"/>
              </a:rPr>
              <a:t>Majority: Complete package (40 hours)  vs part </a:t>
            </a:r>
          </a:p>
          <a:p>
            <a:pPr marL="342900" marR="0" lvl="0" indent="-330200" algn="l" rtl="0">
              <a:lnSpc>
                <a:spcPct val="80000"/>
              </a:lnSpc>
              <a:spcBef>
                <a:spcPts val="480"/>
              </a:spcBef>
              <a:spcAft>
                <a:spcPts val="0"/>
              </a:spcAft>
              <a:buClr>
                <a:schemeClr val="dk1"/>
              </a:buClr>
              <a:buSzPct val="100000"/>
              <a:buFont typeface="Calibri"/>
              <a:buChar char="•"/>
            </a:pPr>
            <a:r>
              <a:rPr lang="en-US" sz="2200" b="0" i="0" u="none" strike="noStrike" cap="none">
                <a:solidFill>
                  <a:schemeClr val="dk1"/>
                </a:solidFill>
                <a:latin typeface="Calibri"/>
                <a:ea typeface="Calibri"/>
                <a:cs typeface="Calibri"/>
                <a:sym typeface="Calibri"/>
              </a:rPr>
              <a:t>Majority: One off module vs spread across curriculum</a:t>
            </a:r>
          </a:p>
          <a:p>
            <a:pPr marL="342900" marR="0" lvl="0" indent="-330200" algn="l" rtl="0">
              <a:lnSpc>
                <a:spcPct val="80000"/>
              </a:lnSpc>
              <a:spcBef>
                <a:spcPts val="480"/>
              </a:spcBef>
              <a:spcAft>
                <a:spcPts val="0"/>
              </a:spcAft>
              <a:buClr>
                <a:schemeClr val="dk1"/>
              </a:buClr>
              <a:buSzPct val="100000"/>
              <a:buFont typeface="Calibri"/>
              <a:buChar char="•"/>
            </a:pPr>
            <a:r>
              <a:rPr lang="en-US" sz="2200" b="0" i="0" u="none" strike="noStrike" cap="none">
                <a:solidFill>
                  <a:schemeClr val="dk1"/>
                </a:solidFill>
                <a:latin typeface="Calibri"/>
                <a:ea typeface="Calibri"/>
                <a:cs typeface="Calibri"/>
                <a:sym typeface="Calibri"/>
              </a:rPr>
              <a:t>‘We implemented the standards set by WHO  with modifications to adapt  to our audience.’ </a:t>
            </a:r>
          </a:p>
          <a:p>
            <a:pPr marL="0" marR="0" lvl="0" indent="0" algn="l" rtl="0">
              <a:lnSpc>
                <a:spcPct val="80000"/>
              </a:lnSpc>
              <a:spcBef>
                <a:spcPts val="140"/>
              </a:spcBef>
              <a:buClr>
                <a:schemeClr val="dk1"/>
              </a:buClr>
              <a:buSzPct val="25000"/>
              <a:buFont typeface="Arial"/>
              <a:buNone/>
            </a:pPr>
            <a:endParaRPr sz="2200" b="0" i="0" u="none" strike="noStrike" cap="none">
              <a:solidFill>
                <a:schemeClr val="dk1"/>
              </a:solidFill>
              <a:latin typeface="Calibri"/>
              <a:ea typeface="Calibri"/>
              <a:cs typeface="Calibri"/>
              <a:sym typeface="Calibri"/>
            </a:endParaRPr>
          </a:p>
        </p:txBody>
      </p:sp>
      <p:sp>
        <p:nvSpPr>
          <p:cNvPr id="453" name="Shape 453"/>
          <p:cNvSpPr txBox="1">
            <a:spLocks noGrp="1"/>
          </p:cNvSpPr>
          <p:nvPr>
            <p:ph type="body" idx="4294967295"/>
          </p:nvPr>
        </p:nvSpPr>
        <p:spPr>
          <a:xfrm>
            <a:off x="152400" y="3071300"/>
            <a:ext cx="8991600" cy="20115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US" sz="2200" b="1" i="0" u="none" strike="noStrike" cap="none">
                <a:solidFill>
                  <a:schemeClr val="dk1"/>
                </a:solidFill>
                <a:latin typeface="Calibri"/>
                <a:ea typeface="Calibri"/>
                <a:cs typeface="Calibri"/>
                <a:sym typeface="Calibri"/>
              </a:rPr>
              <a:t>Comments</a:t>
            </a:r>
          </a:p>
          <a:p>
            <a:pPr marL="342900" marR="0" lvl="0" indent="-330200" algn="l" rtl="0">
              <a:lnSpc>
                <a:spcPct val="80000"/>
              </a:lnSpc>
              <a:spcBef>
                <a:spcPts val="480"/>
              </a:spcBef>
              <a:spcAft>
                <a:spcPts val="0"/>
              </a:spcAft>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WS</a:t>
            </a:r>
            <a:r>
              <a:rPr lang="en-US" sz="2200">
                <a:latin typeface="Calibri"/>
                <a:ea typeface="Calibri"/>
                <a:cs typeface="Calibri"/>
                <a:sym typeface="Calibri"/>
              </a:rPr>
              <a:t>TP</a:t>
            </a:r>
            <a:r>
              <a:rPr lang="en-US" sz="2200" b="0" i="0" u="none" strike="noStrike" cap="none">
                <a:solidFill>
                  <a:schemeClr val="dk1"/>
                </a:solidFill>
                <a:latin typeface="Calibri"/>
                <a:ea typeface="Calibri"/>
                <a:cs typeface="Calibri"/>
                <a:sym typeface="Calibri"/>
              </a:rPr>
              <a:t> is too much for some professions eg OTA.</a:t>
            </a:r>
          </a:p>
          <a:p>
            <a:pPr marL="342900" marR="0" lvl="0" indent="-330200" algn="l" rtl="0">
              <a:lnSpc>
                <a:spcPct val="80000"/>
              </a:lnSpc>
              <a:spcBef>
                <a:spcPts val="480"/>
              </a:spcBef>
              <a:spcAft>
                <a:spcPts val="0"/>
              </a:spcAft>
              <a:buClr>
                <a:schemeClr val="dk1"/>
              </a:buClr>
              <a:buSzPct val="100000"/>
              <a:buFont typeface="Calibri"/>
              <a:buChar char="•"/>
            </a:pPr>
            <a:r>
              <a:rPr lang="en-US" sz="2200" b="0" i="0" u="none" strike="noStrike" cap="none">
                <a:solidFill>
                  <a:schemeClr val="dk1"/>
                </a:solidFill>
                <a:latin typeface="Calibri"/>
                <a:ea typeface="Calibri"/>
                <a:cs typeface="Calibri"/>
                <a:sym typeface="Calibri"/>
              </a:rPr>
              <a:t>Applicable for other eg CBR workers, Medics and paramedics</a:t>
            </a:r>
          </a:p>
          <a:p>
            <a:pPr marL="342900" marR="0" lvl="0" indent="-330200" algn="l" rtl="0">
              <a:lnSpc>
                <a:spcPct val="80000"/>
              </a:lnSpc>
              <a:spcBef>
                <a:spcPts val="480"/>
              </a:spcBef>
              <a:spcAft>
                <a:spcPts val="0"/>
              </a:spcAft>
              <a:buClr>
                <a:schemeClr val="dk1"/>
              </a:buClr>
              <a:buSzPct val="100000"/>
              <a:buFont typeface="Calibri"/>
              <a:buChar char="•"/>
            </a:pPr>
            <a:r>
              <a:rPr lang="en-US" sz="2200" b="0" i="0" u="none" strike="noStrike" cap="none">
                <a:solidFill>
                  <a:schemeClr val="dk1"/>
                </a:solidFill>
                <a:latin typeface="Calibri"/>
                <a:ea typeface="Calibri"/>
                <a:cs typeface="Calibri"/>
                <a:sym typeface="Calibri"/>
              </a:rPr>
              <a:t>Challenges: ‘….needs more resources and training such as a different type of wheelchairs’. </a:t>
            </a:r>
          </a:p>
          <a:p>
            <a:pPr marL="342900" marR="0" lvl="0" indent="-330200" algn="l" rtl="0">
              <a:lnSpc>
                <a:spcPct val="80000"/>
              </a:lnSpc>
              <a:spcBef>
                <a:spcPts val="480"/>
              </a:spcBef>
              <a:spcAft>
                <a:spcPts val="0"/>
              </a:spcAft>
              <a:buClr>
                <a:schemeClr val="dk1"/>
              </a:buClr>
              <a:buSzPct val="100000"/>
              <a:buFont typeface="Calibri"/>
              <a:buChar char="•"/>
            </a:pPr>
            <a:r>
              <a:rPr lang="en-US" sz="2200" b="0" i="0" u="none" strike="noStrike" cap="none">
                <a:solidFill>
                  <a:schemeClr val="dk1"/>
                </a:solidFill>
                <a:latin typeface="Calibri"/>
                <a:ea typeface="Calibri"/>
                <a:cs typeface="Calibri"/>
                <a:sym typeface="Calibri"/>
              </a:rPr>
              <a:t>‘Training done in collaboration with service providers. Availability of trainers’</a:t>
            </a:r>
          </a:p>
          <a:p>
            <a:pPr marL="342900" marR="0" lvl="0" indent="-342900" algn="l" rtl="0">
              <a:lnSpc>
                <a:spcPct val="80000"/>
              </a:lnSpc>
              <a:spcBef>
                <a:spcPts val="480"/>
              </a:spcBef>
              <a:spcAft>
                <a:spcPts val="0"/>
              </a:spcAft>
              <a:buClr>
                <a:schemeClr val="dk1"/>
              </a:buClr>
              <a:buSzPct val="109090"/>
              <a:buFont typeface="Arial"/>
              <a:buNone/>
            </a:pPr>
            <a:endParaRPr sz="22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140"/>
              </a:spcBef>
              <a:buClr>
                <a:schemeClr val="dk1"/>
              </a:buClr>
              <a:buSzPct val="31818"/>
              <a:buFont typeface="Arial"/>
              <a:buNone/>
            </a:pPr>
            <a:endParaRPr sz="2200" b="0" i="0" u="none" strike="noStrike" cap="none">
              <a:solidFill>
                <a:schemeClr val="dk1"/>
              </a:solidFill>
              <a:latin typeface="Calibri"/>
              <a:ea typeface="Calibri"/>
              <a:cs typeface="Calibri"/>
              <a:sym typeface="Calibri"/>
            </a:endParaRPr>
          </a:p>
        </p:txBody>
      </p:sp>
      <p:pic>
        <p:nvPicPr>
          <p:cNvPr id="454" name="Shape 454"/>
          <p:cNvPicPr preferRelativeResize="0"/>
          <p:nvPr/>
        </p:nvPicPr>
        <p:blipFill rotWithShape="1">
          <a:blip r:embed="rId3">
            <a:alphaModFix/>
          </a:blip>
          <a:srcRect/>
          <a:stretch/>
        </p:blipFill>
        <p:spPr>
          <a:xfrm>
            <a:off x="5953725" y="766550"/>
            <a:ext cx="3125700" cy="2865600"/>
          </a:xfrm>
          <a:prstGeom prst="rect">
            <a:avLst/>
          </a:prstGeom>
          <a:noFill/>
          <a:ln>
            <a:noFill/>
          </a:ln>
        </p:spPr>
      </p:pic>
      <p:sp>
        <p:nvSpPr>
          <p:cNvPr id="6" name="Shape 516"/>
          <p:cNvSpPr txBox="1"/>
          <p:nvPr/>
        </p:nvSpPr>
        <p:spPr>
          <a:xfrm>
            <a:off x="6120905" y="1284200"/>
            <a:ext cx="1690800" cy="6729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dirty="0">
                <a:solidFill>
                  <a:schemeClr val="lt1"/>
                </a:solidFill>
              </a:rPr>
              <a:t>Basic +</a:t>
            </a:r>
          </a:p>
          <a:p>
            <a:pPr marL="0" marR="0" lvl="0" indent="0" algn="ctr" rtl="0">
              <a:spcBef>
                <a:spcPts val="0"/>
              </a:spcBef>
              <a:buSzPct val="25000"/>
              <a:buNone/>
            </a:pPr>
            <a:r>
              <a:rPr lang="en-US" sz="1400" dirty="0">
                <a:solidFill>
                  <a:schemeClr val="lt1"/>
                </a:solidFill>
              </a:rPr>
              <a:t> Intermediate </a:t>
            </a:r>
          </a:p>
        </p:txBody>
      </p:sp>
      <p:sp>
        <p:nvSpPr>
          <p:cNvPr id="7" name="Shape 516"/>
          <p:cNvSpPr txBox="1"/>
          <p:nvPr/>
        </p:nvSpPr>
        <p:spPr>
          <a:xfrm>
            <a:off x="6828712" y="2334708"/>
            <a:ext cx="1690800" cy="6729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dirty="0" smtClean="0">
                <a:solidFill>
                  <a:schemeClr val="lt1"/>
                </a:solidFill>
              </a:rPr>
              <a:t>Basic </a:t>
            </a:r>
          </a:p>
          <a:p>
            <a:pPr marL="0" marR="0" lvl="0" indent="0" algn="ctr" rtl="0">
              <a:spcBef>
                <a:spcPts val="0"/>
              </a:spcBef>
              <a:buSzPct val="25000"/>
              <a:buNone/>
            </a:pPr>
            <a:r>
              <a:rPr lang="en-US" sz="1600" dirty="0" smtClean="0">
                <a:solidFill>
                  <a:schemeClr val="lt1"/>
                </a:solidFill>
              </a:rPr>
              <a:t>WSTP </a:t>
            </a:r>
            <a:endParaRPr lang="en-US" sz="1600" dirty="0">
              <a:solidFill>
                <a:schemeClr val="lt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p:cNvSpPr txBox="1">
            <a:spLocks noGrp="1"/>
          </p:cNvSpPr>
          <p:nvPr>
            <p:ph type="title"/>
          </p:nvPr>
        </p:nvSpPr>
        <p:spPr>
          <a:xfrm>
            <a:off x="0" y="1546"/>
            <a:ext cx="9144000" cy="1268400"/>
          </a:xfrm>
          <a:prstGeom prst="rect">
            <a:avLst/>
          </a:prstGeom>
        </p:spPr>
        <p:txBody>
          <a:bodyPr lIns="91425" tIns="91425" rIns="91425" bIns="91425" anchor="ctr" anchorCtr="0">
            <a:noAutofit/>
          </a:bodyPr>
          <a:lstStyle/>
          <a:p>
            <a:pPr lvl="0" rtl="0">
              <a:spcBef>
                <a:spcPts val="0"/>
              </a:spcBef>
              <a:buNone/>
            </a:pPr>
            <a:r>
              <a:rPr lang="en-US" sz="4400">
                <a:solidFill>
                  <a:schemeClr val="dk1"/>
                </a:solidFill>
                <a:latin typeface="Calibri"/>
                <a:ea typeface="Calibri"/>
                <a:cs typeface="Calibri"/>
                <a:sym typeface="Calibri"/>
              </a:rPr>
              <a:t>Interest?</a:t>
            </a:r>
          </a:p>
        </p:txBody>
      </p:sp>
      <p:graphicFrame>
        <p:nvGraphicFramePr>
          <p:cNvPr id="461" name="Shape 461"/>
          <p:cNvGraphicFramePr/>
          <p:nvPr/>
        </p:nvGraphicFramePr>
        <p:xfrm>
          <a:off x="762000" y="1295400"/>
          <a:ext cx="7776800" cy="2331725"/>
        </p:xfrm>
        <a:graphic>
          <a:graphicData uri="http://schemas.openxmlformats.org/drawingml/2006/table">
            <a:tbl>
              <a:tblPr firstRow="1" bandRow="1">
                <a:noFill/>
                <a:tableStyleId>{6C7A15F4-6765-4FD2-8D91-BEFAE0C48AB6}</a:tableStyleId>
              </a:tblPr>
              <a:tblGrid>
                <a:gridCol w="1432125"/>
                <a:gridCol w="6344675"/>
              </a:tblGrid>
              <a:tr h="709650">
                <a:tc rowSpan="2">
                  <a:txBody>
                    <a:bodyPr/>
                    <a:lstStyle/>
                    <a:p>
                      <a:pPr marL="0" marR="0" lvl="0" indent="0" algn="l" rtl="0">
                        <a:lnSpc>
                          <a:spcPct val="100000"/>
                        </a:lnSpc>
                        <a:spcBef>
                          <a:spcPts val="0"/>
                        </a:spcBef>
                        <a:spcAft>
                          <a:spcPts val="0"/>
                        </a:spcAft>
                        <a:buClr>
                          <a:schemeClr val="dk1"/>
                        </a:buClr>
                        <a:buSzPct val="25000"/>
                        <a:buFont typeface="Calibri"/>
                        <a:buNone/>
                      </a:pPr>
                      <a:r>
                        <a:rPr lang="en-US" sz="1800" u="none" strike="noStrike" cap="none"/>
                        <a:t>15  (21 %) not teaching </a:t>
                      </a:r>
                    </a:p>
                    <a:p>
                      <a:pPr marL="0" marR="0" lvl="0" indent="0" algn="l" rtl="0">
                        <a:spcBef>
                          <a:spcPts val="0"/>
                        </a:spcBef>
                        <a:buSzPct val="25000"/>
                        <a:buNone/>
                      </a:pPr>
                      <a:endParaRPr sz="1800"/>
                    </a:p>
                  </a:txBody>
                  <a:tcPr marL="91450" marR="91450" marT="45725" marB="45725" anchor="ctr"/>
                </a:tc>
                <a:tc>
                  <a:txBody>
                    <a:bodyPr/>
                    <a:lstStyle/>
                    <a:p>
                      <a:pPr marL="0" marR="0" lvl="0" indent="0" algn="l" rtl="0">
                        <a:lnSpc>
                          <a:spcPct val="100000"/>
                        </a:lnSpc>
                        <a:spcBef>
                          <a:spcPts val="0"/>
                        </a:spcBef>
                        <a:spcAft>
                          <a:spcPts val="0"/>
                        </a:spcAft>
                        <a:buClr>
                          <a:schemeClr val="dk1"/>
                        </a:buClr>
                        <a:buSzPct val="25000"/>
                        <a:buFont typeface="Calibri"/>
                        <a:buNone/>
                      </a:pPr>
                      <a:r>
                        <a:rPr lang="en-US" sz="1800"/>
                        <a:t>1 not interested – uncertain of requirements and concerned about time </a:t>
                      </a:r>
                    </a:p>
                  </a:txBody>
                  <a:tcPr marL="91450" marR="91450" marT="45725" marB="45725"/>
                </a:tc>
              </a:tr>
              <a:tr h="1622075">
                <a:tc vMerge="1">
                  <a:txBody>
                    <a:bodyPr/>
                    <a:lstStyle/>
                    <a:p>
                      <a:endParaRPr lang="en-US"/>
                    </a:p>
                  </a:txBody>
                  <a:tcPr/>
                </a:tc>
                <a:tc>
                  <a:txBody>
                    <a:bodyPr/>
                    <a:lstStyle/>
                    <a:p>
                      <a:pPr marL="0" marR="0" lvl="0" indent="0" algn="l" rtl="0">
                        <a:spcBef>
                          <a:spcPts val="0"/>
                        </a:spcBef>
                        <a:buSzPct val="25000"/>
                        <a:buNone/>
                      </a:pPr>
                      <a:r>
                        <a:rPr lang="en-US" sz="1800"/>
                        <a:t>14 interested in integrating  wheelchair content</a:t>
                      </a:r>
                    </a:p>
                    <a:p>
                      <a:pPr marL="285750" marR="0" lvl="0" indent="-285750" algn="l" rtl="0">
                        <a:spcBef>
                          <a:spcPts val="0"/>
                        </a:spcBef>
                        <a:buClr>
                          <a:schemeClr val="dk1"/>
                        </a:buClr>
                        <a:buSzPct val="100000"/>
                        <a:buFont typeface="Arial"/>
                        <a:buChar char="•"/>
                      </a:pPr>
                      <a:r>
                        <a:rPr lang="en-US" sz="1800"/>
                        <a:t>5 previously aware of WSTP </a:t>
                      </a:r>
                    </a:p>
                    <a:p>
                      <a:pPr marL="285750" marR="0" lvl="0" indent="-285750" algn="l" rtl="0">
                        <a:spcBef>
                          <a:spcPts val="0"/>
                        </a:spcBef>
                        <a:buClr>
                          <a:schemeClr val="dk1"/>
                        </a:buClr>
                        <a:buSzPct val="100000"/>
                        <a:buFont typeface="Arial"/>
                        <a:buChar char="•"/>
                      </a:pPr>
                      <a:r>
                        <a:rPr lang="en-US" sz="1800"/>
                        <a:t>10 specifically interested in WSTP</a:t>
                      </a:r>
                    </a:p>
                    <a:p>
                      <a:pPr marL="285750" marR="0" lvl="0" indent="-285750" algn="l" rtl="0">
                        <a:spcBef>
                          <a:spcPts val="0"/>
                        </a:spcBef>
                        <a:buClr>
                          <a:schemeClr val="dk1"/>
                        </a:buClr>
                        <a:buSzPct val="100000"/>
                        <a:buFont typeface="Arial"/>
                        <a:buChar char="•"/>
                      </a:pPr>
                      <a:r>
                        <a:rPr lang="en-US" sz="1800"/>
                        <a:t>5 had initiated the process towards integration</a:t>
                      </a:r>
                    </a:p>
                    <a:p>
                      <a:pPr marL="285750" marR="0" lvl="0" indent="-285750" algn="l" rtl="0">
                        <a:spcBef>
                          <a:spcPts val="0"/>
                        </a:spcBef>
                        <a:buClr>
                          <a:schemeClr val="dk1"/>
                        </a:buClr>
                        <a:buSzPct val="100000"/>
                        <a:buFont typeface="Arial"/>
                        <a:buChar char="•"/>
                      </a:pPr>
                      <a:r>
                        <a:rPr lang="en-US" sz="1800"/>
                        <a:t>Range of 1 to 35 hours available</a:t>
                      </a:r>
                    </a:p>
                  </a:txBody>
                  <a:tcPr marL="91450" marR="91450" marT="45725" marB="45725"/>
                </a:tc>
              </a:tr>
            </a:tbl>
          </a:graphicData>
        </a:graphic>
      </p:graphicFrame>
      <p:sp>
        <p:nvSpPr>
          <p:cNvPr id="462" name="Shape 462"/>
          <p:cNvSpPr txBox="1">
            <a:spLocks noGrp="1"/>
          </p:cNvSpPr>
          <p:nvPr>
            <p:ph type="body" idx="4294967295"/>
          </p:nvPr>
        </p:nvSpPr>
        <p:spPr>
          <a:xfrm>
            <a:off x="611800" y="3733800"/>
            <a:ext cx="8077200" cy="2895600"/>
          </a:xfrm>
          <a:prstGeom prst="rect">
            <a:avLst/>
          </a:prstGeom>
          <a:noFill/>
          <a:ln>
            <a:noFill/>
          </a:ln>
        </p:spPr>
        <p:txBody>
          <a:bodyPr lIns="91425" tIns="45700" rIns="91425" bIns="45700" anchor="t" anchorCtr="0">
            <a:noAutofit/>
          </a:bodyPr>
          <a:lstStyle/>
          <a:p>
            <a:pPr marL="342900" marR="0" lvl="0" indent="-330200" algn="l" rtl="0">
              <a:spcBef>
                <a:spcPts val="0"/>
              </a:spcBef>
              <a:spcAft>
                <a:spcPts val="0"/>
              </a:spcAft>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‘Where can I view the wheelchair service training package curriculum’ </a:t>
            </a:r>
          </a:p>
          <a:p>
            <a:pPr marL="342900" marR="0" lvl="0" indent="-330200" algn="l" rtl="0">
              <a:spcBef>
                <a:spcPts val="480"/>
              </a:spcBef>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‘Maybe it would also be good if we tap the current world federation of professionals (ex. WFOT, WCPT, etc) [ ] to encourage members associations to recognize WSTP curriculum integration.’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0" y="1548"/>
            <a:ext cx="9144000" cy="8250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437E7D"/>
              </a:buClr>
              <a:buSzPct val="25000"/>
              <a:buFont typeface="Gill Sans"/>
              <a:buNone/>
            </a:pPr>
            <a:r>
              <a:rPr lang="en-US" sz="3600" b="0" i="0" u="none" strike="noStrike" cap="none">
                <a:solidFill>
                  <a:srgbClr val="437E7D"/>
                </a:solidFill>
                <a:latin typeface="Gill Sans"/>
                <a:ea typeface="Gill Sans"/>
                <a:cs typeface="Gill Sans"/>
                <a:sym typeface="Gill Sans"/>
              </a:rPr>
              <a:t>Agenda</a:t>
            </a:r>
          </a:p>
        </p:txBody>
      </p:sp>
      <p:sp>
        <p:nvSpPr>
          <p:cNvPr id="277" name="Shape 277"/>
          <p:cNvSpPr txBox="1">
            <a:spLocks noGrp="1"/>
          </p:cNvSpPr>
          <p:nvPr>
            <p:ph type="body" idx="1"/>
          </p:nvPr>
        </p:nvSpPr>
        <p:spPr>
          <a:xfrm>
            <a:off x="214008" y="1162675"/>
            <a:ext cx="9006191" cy="4121100"/>
          </a:xfrm>
          <a:prstGeom prst="rect">
            <a:avLst/>
          </a:prstGeom>
          <a:noFill/>
          <a:ln>
            <a:noFill/>
          </a:ln>
        </p:spPr>
        <p:txBody>
          <a:bodyPr lIns="91425" tIns="45700" rIns="91425" bIns="45700" anchor="t" anchorCtr="0">
            <a:noAutofit/>
          </a:bodyPr>
          <a:lstStyle/>
          <a:p>
            <a:pPr marL="342900" marR="0" lvl="0" indent="-330200" algn="l" rtl="0">
              <a:spcBef>
                <a:spcPts val="0"/>
              </a:spcBef>
              <a:spcAft>
                <a:spcPts val="0"/>
              </a:spcAft>
              <a:buClr>
                <a:schemeClr val="dk1"/>
              </a:buClr>
              <a:buSzPct val="100000"/>
              <a:buFont typeface="Arial"/>
              <a:buAutoNum type="arabicPeriod"/>
            </a:pPr>
            <a:r>
              <a:rPr lang="en-US" sz="2600" b="0" i="0" u="none" strike="noStrike" cap="none" dirty="0">
                <a:solidFill>
                  <a:schemeClr val="dk1"/>
                </a:solidFill>
                <a:latin typeface="Gill Sans"/>
                <a:ea typeface="Gill Sans"/>
                <a:cs typeface="Gill Sans"/>
                <a:sym typeface="Gill Sans"/>
              </a:rPr>
              <a:t>WHO Overview of WSTP and Integration (</a:t>
            </a:r>
            <a:r>
              <a:rPr lang="en-US" sz="2600" b="0" i="0" u="none" strike="noStrike" cap="none" dirty="0" err="1">
                <a:solidFill>
                  <a:schemeClr val="dk1"/>
                </a:solidFill>
                <a:latin typeface="Gill Sans"/>
                <a:ea typeface="Gill Sans"/>
                <a:cs typeface="Gill Sans"/>
                <a:sym typeface="Gill Sans"/>
              </a:rPr>
              <a:t>Chapal</a:t>
            </a:r>
            <a:r>
              <a:rPr lang="en-US" sz="2600" b="0" i="0" u="none" strike="noStrike" cap="none" dirty="0">
                <a:solidFill>
                  <a:schemeClr val="dk1"/>
                </a:solidFill>
                <a:latin typeface="Gill Sans"/>
                <a:ea typeface="Gill Sans"/>
                <a:cs typeface="Gill Sans"/>
                <a:sym typeface="Gill Sans"/>
              </a:rPr>
              <a:t> </a:t>
            </a:r>
            <a:r>
              <a:rPr lang="en-US" sz="2600" b="0" i="0" u="none" strike="noStrike" cap="none" dirty="0" err="1">
                <a:solidFill>
                  <a:schemeClr val="dk1"/>
                </a:solidFill>
                <a:latin typeface="Gill Sans"/>
                <a:ea typeface="Gill Sans"/>
                <a:cs typeface="Gill Sans"/>
                <a:sym typeface="Gill Sans"/>
              </a:rPr>
              <a:t>Khasnabis</a:t>
            </a:r>
            <a:r>
              <a:rPr lang="en-US" sz="2600" b="0" i="0" u="none" strike="noStrike" cap="none" dirty="0">
                <a:solidFill>
                  <a:schemeClr val="dk1"/>
                </a:solidFill>
                <a:latin typeface="Gill Sans"/>
                <a:ea typeface="Gill Sans"/>
                <a:cs typeface="Gill Sans"/>
                <a:sym typeface="Gill Sans"/>
              </a:rPr>
              <a:t>)</a:t>
            </a:r>
          </a:p>
          <a:p>
            <a:pPr marL="342900" marR="0" lvl="0" indent="-330200" algn="l" rtl="0">
              <a:spcBef>
                <a:spcPts val="560"/>
              </a:spcBef>
              <a:spcAft>
                <a:spcPts val="0"/>
              </a:spcAft>
              <a:buClr>
                <a:schemeClr val="dk1"/>
              </a:buClr>
              <a:buSzPct val="100000"/>
              <a:buFont typeface="Arial"/>
              <a:buAutoNum type="arabicPeriod"/>
            </a:pPr>
            <a:r>
              <a:rPr lang="en-US" sz="2600" b="0" i="0" u="none" strike="noStrike" cap="none" dirty="0">
                <a:solidFill>
                  <a:schemeClr val="dk1"/>
                </a:solidFill>
                <a:latin typeface="Gill Sans"/>
                <a:ea typeface="Gill Sans"/>
                <a:cs typeface="Gill Sans"/>
                <a:sym typeface="Gill Sans"/>
              </a:rPr>
              <a:t>ISWP Overview &amp; Meeting Goals (Jon Pearlman)</a:t>
            </a:r>
          </a:p>
          <a:p>
            <a:pPr marL="342900" marR="0" lvl="0" indent="-330200" algn="l" rtl="0">
              <a:spcBef>
                <a:spcPts val="560"/>
              </a:spcBef>
              <a:spcAft>
                <a:spcPts val="0"/>
              </a:spcAft>
              <a:buClr>
                <a:schemeClr val="dk1"/>
              </a:buClr>
              <a:buSzPct val="100000"/>
              <a:buFont typeface="Arial"/>
              <a:buAutoNum type="arabicPeriod"/>
            </a:pPr>
            <a:r>
              <a:rPr lang="en-US" sz="2600" dirty="0"/>
              <a:t>Integration Survey (Nicky Seymour)</a:t>
            </a:r>
          </a:p>
          <a:p>
            <a:pPr marL="342900" marR="0" lvl="0" indent="-330200" algn="l" rtl="0">
              <a:spcBef>
                <a:spcPts val="560"/>
              </a:spcBef>
              <a:spcAft>
                <a:spcPts val="0"/>
              </a:spcAft>
              <a:buClr>
                <a:schemeClr val="dk1"/>
              </a:buClr>
              <a:buSzPct val="100000"/>
              <a:buFont typeface="Arial"/>
              <a:buAutoNum type="arabicPeriod"/>
            </a:pPr>
            <a:r>
              <a:rPr lang="en-US" sz="2600" dirty="0"/>
              <a:t>Integration Interviews (Paula Rushton</a:t>
            </a:r>
            <a:r>
              <a:rPr lang="en-US" sz="2600" dirty="0" smtClean="0"/>
              <a:t>)</a:t>
            </a:r>
            <a:endParaRPr lang="en-US" sz="2600" dirty="0"/>
          </a:p>
          <a:p>
            <a:pPr marL="342900" marR="0" lvl="0" indent="-330200" algn="l" rtl="0">
              <a:spcBef>
                <a:spcPts val="560"/>
              </a:spcBef>
              <a:spcAft>
                <a:spcPts val="0"/>
              </a:spcAft>
              <a:buClr>
                <a:schemeClr val="dk1"/>
              </a:buClr>
              <a:buSzPct val="100000"/>
              <a:buFont typeface="Arial"/>
              <a:buAutoNum type="arabicPeriod"/>
            </a:pPr>
            <a:r>
              <a:rPr lang="en-US" sz="2600" dirty="0"/>
              <a:t>Integration Pilot Sites (Krithika Kandavel)</a:t>
            </a:r>
          </a:p>
          <a:p>
            <a:pPr marR="0" lvl="1" algn="l" rtl="0">
              <a:spcBef>
                <a:spcPts val="560"/>
              </a:spcBef>
              <a:buClr>
                <a:schemeClr val="dk1"/>
              </a:buClr>
              <a:buSzPct val="100000"/>
              <a:buFont typeface="Gill Sans"/>
              <a:buAutoNum type="alphaLcPeriod"/>
            </a:pPr>
            <a:r>
              <a:rPr lang="en-US" sz="2600" dirty="0"/>
              <a:t>Case Study 1- Univ. CES, Colombia (Maria Toro)</a:t>
            </a:r>
          </a:p>
          <a:p>
            <a:pPr marR="0" lvl="1" algn="l" rtl="0">
              <a:spcBef>
                <a:spcPts val="560"/>
              </a:spcBef>
              <a:buClr>
                <a:schemeClr val="dk1"/>
              </a:buClr>
              <a:buSzPct val="100000"/>
              <a:buFont typeface="Gill Sans"/>
              <a:buAutoNum type="alphaLcPeriod"/>
            </a:pPr>
            <a:r>
              <a:rPr lang="en-US" sz="2600" dirty="0"/>
              <a:t>Case Study 2 - Univ. of Montreal, Canada (Paula </a:t>
            </a:r>
            <a:r>
              <a:rPr lang="en-US" sz="2600" dirty="0" smtClean="0"/>
              <a:t>Rushton)</a:t>
            </a:r>
            <a:endParaRPr lang="en-US" sz="2600" dirty="0"/>
          </a:p>
          <a:p>
            <a:pPr>
              <a:buFont typeface="Gill Sans"/>
              <a:buAutoNum type="arabicPeriod"/>
            </a:pPr>
            <a:r>
              <a:rPr lang="en-US" sz="3000" dirty="0" smtClean="0"/>
              <a:t> Discussions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a:xfrm>
            <a:off x="0" y="1546"/>
            <a:ext cx="9144000" cy="1268400"/>
          </a:xfrm>
          <a:prstGeom prst="rect">
            <a:avLst/>
          </a:prstGeom>
        </p:spPr>
        <p:txBody>
          <a:bodyPr lIns="91425" tIns="91425" rIns="91425" bIns="91425" anchor="ctr" anchorCtr="0">
            <a:noAutofit/>
          </a:bodyPr>
          <a:lstStyle/>
          <a:p>
            <a:pPr marL="457200" lvl="0" indent="0" algn="l" rtl="0">
              <a:spcBef>
                <a:spcPts val="0"/>
              </a:spcBef>
              <a:buClr>
                <a:schemeClr val="dk1"/>
              </a:buClr>
              <a:buSzPct val="25000"/>
              <a:buFont typeface="Calibri"/>
              <a:buNone/>
            </a:pPr>
            <a:r>
              <a:rPr lang="en-US" sz="4400">
                <a:solidFill>
                  <a:schemeClr val="dk1"/>
                </a:solidFill>
                <a:latin typeface="Calibri"/>
                <a:ea typeface="Calibri"/>
                <a:cs typeface="Calibri"/>
                <a:sym typeface="Calibri"/>
              </a:rPr>
              <a:t>Summary</a:t>
            </a:r>
          </a:p>
          <a:p>
            <a:pPr lvl="0" algn="l">
              <a:spcBef>
                <a:spcPts val="0"/>
              </a:spcBef>
              <a:buNone/>
            </a:pPr>
            <a:endParaRPr/>
          </a:p>
        </p:txBody>
      </p:sp>
      <p:sp>
        <p:nvSpPr>
          <p:cNvPr id="469" name="Shape 469"/>
          <p:cNvSpPr txBox="1">
            <a:spLocks noGrp="1"/>
          </p:cNvSpPr>
          <p:nvPr>
            <p:ph type="body" idx="1"/>
          </p:nvPr>
        </p:nvSpPr>
        <p:spPr>
          <a:xfrm>
            <a:off x="457200" y="820125"/>
            <a:ext cx="8229600" cy="48768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740"/>
              <a:buFont typeface="Arial"/>
              <a:buChar char="•"/>
            </a:pPr>
            <a:r>
              <a:rPr lang="en-US" sz="2720" b="0" i="0" u="none" strike="noStrike" cap="none" dirty="0">
                <a:solidFill>
                  <a:schemeClr val="dk1"/>
                </a:solidFill>
                <a:latin typeface="Calibri"/>
                <a:ea typeface="Calibri"/>
                <a:cs typeface="Calibri"/>
                <a:sym typeface="Calibri"/>
              </a:rPr>
              <a:t>Interest in integrating wheelchair training </a:t>
            </a:r>
          </a:p>
          <a:p>
            <a:pPr marL="342900" marR="0" lvl="0" indent="-342900" algn="l" rtl="0">
              <a:lnSpc>
                <a:spcPct val="80000"/>
              </a:lnSpc>
              <a:spcBef>
                <a:spcPts val="544"/>
              </a:spcBef>
              <a:spcAft>
                <a:spcPts val="0"/>
              </a:spcAft>
              <a:buClr>
                <a:schemeClr val="dk1"/>
              </a:buClr>
              <a:buSzPct val="100740"/>
              <a:buFont typeface="Arial"/>
              <a:buChar char="•"/>
            </a:pPr>
            <a:r>
              <a:rPr lang="en-US" sz="2720" b="0" i="0" u="none" strike="noStrike" cap="none" dirty="0">
                <a:solidFill>
                  <a:schemeClr val="dk1"/>
                </a:solidFill>
                <a:latin typeface="Calibri"/>
                <a:ea typeface="Calibri"/>
                <a:cs typeface="Calibri"/>
                <a:sym typeface="Calibri"/>
              </a:rPr>
              <a:t>Large variety in how wheelchair provision education is trained  </a:t>
            </a:r>
          </a:p>
          <a:p>
            <a:pPr marL="342900" marR="0" lvl="0" indent="-342900" algn="l" rtl="0">
              <a:lnSpc>
                <a:spcPct val="80000"/>
              </a:lnSpc>
              <a:spcBef>
                <a:spcPts val="544"/>
              </a:spcBef>
              <a:spcAft>
                <a:spcPts val="0"/>
              </a:spcAft>
              <a:buClr>
                <a:schemeClr val="dk1"/>
              </a:buClr>
              <a:buSzPct val="100740"/>
              <a:buFont typeface="Arial"/>
              <a:buChar char="•"/>
            </a:pPr>
            <a:r>
              <a:rPr lang="en-US" sz="2720" b="0" i="0" u="none" strike="noStrike" cap="none" dirty="0">
                <a:solidFill>
                  <a:schemeClr val="dk1"/>
                </a:solidFill>
                <a:latin typeface="Calibri"/>
                <a:ea typeface="Calibri"/>
                <a:cs typeface="Calibri"/>
                <a:sym typeface="Calibri"/>
              </a:rPr>
              <a:t>Lack of awareness of available training resources</a:t>
            </a:r>
          </a:p>
          <a:p>
            <a:pPr marL="0" marR="0" lvl="0" indent="0" algn="l" rtl="0">
              <a:lnSpc>
                <a:spcPct val="80000"/>
              </a:lnSpc>
              <a:spcBef>
                <a:spcPts val="884"/>
              </a:spcBef>
              <a:spcAft>
                <a:spcPts val="0"/>
              </a:spcAft>
              <a:buClr>
                <a:schemeClr val="dk1"/>
              </a:buClr>
              <a:buSzPct val="25000"/>
              <a:buFont typeface="Arial"/>
              <a:buNone/>
            </a:pPr>
            <a:endParaRPr lang="en-US" sz="4420" b="0" i="0" u="none" strike="noStrike" cap="none" dirty="0" smtClean="0">
              <a:solidFill>
                <a:schemeClr val="dk1"/>
              </a:solidFill>
              <a:latin typeface="Calibri"/>
              <a:ea typeface="Calibri"/>
              <a:cs typeface="Calibri"/>
              <a:sym typeface="Calibri"/>
            </a:endParaRPr>
          </a:p>
          <a:p>
            <a:pPr marL="0" marR="0" lvl="0" indent="0" algn="l" rtl="0">
              <a:lnSpc>
                <a:spcPct val="80000"/>
              </a:lnSpc>
              <a:spcBef>
                <a:spcPts val="884"/>
              </a:spcBef>
              <a:spcAft>
                <a:spcPts val="0"/>
              </a:spcAft>
              <a:buClr>
                <a:schemeClr val="dk1"/>
              </a:buClr>
              <a:buSzPct val="25000"/>
              <a:buFont typeface="Arial"/>
              <a:buNone/>
            </a:pPr>
            <a:r>
              <a:rPr lang="en-US" sz="4420" b="0" i="0" u="none" strike="noStrike" cap="none" dirty="0" smtClean="0">
                <a:solidFill>
                  <a:schemeClr val="dk1"/>
                </a:solidFill>
                <a:latin typeface="Calibri"/>
                <a:ea typeface="Calibri"/>
                <a:cs typeface="Calibri"/>
                <a:sym typeface="Calibri"/>
              </a:rPr>
              <a:t>Recommendations</a:t>
            </a:r>
            <a:endParaRPr lang="en-US" sz="442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544"/>
              </a:spcBef>
              <a:spcAft>
                <a:spcPts val="0"/>
              </a:spcAft>
              <a:buClr>
                <a:schemeClr val="dk1"/>
              </a:buClr>
              <a:buSzPct val="100740"/>
              <a:buFont typeface="Arial"/>
              <a:buChar char="•"/>
            </a:pPr>
            <a:r>
              <a:rPr lang="en-US" sz="2720" b="0" i="0" u="none" strike="noStrike" cap="none" dirty="0">
                <a:solidFill>
                  <a:schemeClr val="dk1"/>
                </a:solidFill>
                <a:latin typeface="Calibri"/>
                <a:ea typeface="Calibri"/>
                <a:cs typeface="Calibri"/>
                <a:sym typeface="Calibri"/>
              </a:rPr>
              <a:t>Raise awareness of 8 steps and global resources</a:t>
            </a:r>
          </a:p>
          <a:p>
            <a:pPr marL="342900" marR="0" lvl="0" indent="-342900" algn="l" rtl="0">
              <a:lnSpc>
                <a:spcPct val="80000"/>
              </a:lnSpc>
              <a:spcBef>
                <a:spcPts val="544"/>
              </a:spcBef>
              <a:spcAft>
                <a:spcPts val="0"/>
              </a:spcAft>
              <a:buClr>
                <a:schemeClr val="dk1"/>
              </a:buClr>
              <a:buSzPct val="100740"/>
              <a:buFont typeface="Arial"/>
              <a:buChar char="•"/>
            </a:pPr>
            <a:r>
              <a:rPr lang="en-US" sz="2720" b="0" i="0" u="none" strike="noStrike" cap="none" dirty="0" smtClean="0">
                <a:solidFill>
                  <a:schemeClr val="dk1"/>
                </a:solidFill>
                <a:latin typeface="Calibri"/>
                <a:ea typeface="Calibri"/>
                <a:cs typeface="Calibri"/>
                <a:sym typeface="Calibri"/>
              </a:rPr>
              <a:t>Analyze </a:t>
            </a:r>
            <a:r>
              <a:rPr lang="en-US" sz="2720" b="0" i="0" u="none" strike="noStrike" cap="none" dirty="0">
                <a:solidFill>
                  <a:schemeClr val="dk1"/>
                </a:solidFill>
                <a:latin typeface="Calibri"/>
                <a:ea typeface="Calibri"/>
                <a:cs typeface="Calibri"/>
                <a:sym typeface="Calibri"/>
              </a:rPr>
              <a:t>curriculums against the 8 steps </a:t>
            </a:r>
          </a:p>
          <a:p>
            <a:pPr marL="342900" marR="0" lvl="0" indent="-342900" algn="l" rtl="0">
              <a:lnSpc>
                <a:spcPct val="80000"/>
              </a:lnSpc>
              <a:spcBef>
                <a:spcPts val="544"/>
              </a:spcBef>
              <a:buClr>
                <a:schemeClr val="dk1"/>
              </a:buClr>
              <a:buSzPct val="100740"/>
              <a:buFont typeface="Arial"/>
              <a:buChar char="•"/>
            </a:pPr>
            <a:r>
              <a:rPr lang="en-US" sz="2720" b="0" i="0" u="none" strike="noStrike" cap="none" dirty="0">
                <a:solidFill>
                  <a:schemeClr val="dk1"/>
                </a:solidFill>
                <a:latin typeface="Calibri"/>
                <a:ea typeface="Calibri"/>
                <a:cs typeface="Calibri"/>
                <a:sym typeface="Calibri"/>
              </a:rPr>
              <a:t>Carry out in depth interviews to explore facilitators and barriers and develop necessary resources in answer to FAQs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0" y="310464"/>
            <a:ext cx="9144000" cy="126832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000000"/>
              </a:buClr>
              <a:buSzPct val="25000"/>
              <a:buFont typeface="Gill Sans"/>
              <a:buNone/>
            </a:pPr>
            <a:r>
              <a:rPr lang="en-US" sz="3600" b="1" i="0" u="none" strike="noStrike" cap="none">
                <a:solidFill>
                  <a:srgbClr val="000000"/>
                </a:solidFill>
                <a:latin typeface="Gill Sans"/>
                <a:ea typeface="Gill Sans"/>
                <a:cs typeface="Gill Sans"/>
                <a:sym typeface="Gill Sans"/>
              </a:rPr>
              <a:t>A Global Description of Wheelchair Service Education</a:t>
            </a:r>
          </a:p>
        </p:txBody>
      </p:sp>
      <p:sp>
        <p:nvSpPr>
          <p:cNvPr id="475" name="Shape 475"/>
          <p:cNvSpPr txBox="1">
            <a:spLocks noGrp="1"/>
          </p:cNvSpPr>
          <p:nvPr>
            <p:ph type="body" idx="1"/>
          </p:nvPr>
        </p:nvSpPr>
        <p:spPr>
          <a:xfrm>
            <a:off x="457200" y="1858969"/>
            <a:ext cx="8229600" cy="2144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a:solidFill>
                  <a:schemeClr val="dk1"/>
                </a:solidFill>
                <a:latin typeface="Gill Sans"/>
                <a:ea typeface="Gill Sans"/>
                <a:cs typeface="Gill Sans"/>
                <a:sym typeface="Gill Sans"/>
              </a:rPr>
              <a:t>1. Cross-Sectional Survey Study</a:t>
            </a:r>
          </a:p>
          <a:p>
            <a:pPr marL="342900" marR="0" lvl="0" indent="-342900" algn="l" rtl="0">
              <a:spcBef>
                <a:spcPts val="560"/>
              </a:spcBef>
              <a:spcAft>
                <a:spcPts val="0"/>
              </a:spcAft>
              <a:buClr>
                <a:schemeClr val="dk1"/>
              </a:buClr>
              <a:buSzPct val="100000"/>
              <a:buFont typeface="Arial"/>
              <a:buChar char="•"/>
            </a:pPr>
            <a:r>
              <a:rPr lang="en-US" sz="2800" b="1" i="0" u="none" strike="noStrike" cap="none">
                <a:solidFill>
                  <a:schemeClr val="dk1"/>
                </a:solidFill>
                <a:latin typeface="Gill Sans"/>
                <a:ea typeface="Gill Sans"/>
                <a:cs typeface="Gill Sans"/>
                <a:sym typeface="Gill Sans"/>
              </a:rPr>
              <a:t>2. In-Depth Qualitative Interview Study</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Gill Sans"/>
                <a:ea typeface="Gill Sans"/>
                <a:cs typeface="Gill Sans"/>
                <a:sym typeface="Gill Sans"/>
              </a:rPr>
              <a:t>3. Integration Pilot Sites</a:t>
            </a:r>
          </a:p>
          <a:p>
            <a:pPr marL="342900" marR="0" lvl="0" indent="-342900" algn="l" rtl="0">
              <a:spcBef>
                <a:spcPts val="560"/>
              </a:spcBef>
              <a:buClr>
                <a:schemeClr val="dk1"/>
              </a:buClr>
              <a:buSzPct val="100000"/>
              <a:buFont typeface="Arial"/>
              <a:buNone/>
            </a:pPr>
            <a:endParaRPr sz="2800" b="0" i="0" u="none" strike="noStrike" cap="none">
              <a:solidFill>
                <a:schemeClr val="dk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457200" y="395963"/>
            <a:ext cx="8229600" cy="701114"/>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000000"/>
              </a:buClr>
              <a:buSzPct val="25000"/>
              <a:buFont typeface="Gill Sans"/>
              <a:buNone/>
            </a:pPr>
            <a:r>
              <a:rPr lang="en-US" sz="3000" b="1" i="0" u="none" strike="noStrike" cap="none">
                <a:solidFill>
                  <a:srgbClr val="000000"/>
                </a:solidFill>
                <a:latin typeface="Gill Sans"/>
                <a:ea typeface="Gill Sans"/>
                <a:cs typeface="Gill Sans"/>
                <a:sym typeface="Gill Sans"/>
              </a:rPr>
              <a:t>Aim</a:t>
            </a:r>
          </a:p>
        </p:txBody>
      </p:sp>
      <p:sp>
        <p:nvSpPr>
          <p:cNvPr id="481" name="Shape 481"/>
          <p:cNvSpPr txBox="1">
            <a:spLocks noGrp="1"/>
          </p:cNvSpPr>
          <p:nvPr>
            <p:ph type="body" idx="1"/>
          </p:nvPr>
        </p:nvSpPr>
        <p:spPr>
          <a:xfrm>
            <a:off x="333632" y="1351907"/>
            <a:ext cx="6040411" cy="3743505"/>
          </a:xfrm>
          <a:prstGeom prst="rect">
            <a:avLst/>
          </a:prstGeom>
          <a:noFill/>
          <a:ln>
            <a:noFill/>
          </a:ln>
        </p:spPr>
        <p:txBody>
          <a:bodyPr lIns="91425" tIns="45700" rIns="91425" bIns="45700" anchor="t" anchorCtr="0">
            <a:noAutofit/>
          </a:bodyPr>
          <a:lstStyle/>
          <a:p>
            <a:pPr marL="0" marR="0" lvl="0" indent="0" algn="l" rtl="0">
              <a:lnSpc>
                <a:spcPct val="130000"/>
              </a:lnSpc>
              <a:spcBef>
                <a:spcPts val="0"/>
              </a:spcBef>
              <a:buClr>
                <a:schemeClr val="dk1"/>
              </a:buClr>
              <a:buSzPct val="25000"/>
              <a:buFont typeface="Arial"/>
              <a:buNone/>
            </a:pPr>
            <a:r>
              <a:rPr lang="en-US" sz="2380" b="0" i="0" u="none" strike="noStrike" cap="none">
                <a:solidFill>
                  <a:schemeClr val="dk1"/>
                </a:solidFill>
                <a:latin typeface="Gill Sans"/>
                <a:ea typeface="Gill Sans"/>
                <a:cs typeface="Gill Sans"/>
                <a:sym typeface="Gill Sans"/>
              </a:rPr>
              <a:t>To develop an in-depth understanding of education regarding the </a:t>
            </a:r>
            <a:r>
              <a:rPr lang="en-US" sz="2380" b="0" i="1" u="none" strike="noStrike" cap="none">
                <a:solidFill>
                  <a:schemeClr val="dk1"/>
                </a:solidFill>
                <a:latin typeface="Gill Sans"/>
                <a:ea typeface="Gill Sans"/>
                <a:cs typeface="Gill Sans"/>
                <a:sym typeface="Gill Sans"/>
              </a:rPr>
              <a:t>wheelchair service provision process </a:t>
            </a:r>
            <a:r>
              <a:rPr lang="en-US" sz="2380" b="0" i="0" u="none" strike="noStrike" cap="none">
                <a:solidFill>
                  <a:schemeClr val="dk1"/>
                </a:solidFill>
                <a:latin typeface="Gill Sans"/>
                <a:ea typeface="Gill Sans"/>
                <a:cs typeface="Gill Sans"/>
                <a:sym typeface="Gill Sans"/>
              </a:rPr>
              <a:t>provided in Occupational Therapy, Physical Therapy and Prosthetics and Orthotics university programs located in low-, middle- and high-resourced settings geographically dispersed throughout the world.</a:t>
            </a:r>
          </a:p>
        </p:txBody>
      </p:sp>
      <p:pic>
        <p:nvPicPr>
          <p:cNvPr id="482" name="Shape 482"/>
          <p:cNvPicPr preferRelativeResize="0"/>
          <p:nvPr/>
        </p:nvPicPr>
        <p:blipFill rotWithShape="1">
          <a:blip r:embed="rId3">
            <a:alphaModFix/>
          </a:blip>
          <a:srcRect/>
          <a:stretch/>
        </p:blipFill>
        <p:spPr>
          <a:xfrm>
            <a:off x="6642938" y="1723006"/>
            <a:ext cx="2043862" cy="3001307"/>
          </a:xfrm>
          <a:prstGeom prst="rect">
            <a:avLst/>
          </a:prstGeom>
          <a:noFill/>
          <a:ln w="19050" cap="flat" cmpd="sng">
            <a:solidFill>
              <a:srgbClr val="000000"/>
            </a:solidFill>
            <a:prstDash val="solid"/>
            <a:miter/>
            <a:headEnd type="none" w="med" len="med"/>
            <a:tailEnd type="none" w="med" len="me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457200" y="235327"/>
            <a:ext cx="8229600" cy="58772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000000"/>
              </a:buClr>
              <a:buSzPct val="25000"/>
              <a:buFont typeface="Gill Sans"/>
              <a:buNone/>
            </a:pPr>
            <a:r>
              <a:rPr lang="en-US" sz="3000" b="1" i="0" u="none" strike="noStrike" cap="none">
                <a:solidFill>
                  <a:srgbClr val="000000"/>
                </a:solidFill>
                <a:latin typeface="Gill Sans"/>
                <a:ea typeface="Gill Sans"/>
                <a:cs typeface="Gill Sans"/>
                <a:sym typeface="Gill Sans"/>
              </a:rPr>
              <a:t>Methods</a:t>
            </a:r>
          </a:p>
        </p:txBody>
      </p:sp>
      <p:sp>
        <p:nvSpPr>
          <p:cNvPr id="488" name="Shape 488"/>
          <p:cNvSpPr txBox="1">
            <a:spLocks noGrp="1"/>
          </p:cNvSpPr>
          <p:nvPr>
            <p:ph type="body" idx="1"/>
          </p:nvPr>
        </p:nvSpPr>
        <p:spPr>
          <a:xfrm>
            <a:off x="457200" y="934263"/>
            <a:ext cx="8229600" cy="408191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800" b="1" i="0" u="none" strike="noStrike" cap="none">
                <a:solidFill>
                  <a:schemeClr val="dk1"/>
                </a:solidFill>
                <a:latin typeface="Gill Sans"/>
                <a:ea typeface="Gill Sans"/>
                <a:cs typeface="Gill Sans"/>
                <a:sym typeface="Gill Sans"/>
              </a:rPr>
              <a:t>Design: </a:t>
            </a:r>
            <a:r>
              <a:rPr lang="en-US" sz="1800" b="0" i="0" u="none" strike="noStrike" cap="none">
                <a:solidFill>
                  <a:schemeClr val="dk1"/>
                </a:solidFill>
                <a:latin typeface="Gill Sans"/>
                <a:ea typeface="Gill Sans"/>
                <a:cs typeface="Gill Sans"/>
                <a:sym typeface="Gill Sans"/>
              </a:rPr>
              <a:t>Semi-Structured Qualitative Interviews</a:t>
            </a:r>
          </a:p>
          <a:p>
            <a:pPr marL="0" marR="0" lvl="0" indent="0" algn="l" rtl="0">
              <a:spcBef>
                <a:spcPts val="160"/>
              </a:spcBef>
              <a:spcAft>
                <a:spcPts val="0"/>
              </a:spcAft>
              <a:buClr>
                <a:schemeClr val="dk1"/>
              </a:buClr>
              <a:buSzPct val="25000"/>
              <a:buFont typeface="Arial"/>
              <a:buNone/>
            </a:pPr>
            <a:endParaRPr sz="800" b="0" i="0" u="none" strike="noStrike" cap="none">
              <a:solidFill>
                <a:schemeClr val="dk1"/>
              </a:solidFill>
              <a:latin typeface="Gill Sans"/>
              <a:ea typeface="Gill Sans"/>
              <a:cs typeface="Gill Sans"/>
              <a:sym typeface="Gill Sans"/>
            </a:endParaRPr>
          </a:p>
          <a:p>
            <a:pPr marL="0" marR="0" lvl="0" indent="0" algn="l" rtl="0">
              <a:spcBef>
                <a:spcPts val="360"/>
              </a:spcBef>
              <a:spcAft>
                <a:spcPts val="0"/>
              </a:spcAft>
              <a:buClr>
                <a:schemeClr val="dk1"/>
              </a:buClr>
              <a:buSzPct val="25000"/>
              <a:buFont typeface="Arial"/>
              <a:buNone/>
            </a:pPr>
            <a:r>
              <a:rPr lang="en-US" sz="1800" b="1" i="0" u="none" strike="noStrike" cap="none">
                <a:solidFill>
                  <a:schemeClr val="dk1"/>
                </a:solidFill>
                <a:latin typeface="Gill Sans"/>
                <a:ea typeface="Gill Sans"/>
                <a:cs typeface="Gill Sans"/>
                <a:sym typeface="Gill Sans"/>
              </a:rPr>
              <a:t>Sampling Strategy: </a:t>
            </a:r>
            <a:r>
              <a:rPr lang="en-US" sz="1800" b="0" i="0" u="none" strike="noStrike" cap="none">
                <a:solidFill>
                  <a:schemeClr val="dk1"/>
                </a:solidFill>
                <a:latin typeface="Gill Sans"/>
                <a:ea typeface="Gill Sans"/>
                <a:cs typeface="Gill Sans"/>
                <a:sym typeface="Gill Sans"/>
              </a:rPr>
              <a:t>Purposive</a:t>
            </a:r>
          </a:p>
          <a:p>
            <a:pPr marL="0" marR="0" lvl="0" indent="0" algn="l" rtl="0">
              <a:spcBef>
                <a:spcPts val="160"/>
              </a:spcBef>
              <a:spcAft>
                <a:spcPts val="0"/>
              </a:spcAft>
              <a:buClr>
                <a:schemeClr val="dk1"/>
              </a:buClr>
              <a:buSzPct val="25000"/>
              <a:buFont typeface="Arial"/>
              <a:buNone/>
            </a:pPr>
            <a:endParaRPr sz="800" b="0" i="0" u="none" strike="noStrike" cap="none">
              <a:solidFill>
                <a:schemeClr val="dk1"/>
              </a:solidFill>
              <a:latin typeface="Gill Sans"/>
              <a:ea typeface="Gill Sans"/>
              <a:cs typeface="Gill Sans"/>
              <a:sym typeface="Gill Sans"/>
            </a:endParaRPr>
          </a:p>
          <a:p>
            <a:pPr marL="0" marR="0" lvl="0" indent="0" algn="l" rtl="0">
              <a:spcBef>
                <a:spcPts val="360"/>
              </a:spcBef>
              <a:spcAft>
                <a:spcPts val="0"/>
              </a:spcAft>
              <a:buClr>
                <a:schemeClr val="dk1"/>
              </a:buClr>
              <a:buSzPct val="25000"/>
              <a:buFont typeface="Arial"/>
              <a:buNone/>
            </a:pPr>
            <a:r>
              <a:rPr lang="en-US" sz="1800" b="1" i="0" u="none" strike="noStrike" cap="none">
                <a:solidFill>
                  <a:schemeClr val="dk1"/>
                </a:solidFill>
                <a:latin typeface="Gill Sans"/>
                <a:ea typeface="Gill Sans"/>
                <a:cs typeface="Gill Sans"/>
                <a:sym typeface="Gill Sans"/>
              </a:rPr>
              <a:t>Target Sample: </a:t>
            </a:r>
          </a:p>
          <a:p>
            <a:pPr marL="342900" marR="0" lvl="0" indent="-342900" algn="l" rtl="0">
              <a:spcBef>
                <a:spcPts val="360"/>
              </a:spcBef>
              <a:spcAft>
                <a:spcPts val="0"/>
              </a:spcAft>
              <a:buClr>
                <a:schemeClr val="dk1"/>
              </a:buClr>
              <a:buSzPct val="100000"/>
              <a:buFont typeface="Arial"/>
              <a:buChar char="•"/>
            </a:pPr>
            <a:r>
              <a:rPr lang="en-US" sz="1800" b="0" i="0" u="none" strike="noStrike" cap="none">
                <a:solidFill>
                  <a:schemeClr val="dk1"/>
                </a:solidFill>
                <a:latin typeface="Gill Sans"/>
                <a:ea typeface="Gill Sans"/>
                <a:cs typeface="Gill Sans"/>
                <a:sym typeface="Gill Sans"/>
              </a:rPr>
              <a:t>OT, PT, &amp; O&amp;P university programs integrating (or planning) wheelchair content</a:t>
            </a:r>
          </a:p>
          <a:p>
            <a:pPr marL="342900" marR="0" lvl="0" indent="-342900" algn="l" rtl="0">
              <a:spcBef>
                <a:spcPts val="360"/>
              </a:spcBef>
              <a:spcAft>
                <a:spcPts val="0"/>
              </a:spcAft>
              <a:buClr>
                <a:schemeClr val="dk1"/>
              </a:buClr>
              <a:buSzPct val="100000"/>
              <a:buFont typeface="Arial"/>
              <a:buChar char="•"/>
            </a:pPr>
            <a:r>
              <a:rPr lang="en-US" sz="1800" b="0" i="0" u="none" strike="noStrike" cap="none">
                <a:solidFill>
                  <a:schemeClr val="dk1"/>
                </a:solidFill>
                <a:latin typeface="Gill Sans"/>
                <a:ea typeface="Gill Sans"/>
                <a:cs typeface="Gill Sans"/>
                <a:sym typeface="Gill Sans"/>
              </a:rPr>
              <a:t>Resourced settings: low, medium, and high </a:t>
            </a:r>
          </a:p>
          <a:p>
            <a:pPr marL="342900" marR="0" lvl="0" indent="-342900" algn="l" rtl="0">
              <a:spcBef>
                <a:spcPts val="360"/>
              </a:spcBef>
              <a:spcAft>
                <a:spcPts val="0"/>
              </a:spcAft>
              <a:buClr>
                <a:schemeClr val="dk1"/>
              </a:buClr>
              <a:buSzPct val="100000"/>
              <a:buFont typeface="Arial"/>
              <a:buChar char="•"/>
            </a:pPr>
            <a:r>
              <a:rPr lang="en-US" sz="1800" b="0" i="0" u="none" strike="noStrike" cap="none">
                <a:solidFill>
                  <a:schemeClr val="dk1"/>
                </a:solidFill>
                <a:latin typeface="Gill Sans"/>
                <a:ea typeface="Gill Sans"/>
                <a:cs typeface="Gill Sans"/>
                <a:sym typeface="Gill Sans"/>
              </a:rPr>
              <a:t>Geographically dispersed</a:t>
            </a:r>
          </a:p>
          <a:p>
            <a:pPr marL="0" marR="0" lvl="0" indent="0" algn="l" rtl="0">
              <a:spcBef>
                <a:spcPts val="160"/>
              </a:spcBef>
              <a:spcAft>
                <a:spcPts val="0"/>
              </a:spcAft>
              <a:buClr>
                <a:schemeClr val="dk1"/>
              </a:buClr>
              <a:buSzPct val="25000"/>
              <a:buFont typeface="Arial"/>
              <a:buNone/>
            </a:pPr>
            <a:endParaRPr sz="800" b="0" i="0" u="none" strike="noStrike" cap="none">
              <a:solidFill>
                <a:schemeClr val="dk1"/>
              </a:solidFill>
              <a:latin typeface="Gill Sans"/>
              <a:ea typeface="Gill Sans"/>
              <a:cs typeface="Gill Sans"/>
              <a:sym typeface="Gill Sans"/>
            </a:endParaRPr>
          </a:p>
          <a:p>
            <a:pPr marL="0" marR="0" lvl="0" indent="0" algn="l" rtl="0">
              <a:spcBef>
                <a:spcPts val="360"/>
              </a:spcBef>
              <a:spcAft>
                <a:spcPts val="0"/>
              </a:spcAft>
              <a:buClr>
                <a:schemeClr val="dk1"/>
              </a:buClr>
              <a:buSzPct val="25000"/>
              <a:buFont typeface="Arial"/>
              <a:buNone/>
            </a:pPr>
            <a:r>
              <a:rPr lang="en-US" sz="1800" b="1" i="0" u="none" strike="noStrike" cap="none">
                <a:solidFill>
                  <a:schemeClr val="dk1"/>
                </a:solidFill>
                <a:latin typeface="Gill Sans"/>
                <a:ea typeface="Gill Sans"/>
                <a:cs typeface="Gill Sans"/>
                <a:sym typeface="Gill Sans"/>
              </a:rPr>
              <a:t>Procedure:</a:t>
            </a:r>
          </a:p>
          <a:p>
            <a:pPr marL="342900" marR="0" lvl="0" indent="-342900" algn="l" rtl="0">
              <a:spcBef>
                <a:spcPts val="360"/>
              </a:spcBef>
              <a:spcAft>
                <a:spcPts val="0"/>
              </a:spcAft>
              <a:buClr>
                <a:schemeClr val="dk1"/>
              </a:buClr>
              <a:buSzPct val="100000"/>
              <a:buFont typeface="Arial"/>
              <a:buChar char="•"/>
            </a:pPr>
            <a:r>
              <a:rPr lang="en-US" sz="1800" b="0" i="0" u="none" strike="noStrike" cap="none">
                <a:solidFill>
                  <a:schemeClr val="dk1"/>
                </a:solidFill>
                <a:latin typeface="Gill Sans"/>
                <a:ea typeface="Gill Sans"/>
                <a:cs typeface="Gill Sans"/>
                <a:sym typeface="Gill Sans"/>
              </a:rPr>
              <a:t>Semi-structured interview guide</a:t>
            </a:r>
          </a:p>
          <a:p>
            <a:pPr marL="342900" marR="0" lvl="0" indent="-342900" algn="l" rtl="0">
              <a:spcBef>
                <a:spcPts val="360"/>
              </a:spcBef>
              <a:spcAft>
                <a:spcPts val="0"/>
              </a:spcAft>
              <a:buClr>
                <a:schemeClr val="dk1"/>
              </a:buClr>
              <a:buSzPct val="100000"/>
              <a:buFont typeface="Arial"/>
              <a:buChar char="•"/>
            </a:pPr>
            <a:r>
              <a:rPr lang="en-US" sz="1800" b="0" i="0" u="none" strike="noStrike" cap="none">
                <a:solidFill>
                  <a:schemeClr val="dk1"/>
                </a:solidFill>
                <a:latin typeface="Gill Sans"/>
                <a:ea typeface="Gill Sans"/>
                <a:cs typeface="Gill Sans"/>
                <a:sym typeface="Gill Sans"/>
              </a:rPr>
              <a:t>Conducted through Adobe Connect</a:t>
            </a:r>
          </a:p>
          <a:p>
            <a:pPr marL="342900" marR="0" lvl="0" indent="-342900" algn="l" rtl="0">
              <a:spcBef>
                <a:spcPts val="360"/>
              </a:spcBef>
              <a:spcAft>
                <a:spcPts val="0"/>
              </a:spcAft>
              <a:buClr>
                <a:schemeClr val="dk1"/>
              </a:buClr>
              <a:buSzPct val="100000"/>
              <a:buFont typeface="Arial"/>
              <a:buChar char="•"/>
            </a:pPr>
            <a:r>
              <a:rPr lang="en-US" sz="1800" b="0" i="0" u="none" strike="noStrike" cap="none">
                <a:solidFill>
                  <a:schemeClr val="dk1"/>
                </a:solidFill>
                <a:latin typeface="Gill Sans"/>
                <a:ea typeface="Gill Sans"/>
                <a:cs typeface="Gill Sans"/>
                <a:sym typeface="Gill Sans"/>
              </a:rPr>
              <a:t>Audio recorded and transcribed verbatim</a:t>
            </a:r>
          </a:p>
          <a:p>
            <a:pPr marL="0" marR="0" lvl="0" indent="0" algn="l" rtl="0">
              <a:spcBef>
                <a:spcPts val="160"/>
              </a:spcBef>
              <a:spcAft>
                <a:spcPts val="0"/>
              </a:spcAft>
              <a:buClr>
                <a:schemeClr val="dk1"/>
              </a:buClr>
              <a:buSzPct val="25000"/>
              <a:buFont typeface="Arial"/>
              <a:buNone/>
            </a:pPr>
            <a:endParaRPr sz="800" b="0" i="0" u="none" strike="noStrike" cap="none">
              <a:solidFill>
                <a:schemeClr val="dk1"/>
              </a:solidFill>
              <a:latin typeface="Gill Sans"/>
              <a:ea typeface="Gill Sans"/>
              <a:cs typeface="Gill Sans"/>
              <a:sym typeface="Gill Sans"/>
            </a:endParaRPr>
          </a:p>
          <a:p>
            <a:pPr marL="0" marR="0" lvl="0" indent="0" algn="l" rtl="0">
              <a:spcBef>
                <a:spcPts val="360"/>
              </a:spcBef>
              <a:buClr>
                <a:schemeClr val="dk1"/>
              </a:buClr>
              <a:buSzPct val="25000"/>
              <a:buFont typeface="Arial"/>
              <a:buNone/>
            </a:pPr>
            <a:r>
              <a:rPr lang="en-US" sz="1800" b="1" i="0" u="none" strike="noStrike" cap="none">
                <a:solidFill>
                  <a:schemeClr val="dk1"/>
                </a:solidFill>
                <a:latin typeface="Gill Sans"/>
                <a:ea typeface="Gill Sans"/>
                <a:cs typeface="Gill Sans"/>
                <a:sym typeface="Gill Sans"/>
              </a:rPr>
              <a:t>Data Analysis: </a:t>
            </a:r>
            <a:r>
              <a:rPr lang="en-US" sz="1800" b="0" i="0" u="none" strike="noStrike" cap="none">
                <a:solidFill>
                  <a:schemeClr val="dk1"/>
                </a:solidFill>
                <a:latin typeface="Gill Sans"/>
                <a:ea typeface="Gill Sans"/>
                <a:cs typeface="Gill Sans"/>
                <a:sym typeface="Gill Sans"/>
              </a:rPr>
              <a:t>Content analysis using </a:t>
            </a:r>
            <a:r>
              <a:rPr lang="en-US" sz="1800" b="0" i="1" u="none" strike="noStrike" cap="none">
                <a:solidFill>
                  <a:schemeClr val="dk1"/>
                </a:solidFill>
                <a:latin typeface="Gill Sans"/>
                <a:ea typeface="Gill Sans"/>
                <a:cs typeface="Gill Sans"/>
                <a:sym typeface="Gill Sans"/>
              </a:rPr>
              <a:t>Coding Analysis ToolKit </a:t>
            </a:r>
            <a:r>
              <a:rPr lang="en-US" sz="1800" b="0" i="0" u="none" strike="noStrike" cap="none">
                <a:solidFill>
                  <a:schemeClr val="dk1"/>
                </a:solidFill>
                <a:latin typeface="Gill Sans"/>
                <a:ea typeface="Gill Sans"/>
                <a:cs typeface="Gill Sans"/>
                <a:sym typeface="Gill Sans"/>
              </a:rPr>
              <a:t>program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0" y="1546"/>
            <a:ext cx="9144000" cy="126832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000000"/>
              </a:buClr>
              <a:buSzPct val="25000"/>
              <a:buFont typeface="Gill Sans"/>
              <a:buNone/>
            </a:pPr>
            <a:r>
              <a:rPr lang="en-US" sz="3000" b="1" i="0" u="none" strike="noStrike" cap="none">
                <a:solidFill>
                  <a:srgbClr val="000000"/>
                </a:solidFill>
                <a:latin typeface="Gill Sans"/>
                <a:ea typeface="Gill Sans"/>
                <a:cs typeface="Gill Sans"/>
                <a:sym typeface="Gill Sans"/>
              </a:rPr>
              <a:t>Participating Sites</a:t>
            </a:r>
          </a:p>
        </p:txBody>
      </p:sp>
      <p:pic>
        <p:nvPicPr>
          <p:cNvPr id="495" name="Shape 495"/>
          <p:cNvPicPr preferRelativeResize="0"/>
          <p:nvPr/>
        </p:nvPicPr>
        <p:blipFill rotWithShape="1">
          <a:blip r:embed="rId3">
            <a:alphaModFix/>
          </a:blip>
          <a:srcRect/>
          <a:stretch/>
        </p:blipFill>
        <p:spPr>
          <a:xfrm>
            <a:off x="1346200" y="1482957"/>
            <a:ext cx="6451500" cy="3892200"/>
          </a:xfrm>
          <a:prstGeom prst="rect">
            <a:avLst/>
          </a:prstGeom>
          <a:noFill/>
          <a:ln>
            <a:noFill/>
          </a:ln>
        </p:spPr>
      </p:pic>
      <p:pic>
        <p:nvPicPr>
          <p:cNvPr id="496" name="Shape 496"/>
          <p:cNvPicPr preferRelativeResize="0"/>
          <p:nvPr/>
        </p:nvPicPr>
        <p:blipFill rotWithShape="1">
          <a:blip r:embed="rId4">
            <a:alphaModFix/>
          </a:blip>
          <a:srcRect/>
          <a:stretch/>
        </p:blipFill>
        <p:spPr>
          <a:xfrm>
            <a:off x="4808944" y="3640712"/>
            <a:ext cx="377100" cy="315300"/>
          </a:xfrm>
          <a:prstGeom prst="rect">
            <a:avLst/>
          </a:prstGeom>
          <a:noFill/>
          <a:ln>
            <a:noFill/>
          </a:ln>
        </p:spPr>
      </p:pic>
      <p:pic>
        <p:nvPicPr>
          <p:cNvPr id="497" name="Shape 497"/>
          <p:cNvPicPr preferRelativeResize="0"/>
          <p:nvPr/>
        </p:nvPicPr>
        <p:blipFill rotWithShape="1">
          <a:blip r:embed="rId4">
            <a:alphaModFix/>
          </a:blip>
          <a:srcRect/>
          <a:stretch/>
        </p:blipFill>
        <p:spPr>
          <a:xfrm>
            <a:off x="4270351" y="3675733"/>
            <a:ext cx="377100" cy="315300"/>
          </a:xfrm>
          <a:prstGeom prst="rect">
            <a:avLst/>
          </a:prstGeom>
          <a:noFill/>
          <a:ln>
            <a:noFill/>
          </a:ln>
        </p:spPr>
      </p:pic>
      <p:pic>
        <p:nvPicPr>
          <p:cNvPr id="498" name="Shape 498"/>
          <p:cNvPicPr preferRelativeResize="0"/>
          <p:nvPr/>
        </p:nvPicPr>
        <p:blipFill rotWithShape="1">
          <a:blip r:embed="rId4">
            <a:alphaModFix/>
          </a:blip>
          <a:srcRect/>
          <a:stretch/>
        </p:blipFill>
        <p:spPr>
          <a:xfrm>
            <a:off x="3120073" y="3107921"/>
            <a:ext cx="377100" cy="315300"/>
          </a:xfrm>
          <a:prstGeom prst="rect">
            <a:avLst/>
          </a:prstGeom>
          <a:noFill/>
          <a:ln>
            <a:noFill/>
          </a:ln>
        </p:spPr>
      </p:pic>
      <p:pic>
        <p:nvPicPr>
          <p:cNvPr id="499" name="Shape 499"/>
          <p:cNvPicPr preferRelativeResize="0"/>
          <p:nvPr/>
        </p:nvPicPr>
        <p:blipFill rotWithShape="1">
          <a:blip r:embed="rId4">
            <a:alphaModFix/>
          </a:blip>
          <a:srcRect/>
          <a:stretch/>
        </p:blipFill>
        <p:spPr>
          <a:xfrm>
            <a:off x="3078114" y="3887469"/>
            <a:ext cx="377100" cy="315300"/>
          </a:xfrm>
          <a:prstGeom prst="rect">
            <a:avLst/>
          </a:prstGeom>
          <a:noFill/>
          <a:ln>
            <a:noFill/>
          </a:ln>
        </p:spPr>
      </p:pic>
      <p:pic>
        <p:nvPicPr>
          <p:cNvPr id="500" name="Shape 500"/>
          <p:cNvPicPr preferRelativeResize="0"/>
          <p:nvPr/>
        </p:nvPicPr>
        <p:blipFill rotWithShape="1">
          <a:blip r:embed="rId4">
            <a:alphaModFix/>
          </a:blip>
          <a:srcRect/>
          <a:stretch/>
        </p:blipFill>
        <p:spPr>
          <a:xfrm>
            <a:off x="2652973" y="2885889"/>
            <a:ext cx="377100" cy="315300"/>
          </a:xfrm>
          <a:prstGeom prst="rect">
            <a:avLst/>
          </a:prstGeom>
          <a:noFill/>
          <a:ln>
            <a:noFill/>
          </a:ln>
        </p:spPr>
      </p:pic>
      <p:pic>
        <p:nvPicPr>
          <p:cNvPr id="501" name="Shape 501"/>
          <p:cNvPicPr preferRelativeResize="0"/>
          <p:nvPr/>
        </p:nvPicPr>
        <p:blipFill rotWithShape="1">
          <a:blip r:embed="rId4">
            <a:alphaModFix/>
          </a:blip>
          <a:srcRect/>
          <a:stretch/>
        </p:blipFill>
        <p:spPr>
          <a:xfrm>
            <a:off x="3030201" y="3043487"/>
            <a:ext cx="377099" cy="315300"/>
          </a:xfrm>
          <a:prstGeom prst="rect">
            <a:avLst/>
          </a:prstGeom>
          <a:noFill/>
          <a:ln>
            <a:noFill/>
          </a:ln>
        </p:spPr>
      </p:pic>
      <p:sp>
        <p:nvSpPr>
          <p:cNvPr id="502" name="Shape 502"/>
          <p:cNvSpPr txBox="1"/>
          <p:nvPr/>
        </p:nvSpPr>
        <p:spPr>
          <a:xfrm>
            <a:off x="5186173" y="3675733"/>
            <a:ext cx="9174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Sudan</a:t>
            </a:r>
          </a:p>
        </p:txBody>
      </p:sp>
      <p:sp>
        <p:nvSpPr>
          <p:cNvPr id="503" name="Shape 503"/>
          <p:cNvSpPr txBox="1"/>
          <p:nvPr/>
        </p:nvSpPr>
        <p:spPr>
          <a:xfrm>
            <a:off x="4350223" y="3423114"/>
            <a:ext cx="9174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Togo</a:t>
            </a:r>
          </a:p>
        </p:txBody>
      </p:sp>
      <p:sp>
        <p:nvSpPr>
          <p:cNvPr id="504" name="Shape 504"/>
          <p:cNvSpPr txBox="1"/>
          <p:nvPr/>
        </p:nvSpPr>
        <p:spPr>
          <a:xfrm>
            <a:off x="3243688" y="4062726"/>
            <a:ext cx="12609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Colombia</a:t>
            </a:r>
          </a:p>
        </p:txBody>
      </p:sp>
      <p:sp>
        <p:nvSpPr>
          <p:cNvPr id="505" name="Shape 505"/>
          <p:cNvSpPr txBox="1"/>
          <p:nvPr/>
        </p:nvSpPr>
        <p:spPr>
          <a:xfrm>
            <a:off x="1758091" y="3956367"/>
            <a:ext cx="12720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Honduras</a:t>
            </a:r>
          </a:p>
        </p:txBody>
      </p:sp>
      <p:sp>
        <p:nvSpPr>
          <p:cNvPr id="506" name="Shape 506"/>
          <p:cNvSpPr txBox="1"/>
          <p:nvPr/>
        </p:nvSpPr>
        <p:spPr>
          <a:xfrm>
            <a:off x="3243688" y="2738589"/>
            <a:ext cx="11787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Montreal</a:t>
            </a:r>
          </a:p>
        </p:txBody>
      </p:sp>
      <p:sp>
        <p:nvSpPr>
          <p:cNvPr id="507" name="Shape 507"/>
          <p:cNvSpPr txBox="1"/>
          <p:nvPr/>
        </p:nvSpPr>
        <p:spPr>
          <a:xfrm>
            <a:off x="3352910" y="3113946"/>
            <a:ext cx="11517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Hartford</a:t>
            </a:r>
          </a:p>
        </p:txBody>
      </p:sp>
      <p:sp>
        <p:nvSpPr>
          <p:cNvPr id="508" name="Shape 508"/>
          <p:cNvSpPr txBox="1"/>
          <p:nvPr/>
        </p:nvSpPr>
        <p:spPr>
          <a:xfrm>
            <a:off x="1635550" y="2796321"/>
            <a:ext cx="12519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Winnipeg</a:t>
            </a:r>
          </a:p>
        </p:txBody>
      </p:sp>
      <p:pic>
        <p:nvPicPr>
          <p:cNvPr id="509" name="Shape 509"/>
          <p:cNvPicPr preferRelativeResize="0"/>
          <p:nvPr/>
        </p:nvPicPr>
        <p:blipFill rotWithShape="1">
          <a:blip r:embed="rId4">
            <a:alphaModFix/>
          </a:blip>
          <a:srcRect/>
          <a:stretch/>
        </p:blipFill>
        <p:spPr>
          <a:xfrm>
            <a:off x="2841586" y="3684057"/>
            <a:ext cx="377100" cy="315300"/>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457200" y="188490"/>
            <a:ext cx="8229600" cy="479700"/>
          </a:xfrm>
          <a:prstGeom prst="rect">
            <a:avLst/>
          </a:prstGeom>
          <a:solidFill>
            <a:schemeClr val="lt1"/>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437E7D"/>
              </a:buClr>
              <a:buSzPct val="25000"/>
              <a:buFont typeface="Gill Sans"/>
              <a:buNone/>
            </a:pPr>
            <a:r>
              <a:rPr lang="en-US" sz="3000" b="1" i="0" u="none" strike="noStrike" cap="none">
                <a:solidFill>
                  <a:srgbClr val="000000"/>
                </a:solidFill>
                <a:latin typeface="Gill Sans"/>
                <a:ea typeface="Gill Sans"/>
                <a:cs typeface="Gill Sans"/>
                <a:sym typeface="Gill Sans"/>
              </a:rPr>
              <a:t>Demographics</a:t>
            </a:r>
          </a:p>
        </p:txBody>
      </p:sp>
      <p:graphicFrame>
        <p:nvGraphicFramePr>
          <p:cNvPr id="516" name="Shape 516"/>
          <p:cNvGraphicFramePr/>
          <p:nvPr/>
        </p:nvGraphicFramePr>
        <p:xfrm>
          <a:off x="208958" y="1074450"/>
          <a:ext cx="8726100" cy="3911410"/>
        </p:xfrm>
        <a:graphic>
          <a:graphicData uri="http://schemas.openxmlformats.org/drawingml/2006/table">
            <a:tbl>
              <a:tblPr firstRow="1" bandRow="1">
                <a:noFill/>
                <a:tableStyleId>{DA11AD91-5EE2-4D96-B8FB-66C726744B24}</a:tableStyleId>
              </a:tblPr>
              <a:tblGrid>
                <a:gridCol w="1547850"/>
                <a:gridCol w="2243975"/>
                <a:gridCol w="1352975"/>
                <a:gridCol w="1790650"/>
                <a:gridCol w="1790650"/>
              </a:tblGrid>
              <a:tr h="682350">
                <a:tc>
                  <a:txBody>
                    <a:bodyPr/>
                    <a:lstStyle/>
                    <a:p>
                      <a:pPr marL="0" marR="0" lvl="0" indent="0" algn="ctr" rtl="0">
                        <a:lnSpc>
                          <a:spcPct val="100000"/>
                        </a:lnSpc>
                        <a:spcBef>
                          <a:spcPts val="0"/>
                        </a:spcBef>
                        <a:spcAft>
                          <a:spcPts val="0"/>
                        </a:spcAft>
                        <a:buClr>
                          <a:schemeClr val="lt1"/>
                        </a:buClr>
                        <a:buSzPct val="25000"/>
                        <a:buFont typeface="Arial"/>
                        <a:buNone/>
                      </a:pPr>
                      <a:r>
                        <a:rPr lang="en-US" sz="1100" b="1" u="none" strike="noStrike" cap="none">
                          <a:solidFill>
                            <a:schemeClr val="lt1"/>
                          </a:solidFill>
                        </a:rPr>
                        <a:t>Setting</a:t>
                      </a:r>
                    </a:p>
                    <a:p>
                      <a:pPr marL="0" marR="0" lvl="0" indent="0" algn="ctr" rtl="0">
                        <a:lnSpc>
                          <a:spcPct val="100000"/>
                        </a:lnSpc>
                        <a:spcBef>
                          <a:spcPts val="0"/>
                        </a:spcBef>
                        <a:spcAft>
                          <a:spcPts val="0"/>
                        </a:spcAft>
                        <a:buClr>
                          <a:schemeClr val="lt1"/>
                        </a:buClr>
                        <a:buSzPct val="25000"/>
                        <a:buFont typeface="Arial"/>
                        <a:buNone/>
                      </a:pPr>
                      <a:r>
                        <a:rPr lang="en-US" sz="1100" b="1" u="none" strike="noStrike" cap="none">
                          <a:solidFill>
                            <a:schemeClr val="lt1"/>
                          </a:solidFill>
                        </a:rPr>
                        <a:t>(Country)</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448E68"/>
                    </a:solidFill>
                  </a:tcPr>
                </a:tc>
                <a:tc>
                  <a:txBody>
                    <a:bodyPr/>
                    <a:lstStyle/>
                    <a:p>
                      <a:pPr marL="0" marR="0" lvl="0" indent="0" algn="ctr" rtl="0">
                        <a:lnSpc>
                          <a:spcPct val="100000"/>
                        </a:lnSpc>
                        <a:spcBef>
                          <a:spcPts val="0"/>
                        </a:spcBef>
                        <a:spcAft>
                          <a:spcPts val="0"/>
                        </a:spcAft>
                        <a:buClr>
                          <a:schemeClr val="lt1"/>
                        </a:buClr>
                        <a:buSzPct val="25000"/>
                        <a:buFont typeface="Arial"/>
                        <a:buNone/>
                      </a:pPr>
                      <a:r>
                        <a:rPr lang="en-US" sz="1100" b="1" u="none" strike="noStrike" cap="none">
                          <a:solidFill>
                            <a:schemeClr val="lt1"/>
                          </a:solidFill>
                        </a:rPr>
                        <a:t>Education Degree</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448E68"/>
                    </a:solidFill>
                  </a:tcPr>
                </a:tc>
                <a:tc>
                  <a:txBody>
                    <a:bodyPr/>
                    <a:lstStyle/>
                    <a:p>
                      <a:pPr marL="0" marR="0" lvl="0" indent="0" algn="ctr" rtl="0">
                        <a:lnSpc>
                          <a:spcPct val="100000"/>
                        </a:lnSpc>
                        <a:spcBef>
                          <a:spcPts val="0"/>
                        </a:spcBef>
                        <a:spcAft>
                          <a:spcPts val="0"/>
                        </a:spcAft>
                        <a:buClr>
                          <a:schemeClr val="lt1"/>
                        </a:buClr>
                        <a:buSzPct val="25000"/>
                        <a:buFont typeface="Arial"/>
                        <a:buNone/>
                      </a:pPr>
                      <a:r>
                        <a:rPr lang="en-US" sz="1100" b="1" u="none" strike="noStrike" cap="none">
                          <a:solidFill>
                            <a:schemeClr val="lt1"/>
                          </a:solidFill>
                        </a:rPr>
                        <a:t>Profession  (# of students)</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448E68"/>
                    </a:solidFill>
                  </a:tcPr>
                </a:tc>
                <a:tc>
                  <a:txBody>
                    <a:bodyPr/>
                    <a:lstStyle/>
                    <a:p>
                      <a:pPr marL="0" marR="0" lvl="0" indent="0" algn="ctr" rtl="0">
                        <a:lnSpc>
                          <a:spcPct val="100000"/>
                        </a:lnSpc>
                        <a:spcBef>
                          <a:spcPts val="0"/>
                        </a:spcBef>
                        <a:spcAft>
                          <a:spcPts val="0"/>
                        </a:spcAft>
                        <a:buClr>
                          <a:schemeClr val="lt1"/>
                        </a:buClr>
                        <a:buSzPct val="25000"/>
                        <a:buFont typeface="Arial"/>
                        <a:buNone/>
                      </a:pPr>
                      <a:r>
                        <a:rPr lang="en-US" sz="1100" b="1" u="none" strike="noStrike" cap="none">
                          <a:solidFill>
                            <a:schemeClr val="lt1"/>
                          </a:solidFill>
                        </a:rPr>
                        <a:t>State of Development of Wheelchair Course</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448E68"/>
                    </a:solidFill>
                  </a:tcPr>
                </a:tc>
                <a:tc>
                  <a:txBody>
                    <a:bodyPr/>
                    <a:lstStyle/>
                    <a:p>
                      <a:pPr marL="0" marR="0" lvl="0" indent="0" algn="ctr" rtl="0">
                        <a:lnSpc>
                          <a:spcPct val="100000"/>
                        </a:lnSpc>
                        <a:spcBef>
                          <a:spcPts val="0"/>
                        </a:spcBef>
                        <a:spcAft>
                          <a:spcPts val="0"/>
                        </a:spcAft>
                        <a:buClr>
                          <a:schemeClr val="lt1"/>
                        </a:buClr>
                        <a:buSzPct val="25000"/>
                        <a:buFont typeface="Arial"/>
                        <a:buNone/>
                      </a:pPr>
                      <a:r>
                        <a:rPr lang="en-US" sz="1100" b="1" u="none" strike="noStrike" cap="none">
                          <a:solidFill>
                            <a:schemeClr val="lt1"/>
                          </a:solidFill>
                        </a:rPr>
                        <a:t>When in curriculum?</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448E68"/>
                    </a:solidFill>
                  </a:tcPr>
                </a:tc>
              </a:tr>
              <a:tr h="482200">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LRS #1</a:t>
                      </a:r>
                    </a:p>
                    <a:p>
                      <a:pPr marL="0" marR="0" lvl="0" indent="0" algn="ctr" rtl="0">
                        <a:lnSpc>
                          <a:spcPct val="100000"/>
                        </a:lnSpc>
                        <a:spcBef>
                          <a:spcPts val="0"/>
                        </a:spcBef>
                        <a:spcAft>
                          <a:spcPts val="0"/>
                        </a:spcAft>
                        <a:buClr>
                          <a:srgbClr val="000000"/>
                        </a:buClr>
                        <a:buSzPct val="25000"/>
                        <a:buFont typeface="Arial"/>
                        <a:buNone/>
                      </a:pPr>
                      <a:r>
                        <a:rPr lang="en-US" sz="1100" u="none" strike="noStrike" cap="none"/>
                        <a:t>(Togo)</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BFBFBF"/>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Diploma</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BFBFBF"/>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P&amp;O (16)</a:t>
                      </a:r>
                    </a:p>
                    <a:p>
                      <a:pPr marL="0" marR="0" lvl="0" indent="0" algn="ctr" rtl="0">
                        <a:lnSpc>
                          <a:spcPct val="100000"/>
                        </a:lnSpc>
                        <a:spcBef>
                          <a:spcPts val="0"/>
                        </a:spcBef>
                        <a:spcAft>
                          <a:spcPts val="0"/>
                        </a:spcAft>
                        <a:buClr>
                          <a:srgbClr val="000000"/>
                        </a:buClr>
                        <a:buSzPct val="25000"/>
                        <a:buFont typeface="Arial"/>
                        <a:buNone/>
                      </a:pPr>
                      <a:r>
                        <a:rPr lang="en-US" sz="1100" u="none" strike="noStrike" cap="none"/>
                        <a:t>PT (20)</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BFBFBF"/>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in development</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BFBFBF"/>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P&amp;O: 3</a:t>
                      </a:r>
                      <a:r>
                        <a:rPr lang="en-US" sz="1100" u="none" strike="noStrike" cap="none" baseline="30000"/>
                        <a:t>rd</a:t>
                      </a:r>
                      <a:r>
                        <a:rPr lang="en-US" sz="1100" u="none" strike="noStrike" cap="none"/>
                        <a:t> yr </a:t>
                      </a:r>
                    </a:p>
                    <a:p>
                      <a:pPr marL="0" marR="0" lvl="0" indent="0" algn="ctr" rtl="0">
                        <a:lnSpc>
                          <a:spcPct val="100000"/>
                        </a:lnSpc>
                        <a:spcBef>
                          <a:spcPts val="0"/>
                        </a:spcBef>
                        <a:spcAft>
                          <a:spcPts val="0"/>
                        </a:spcAft>
                        <a:buClr>
                          <a:srgbClr val="000000"/>
                        </a:buClr>
                        <a:buSzPct val="25000"/>
                        <a:buFont typeface="Arial"/>
                        <a:buNone/>
                      </a:pPr>
                      <a:r>
                        <a:rPr lang="en-US" sz="1100" u="none" strike="noStrike" cap="none"/>
                        <a:t>PT: 2</a:t>
                      </a:r>
                      <a:r>
                        <a:rPr lang="en-US" sz="1100" u="none" strike="noStrike" cap="none" baseline="30000"/>
                        <a:t>nd</a:t>
                      </a:r>
                      <a:r>
                        <a:rPr lang="en-US" sz="1100" u="none" strike="noStrike" cap="none"/>
                        <a:t> yr</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BFBFBF"/>
                    </a:solidFill>
                  </a:tcPr>
                </a:tc>
              </a:tr>
              <a:tr h="482200">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LRS #2</a:t>
                      </a:r>
                    </a:p>
                    <a:p>
                      <a:pPr marL="0" marR="0" lvl="0" indent="0" algn="ctr" rtl="0">
                        <a:lnSpc>
                          <a:spcPct val="100000"/>
                        </a:lnSpc>
                        <a:spcBef>
                          <a:spcPts val="0"/>
                        </a:spcBef>
                        <a:spcAft>
                          <a:spcPts val="0"/>
                        </a:spcAft>
                        <a:buClr>
                          <a:srgbClr val="000000"/>
                        </a:buClr>
                        <a:buSzPct val="25000"/>
                        <a:buFont typeface="Arial"/>
                        <a:buNone/>
                      </a:pPr>
                      <a:r>
                        <a:rPr lang="en-US" sz="1100" u="none" strike="noStrike" cap="none"/>
                        <a:t>(Sudan)</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Diploma</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P&amp;O (15)</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1st time</a:t>
                      </a:r>
                    </a:p>
                    <a:p>
                      <a:pPr marL="0" marR="0" lvl="0" indent="0" algn="ctr" rtl="0">
                        <a:lnSpc>
                          <a:spcPct val="100000"/>
                        </a:lnSpc>
                        <a:spcBef>
                          <a:spcPts val="0"/>
                        </a:spcBef>
                        <a:spcAft>
                          <a:spcPts val="0"/>
                        </a:spcAft>
                        <a:buClr>
                          <a:srgbClr val="000000"/>
                        </a:buClr>
                        <a:buSzPct val="25000"/>
                        <a:buFont typeface="Arial"/>
                        <a:buNone/>
                      </a:pPr>
                      <a:endParaRPr sz="1100" u="none" strike="noStrike" cap="none"/>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1</a:t>
                      </a:r>
                      <a:r>
                        <a:rPr lang="en-US" sz="1100" u="none" strike="noStrike" cap="none" baseline="30000"/>
                        <a:t>st</a:t>
                      </a:r>
                      <a:r>
                        <a:rPr lang="en-US" sz="1100" u="none" strike="noStrike" cap="none"/>
                        <a:t> yr</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40725">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LMRS #1</a:t>
                      </a:r>
                    </a:p>
                    <a:p>
                      <a:pPr marL="0" marR="0" lvl="0" indent="0" algn="ctr" rtl="0">
                        <a:lnSpc>
                          <a:spcPct val="100000"/>
                        </a:lnSpc>
                        <a:spcBef>
                          <a:spcPts val="0"/>
                        </a:spcBef>
                        <a:spcAft>
                          <a:spcPts val="0"/>
                        </a:spcAft>
                        <a:buClr>
                          <a:srgbClr val="000000"/>
                        </a:buClr>
                        <a:buSzPct val="25000"/>
                        <a:buFont typeface="Arial"/>
                        <a:buNone/>
                      </a:pPr>
                      <a:r>
                        <a:rPr lang="en-US" sz="1100" u="none" strike="noStrike" cap="none"/>
                        <a:t>(Honduras)</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BFBFBF"/>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College Degree, not Bachelor’s</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BFBFBF"/>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FT (50-60)</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BFBFBF"/>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in development</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BFBFBF"/>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2</a:t>
                      </a:r>
                      <a:r>
                        <a:rPr lang="en-US" sz="1100" u="none" strike="noStrike" cap="none" baseline="30000"/>
                        <a:t>nd</a:t>
                      </a:r>
                      <a:r>
                        <a:rPr lang="en-US" sz="1100" u="none" strike="noStrike" cap="none"/>
                        <a:t> yr</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BFBFBF"/>
                    </a:solidFill>
                  </a:tcPr>
                </a:tc>
              </a:tr>
              <a:tr h="533975">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UMRS #1</a:t>
                      </a:r>
                    </a:p>
                    <a:p>
                      <a:pPr marL="0" marR="0" lvl="0" indent="0" algn="ctr" rtl="0">
                        <a:lnSpc>
                          <a:spcPct val="100000"/>
                        </a:lnSpc>
                        <a:spcBef>
                          <a:spcPts val="0"/>
                        </a:spcBef>
                        <a:spcAft>
                          <a:spcPts val="0"/>
                        </a:spcAft>
                        <a:buClr>
                          <a:srgbClr val="000000"/>
                        </a:buClr>
                        <a:buSzPct val="25000"/>
                        <a:buFont typeface="Arial"/>
                        <a:buNone/>
                      </a:pPr>
                      <a:r>
                        <a:rPr lang="en-US" sz="1100" u="none" strike="noStrike" cap="none"/>
                        <a:t>(Colombia)</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Bachelor’s</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PT (15-20)</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in development</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5</a:t>
                      </a:r>
                      <a:r>
                        <a:rPr lang="en-US" sz="1100" u="none" strike="noStrike" cap="none" baseline="30000"/>
                        <a:t>th</a:t>
                      </a:r>
                      <a:r>
                        <a:rPr lang="en-US" sz="1100" u="none" strike="noStrike" cap="none"/>
                        <a:t>, 6</a:t>
                      </a:r>
                      <a:r>
                        <a:rPr lang="en-US" sz="1100" u="none" strike="noStrike" cap="none" baseline="30000"/>
                        <a:t>th</a:t>
                      </a:r>
                      <a:r>
                        <a:rPr lang="en-US" sz="1100" u="none" strike="noStrike" cap="none"/>
                        <a:t> or 7</a:t>
                      </a:r>
                      <a:r>
                        <a:rPr lang="en-US" sz="1100" u="none" strike="noStrike" cap="none" baseline="30000"/>
                        <a:t>th</a:t>
                      </a:r>
                      <a:r>
                        <a:rPr lang="en-US" sz="1100" u="none" strike="noStrike" cap="none"/>
                        <a:t> semester (10 semesters total)</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82200">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HRS #1</a:t>
                      </a:r>
                    </a:p>
                    <a:p>
                      <a:pPr marL="0" marR="0" lvl="0" indent="0" algn="ctr" rtl="0">
                        <a:lnSpc>
                          <a:spcPct val="100000"/>
                        </a:lnSpc>
                        <a:spcBef>
                          <a:spcPts val="0"/>
                        </a:spcBef>
                        <a:spcAft>
                          <a:spcPts val="0"/>
                        </a:spcAft>
                        <a:buClr>
                          <a:srgbClr val="000000"/>
                        </a:buClr>
                        <a:buSzPct val="25000"/>
                        <a:buFont typeface="Arial"/>
                        <a:buNone/>
                      </a:pPr>
                      <a:r>
                        <a:rPr lang="en-US" sz="1100" u="none" strike="noStrike" cap="none"/>
                        <a:t>(Canada)</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BFBFBF"/>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Bachelor’s/Professional Master’s continuum</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BFBFBF"/>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OT (31)</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BFBFBF"/>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1</a:t>
                      </a:r>
                      <a:r>
                        <a:rPr lang="en-US" sz="1100" u="none" strike="noStrike" cap="none" baseline="30000"/>
                        <a:t>st</a:t>
                      </a:r>
                      <a:r>
                        <a:rPr lang="en-US" sz="1100" u="none" strike="noStrike" cap="none"/>
                        <a:t> time</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BFBFBF"/>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2</a:t>
                      </a:r>
                      <a:r>
                        <a:rPr lang="en-US" sz="1100" u="none" strike="noStrike" cap="none" baseline="30000"/>
                        <a:t>nd</a:t>
                      </a:r>
                      <a:r>
                        <a:rPr lang="en-US" sz="1100" u="none" strike="noStrike" cap="none"/>
                        <a:t> yr, mostly Master’s level</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BFBFBF"/>
                    </a:solidFill>
                  </a:tcPr>
                </a:tc>
              </a:tr>
              <a:tr h="332075">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HRS #2</a:t>
                      </a:r>
                    </a:p>
                    <a:p>
                      <a:pPr marL="0" marR="0" lvl="0" indent="0" algn="ctr" rtl="0">
                        <a:lnSpc>
                          <a:spcPct val="100000"/>
                        </a:lnSpc>
                        <a:spcBef>
                          <a:spcPts val="0"/>
                        </a:spcBef>
                        <a:spcAft>
                          <a:spcPts val="0"/>
                        </a:spcAft>
                        <a:buClr>
                          <a:srgbClr val="000000"/>
                        </a:buClr>
                        <a:buSzPct val="25000"/>
                        <a:buFont typeface="Arial"/>
                        <a:buNone/>
                      </a:pPr>
                      <a:r>
                        <a:rPr lang="en-US" sz="1100" u="none" strike="noStrike" cap="none"/>
                        <a:t>(Canada)</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Professional Master’s</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OT (50)</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established</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1</a:t>
                      </a:r>
                      <a:r>
                        <a:rPr lang="en-US" sz="1100" u="none" strike="noStrike" cap="none" baseline="30000"/>
                        <a:t>st</a:t>
                      </a:r>
                      <a:r>
                        <a:rPr lang="en-US" sz="1100" u="none" strike="noStrike" cap="none"/>
                        <a:t> &amp; 2</a:t>
                      </a:r>
                      <a:r>
                        <a:rPr lang="en-US" sz="1100" u="none" strike="noStrike" cap="none" baseline="30000"/>
                        <a:t>nd</a:t>
                      </a:r>
                      <a:r>
                        <a:rPr lang="en-US" sz="1100" u="none" strike="noStrike" cap="none"/>
                        <a:t> yr</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32075">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HRS #3</a:t>
                      </a:r>
                    </a:p>
                    <a:p>
                      <a:pPr marL="0" marR="0" lvl="0" indent="0" algn="ctr" rtl="0">
                        <a:lnSpc>
                          <a:spcPct val="100000"/>
                        </a:lnSpc>
                        <a:spcBef>
                          <a:spcPts val="0"/>
                        </a:spcBef>
                        <a:spcAft>
                          <a:spcPts val="0"/>
                        </a:spcAft>
                        <a:buClr>
                          <a:srgbClr val="000000"/>
                        </a:buClr>
                        <a:buSzPct val="25000"/>
                        <a:buFont typeface="Arial"/>
                        <a:buNone/>
                      </a:pPr>
                      <a:r>
                        <a:rPr lang="en-US" sz="1100" u="none" strike="noStrike" cap="none"/>
                        <a:t>(US)</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BFBFBF"/>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Doctorate</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BFBFBF"/>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PT (40)</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BFBFBF"/>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established</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BFBFBF"/>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100" u="none" strike="noStrike" cap="none"/>
                        <a:t>1</a:t>
                      </a:r>
                      <a:r>
                        <a:rPr lang="en-US" sz="1100" u="none" strike="noStrike" cap="none" baseline="30000"/>
                        <a:t>st</a:t>
                      </a:r>
                      <a:r>
                        <a:rPr lang="en-US" sz="1100" u="none" strike="noStrike" cap="none"/>
                        <a:t>, 2</a:t>
                      </a:r>
                      <a:r>
                        <a:rPr lang="en-US" sz="1100" u="none" strike="noStrike" cap="none" baseline="30000"/>
                        <a:t>nd</a:t>
                      </a:r>
                      <a:r>
                        <a:rPr lang="en-US" sz="1100" u="none" strike="noStrike" cap="none"/>
                        <a:t> &amp; 3</a:t>
                      </a:r>
                      <a:r>
                        <a:rPr lang="en-US" sz="1100" u="none" strike="noStrike" cap="none" baseline="30000"/>
                        <a:t>rd</a:t>
                      </a:r>
                      <a:r>
                        <a:rPr lang="en-US" sz="1100" u="none" strike="noStrike" cap="none"/>
                        <a:t> yr</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BFBFBF"/>
                    </a:solidFill>
                  </a:tcPr>
                </a:tc>
              </a:tr>
            </a:tbl>
          </a:graphicData>
        </a:graphic>
      </p:graphicFrame>
      <p:sp>
        <p:nvSpPr>
          <p:cNvPr id="517" name="Shape 517"/>
          <p:cNvSpPr txBox="1"/>
          <p:nvPr/>
        </p:nvSpPr>
        <p:spPr>
          <a:xfrm>
            <a:off x="849455" y="5422257"/>
            <a:ext cx="8294400" cy="384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950" b="0" i="0" u="none" strike="noStrike" cap="none">
                <a:solidFill>
                  <a:srgbClr val="000000"/>
                </a:solidFill>
                <a:latin typeface="Arial"/>
                <a:ea typeface="Arial"/>
                <a:cs typeface="Arial"/>
                <a:sym typeface="Arial"/>
              </a:rPr>
              <a:t>LRS/LMRS/UMRS/HRS = low/low-middle/upper-middle/high resourced setting; P&amp;O = Prosthetics &amp; Orthotics; PT = Physiotherapy; FT = Functional Therapy; OT = Occupational Therapy; yr = year.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7301" y="304544"/>
            <a:ext cx="9144000" cy="517921"/>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000000"/>
              </a:buClr>
              <a:buSzPct val="25000"/>
              <a:buFont typeface="Gill Sans"/>
              <a:buNone/>
            </a:pPr>
            <a:r>
              <a:rPr lang="en-US" sz="2000" b="1" i="0" u="none" strike="noStrike" cap="none">
                <a:solidFill>
                  <a:srgbClr val="000000"/>
                </a:solidFill>
                <a:latin typeface="Gill Sans"/>
                <a:ea typeface="Gill Sans"/>
                <a:cs typeface="Gill Sans"/>
                <a:sym typeface="Gill Sans"/>
              </a:rPr>
              <a:t>Most Sites Cover All 8 Wheelchair Service Provision Process Steps</a:t>
            </a:r>
          </a:p>
        </p:txBody>
      </p:sp>
      <p:graphicFrame>
        <p:nvGraphicFramePr>
          <p:cNvPr id="523" name="Shape 523"/>
          <p:cNvGraphicFramePr/>
          <p:nvPr/>
        </p:nvGraphicFramePr>
        <p:xfrm>
          <a:off x="239392" y="1509116"/>
          <a:ext cx="8650575" cy="3840400"/>
        </p:xfrm>
        <a:graphic>
          <a:graphicData uri="http://schemas.openxmlformats.org/drawingml/2006/table">
            <a:tbl>
              <a:tblPr firstRow="1" bandRow="1">
                <a:noFill/>
                <a:tableStyleId>{6C7A15F4-6765-4FD2-8D91-BEFAE0C48AB6}</a:tableStyleId>
              </a:tblPr>
              <a:tblGrid>
                <a:gridCol w="961175"/>
                <a:gridCol w="961175"/>
                <a:gridCol w="961175"/>
                <a:gridCol w="961175"/>
                <a:gridCol w="961175"/>
                <a:gridCol w="961175"/>
                <a:gridCol w="961175"/>
                <a:gridCol w="961175"/>
                <a:gridCol w="961175"/>
              </a:tblGrid>
              <a:tr h="480050">
                <a:tc>
                  <a:txBody>
                    <a:bodyPr/>
                    <a:lstStyle/>
                    <a:p>
                      <a:pPr marL="0" marR="0" lvl="0" indent="0" algn="ctr" rtl="0">
                        <a:spcBef>
                          <a:spcPts val="0"/>
                        </a:spcBef>
                        <a:buSzPct val="25000"/>
                        <a:buNone/>
                      </a:pPr>
                      <a:r>
                        <a:rPr lang="en-US" sz="1100" u="none" strike="noStrike" cap="none"/>
                        <a:t>Institution</a:t>
                      </a:r>
                    </a:p>
                  </a:txBody>
                  <a:tcPr marL="91450" marR="91450" marT="34300" marB="34300" anchor="ctr">
                    <a:solidFill>
                      <a:srgbClr val="448E68"/>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100" u="none" strike="noStrike" cap="none"/>
                        <a:t>1: Referral</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u="none" strike="noStrike" cap="none"/>
                        <a:t>2: </a:t>
                      </a:r>
                      <a:r>
                        <a:rPr lang="en-US" sz="1000" u="none" strike="noStrike" cap="none"/>
                        <a:t>Assessment</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u="none" strike="noStrike" cap="none"/>
                        <a:t>3: </a:t>
                      </a:r>
                      <a:r>
                        <a:rPr lang="en-US" sz="1050" u="none" strike="noStrike" cap="none"/>
                        <a:t>Prescription</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u="none" strike="noStrike" cap="none"/>
                        <a:t>4: </a:t>
                      </a:r>
                      <a:r>
                        <a:rPr lang="en-US" sz="1000" u="none" strike="noStrike" cap="none"/>
                        <a:t>Product Preparation</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u="none" strike="noStrike" cap="none"/>
                        <a:t>5: Funding</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u="none" strike="noStrike" cap="none"/>
                        <a:t>6: Fitting</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u="none" strike="noStrike" cap="none"/>
                        <a:t>7: User Training</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u="none" strike="noStrike" cap="none"/>
                        <a:t>8: </a:t>
                      </a:r>
                      <a:r>
                        <a:rPr lang="en-US" sz="1000" u="none" strike="noStrike" cap="none"/>
                        <a:t>F/U &amp; Maintenance</a:t>
                      </a:r>
                    </a:p>
                  </a:txBody>
                  <a:tcPr marL="91450" marR="91450" marT="34300" marB="34300" anchor="ctr">
                    <a:solidFill>
                      <a:srgbClr val="448E68"/>
                    </a:solidFill>
                  </a:tcPr>
                </a:tc>
              </a:tr>
              <a:tr h="480050">
                <a:tc>
                  <a:txBody>
                    <a:bodyPr/>
                    <a:lstStyle/>
                    <a:p>
                      <a:pPr marL="0" marR="0" lvl="0" indent="0" algn="ctr" rtl="0">
                        <a:spcBef>
                          <a:spcPts val="0"/>
                        </a:spcBef>
                        <a:buSzPct val="25000"/>
                        <a:buNone/>
                      </a:pPr>
                      <a:r>
                        <a:rPr lang="en-US" sz="1100" u="none" strike="noStrike" cap="none"/>
                        <a:t>LRS #1</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u="none" strike="noStrike" cap="none"/>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r>
              <a:tr h="480050">
                <a:tc>
                  <a:txBody>
                    <a:bodyPr/>
                    <a:lstStyle/>
                    <a:p>
                      <a:pPr marL="0" marR="0" lvl="0" indent="0" algn="ctr" rtl="0">
                        <a:lnSpc>
                          <a:spcPct val="100000"/>
                        </a:lnSpc>
                        <a:spcBef>
                          <a:spcPts val="0"/>
                        </a:spcBef>
                        <a:spcAft>
                          <a:spcPts val="0"/>
                        </a:spcAft>
                        <a:buClr>
                          <a:schemeClr val="dk1"/>
                        </a:buClr>
                        <a:buSzPct val="25000"/>
                        <a:buFont typeface="Calibri"/>
                        <a:buNone/>
                      </a:pPr>
                      <a:r>
                        <a:rPr lang="en-US" sz="1100"/>
                        <a:t>LRS #2</a:t>
                      </a:r>
                    </a:p>
                  </a:txBody>
                  <a:tcPr marL="91450" marR="91450" marT="34300" marB="34300" anchor="ct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tc>
                <a:tc>
                  <a:txBody>
                    <a:bodyPr/>
                    <a:lstStyle/>
                    <a:p>
                      <a:pPr marL="0" marR="0" lvl="0" indent="0" algn="l" rtl="0">
                        <a:spcBef>
                          <a:spcPts val="0"/>
                        </a:spcBef>
                        <a:buSzPct val="25000"/>
                        <a:buNone/>
                      </a:pPr>
                      <a:endParaRPr sz="1400"/>
                    </a:p>
                  </a:txBody>
                  <a:tcPr marL="91450" marR="91450" marT="34300" marB="34300"/>
                </a:tc>
                <a:tc>
                  <a:txBody>
                    <a:bodyPr/>
                    <a:lstStyle/>
                    <a:p>
                      <a:pPr marL="0" marR="0" lvl="0" indent="0" algn="l" rtl="0">
                        <a:spcBef>
                          <a:spcPts val="0"/>
                        </a:spcBef>
                        <a:buSzPct val="25000"/>
                        <a:buNone/>
                      </a:pPr>
                      <a:endParaRPr sz="1400"/>
                    </a:p>
                  </a:txBody>
                  <a:tcPr marL="91450" marR="91450" marT="34300" marB="34300"/>
                </a:tc>
                <a:tc>
                  <a:txBody>
                    <a:bodyPr/>
                    <a:lstStyle/>
                    <a:p>
                      <a:pPr marL="0" marR="0" lvl="0" indent="0" algn="l" rtl="0">
                        <a:spcBef>
                          <a:spcPts val="0"/>
                        </a:spcBef>
                        <a:buSzPct val="25000"/>
                        <a:buNone/>
                      </a:pPr>
                      <a:endParaRPr sz="1400"/>
                    </a:p>
                  </a:txBody>
                  <a:tcPr marL="91450" marR="91450" marT="34300" marB="34300"/>
                </a:tc>
                <a:tc>
                  <a:txBody>
                    <a:bodyPr/>
                    <a:lstStyle/>
                    <a:p>
                      <a:pPr marL="0" marR="0" lvl="0" indent="0" algn="l" rtl="0">
                        <a:spcBef>
                          <a:spcPts val="0"/>
                        </a:spcBef>
                        <a:buSzPct val="25000"/>
                        <a:buNone/>
                      </a:pPr>
                      <a:endParaRPr sz="1400"/>
                    </a:p>
                  </a:txBody>
                  <a:tcPr marL="91450" marR="91450" marT="34300" marB="34300"/>
                </a:tc>
                <a:tc>
                  <a:txBody>
                    <a:bodyPr/>
                    <a:lstStyle/>
                    <a:p>
                      <a:pPr marL="0" marR="0" lvl="0" indent="0" algn="l" rtl="0">
                        <a:spcBef>
                          <a:spcPts val="0"/>
                        </a:spcBef>
                        <a:buSzPct val="25000"/>
                        <a:buNone/>
                      </a:pPr>
                      <a:endParaRPr sz="1400"/>
                    </a:p>
                  </a:txBody>
                  <a:tcPr marL="91450" marR="91450" marT="34300" marB="34300"/>
                </a:tc>
                <a:tc>
                  <a:txBody>
                    <a:bodyPr/>
                    <a:lstStyle/>
                    <a:p>
                      <a:pPr marL="0" marR="0" lvl="0" indent="0" algn="l" rtl="0">
                        <a:spcBef>
                          <a:spcPts val="0"/>
                        </a:spcBef>
                        <a:buSzPct val="25000"/>
                        <a:buNone/>
                      </a:pPr>
                      <a:endParaRPr sz="1400"/>
                    </a:p>
                  </a:txBody>
                  <a:tcPr marL="91450" marR="91450" marT="34300" marB="34300"/>
                </a:tc>
                <a:tc>
                  <a:txBody>
                    <a:bodyPr/>
                    <a:lstStyle/>
                    <a:p>
                      <a:pPr marL="0" marR="0" lvl="0" indent="0" algn="l" rtl="0">
                        <a:spcBef>
                          <a:spcPts val="0"/>
                        </a:spcBef>
                        <a:buSzPct val="25000"/>
                        <a:buNone/>
                      </a:pPr>
                      <a:endParaRPr sz="1400"/>
                    </a:p>
                  </a:txBody>
                  <a:tcPr marL="91450" marR="91450" marT="34300" marB="34300"/>
                </a:tc>
              </a:tr>
              <a:tr h="480050">
                <a:tc>
                  <a:txBody>
                    <a:bodyPr/>
                    <a:lstStyle/>
                    <a:p>
                      <a:pPr marL="0" marR="0" lvl="0" indent="0" algn="ctr" rtl="0">
                        <a:lnSpc>
                          <a:spcPct val="100000"/>
                        </a:lnSpc>
                        <a:spcBef>
                          <a:spcPts val="0"/>
                        </a:spcBef>
                        <a:spcAft>
                          <a:spcPts val="0"/>
                        </a:spcAft>
                        <a:buClr>
                          <a:schemeClr val="dk1"/>
                        </a:buClr>
                        <a:buSzPct val="25000"/>
                        <a:buFont typeface="Calibri"/>
                        <a:buNone/>
                      </a:pPr>
                      <a:r>
                        <a:rPr lang="en-US" sz="1100"/>
                        <a:t>LMRS #1</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r>
              <a:tr h="480050">
                <a:tc>
                  <a:txBody>
                    <a:bodyPr/>
                    <a:lstStyle/>
                    <a:p>
                      <a:pPr marL="0" marR="0" lvl="0" indent="0" algn="ctr" rtl="0">
                        <a:lnSpc>
                          <a:spcPct val="100000"/>
                        </a:lnSpc>
                        <a:spcBef>
                          <a:spcPts val="0"/>
                        </a:spcBef>
                        <a:spcAft>
                          <a:spcPts val="0"/>
                        </a:spcAft>
                        <a:buClr>
                          <a:schemeClr val="dk1"/>
                        </a:buClr>
                        <a:buSzPct val="25000"/>
                        <a:buFont typeface="Calibri"/>
                        <a:buNone/>
                      </a:pPr>
                      <a:r>
                        <a:rPr lang="en-US" sz="1100"/>
                        <a:t>UMRS #1</a:t>
                      </a:r>
                    </a:p>
                  </a:txBody>
                  <a:tcPr marL="91450" marR="91450" marT="34300" marB="34300" anchor="ct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tc>
                <a:tc>
                  <a:txBody>
                    <a:bodyPr/>
                    <a:lstStyle/>
                    <a:p>
                      <a:pPr marL="0" marR="0" lvl="0" indent="0" algn="l" rtl="0">
                        <a:spcBef>
                          <a:spcPts val="0"/>
                        </a:spcBef>
                        <a:buSzPct val="25000"/>
                        <a:buNone/>
                      </a:pPr>
                      <a:endParaRPr sz="1400"/>
                    </a:p>
                  </a:txBody>
                  <a:tcPr marL="91450" marR="91450" marT="34300" marB="34300"/>
                </a:tc>
                <a:tc>
                  <a:txBody>
                    <a:bodyPr/>
                    <a:lstStyle/>
                    <a:p>
                      <a:pPr marL="0" marR="0" lvl="0" indent="0" algn="l" rtl="0">
                        <a:spcBef>
                          <a:spcPts val="0"/>
                        </a:spcBef>
                        <a:buSzPct val="25000"/>
                        <a:buNone/>
                      </a:pPr>
                      <a:endParaRPr sz="1400"/>
                    </a:p>
                  </a:txBody>
                  <a:tcPr marL="91450" marR="91450" marT="34300" marB="34300"/>
                </a:tc>
                <a:tc>
                  <a:txBody>
                    <a:bodyPr/>
                    <a:lstStyle/>
                    <a:p>
                      <a:pPr marL="0" marR="0" lvl="0" indent="0" algn="l" rtl="0">
                        <a:spcBef>
                          <a:spcPts val="0"/>
                        </a:spcBef>
                        <a:buSzPct val="25000"/>
                        <a:buNone/>
                      </a:pPr>
                      <a:endParaRPr sz="1400"/>
                    </a:p>
                  </a:txBody>
                  <a:tcPr marL="91450" marR="91450" marT="34300" marB="34300"/>
                </a:tc>
                <a:tc>
                  <a:txBody>
                    <a:bodyPr/>
                    <a:lstStyle/>
                    <a:p>
                      <a:pPr marL="0" marR="0" lvl="0" indent="0" algn="l" rtl="0">
                        <a:spcBef>
                          <a:spcPts val="0"/>
                        </a:spcBef>
                        <a:buSzPct val="25000"/>
                        <a:buNone/>
                      </a:pPr>
                      <a:endParaRPr sz="1400"/>
                    </a:p>
                  </a:txBody>
                  <a:tcPr marL="91450" marR="91450" marT="34300" marB="34300"/>
                </a:tc>
                <a:tc>
                  <a:txBody>
                    <a:bodyPr/>
                    <a:lstStyle/>
                    <a:p>
                      <a:pPr marL="0" marR="0" lvl="0" indent="0" algn="l" rtl="0">
                        <a:spcBef>
                          <a:spcPts val="0"/>
                        </a:spcBef>
                        <a:buSzPct val="25000"/>
                        <a:buNone/>
                      </a:pPr>
                      <a:endParaRPr sz="1400"/>
                    </a:p>
                  </a:txBody>
                  <a:tcPr marL="91450" marR="91450" marT="34300" marB="34300"/>
                </a:tc>
                <a:tc>
                  <a:txBody>
                    <a:bodyPr/>
                    <a:lstStyle/>
                    <a:p>
                      <a:pPr marL="0" marR="0" lvl="0" indent="0" algn="l" rtl="0">
                        <a:spcBef>
                          <a:spcPts val="0"/>
                        </a:spcBef>
                        <a:buSzPct val="25000"/>
                        <a:buNone/>
                      </a:pPr>
                      <a:endParaRPr sz="1400"/>
                    </a:p>
                  </a:txBody>
                  <a:tcPr marL="91450" marR="91450" marT="34300" marB="34300"/>
                </a:tc>
                <a:tc>
                  <a:txBody>
                    <a:bodyPr/>
                    <a:lstStyle/>
                    <a:p>
                      <a:pPr marL="0" marR="0" lvl="0" indent="0" algn="l" rtl="0">
                        <a:spcBef>
                          <a:spcPts val="0"/>
                        </a:spcBef>
                        <a:buSzPct val="25000"/>
                        <a:buNone/>
                      </a:pPr>
                      <a:endParaRPr sz="1400"/>
                    </a:p>
                  </a:txBody>
                  <a:tcPr marL="91450" marR="91450" marT="34300" marB="34300"/>
                </a:tc>
              </a:tr>
              <a:tr h="480050">
                <a:tc>
                  <a:txBody>
                    <a:bodyPr/>
                    <a:lstStyle/>
                    <a:p>
                      <a:pPr marL="0" marR="0" lvl="0" indent="0" algn="ctr" rtl="0">
                        <a:spcBef>
                          <a:spcPts val="0"/>
                        </a:spcBef>
                        <a:buSzPct val="25000"/>
                        <a:buNone/>
                      </a:pPr>
                      <a:r>
                        <a:rPr lang="en-US" sz="1100"/>
                        <a:t>HRS #1</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r>
              <a:tr h="480050">
                <a:tc>
                  <a:txBody>
                    <a:bodyPr/>
                    <a:lstStyle/>
                    <a:p>
                      <a:pPr marL="0" marR="0" lvl="0" indent="0" algn="ctr" rtl="0">
                        <a:spcBef>
                          <a:spcPts val="0"/>
                        </a:spcBef>
                        <a:buSzPct val="25000"/>
                        <a:buNone/>
                      </a:pPr>
                      <a:r>
                        <a:rPr lang="en-US" sz="1100"/>
                        <a:t>HRS #2</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FFFFFF"/>
                    </a:solidFill>
                  </a:tcPr>
                </a:tc>
                <a:tc>
                  <a:txBody>
                    <a:bodyPr/>
                    <a:lstStyle/>
                    <a:p>
                      <a:pPr marL="0" marR="0" lvl="0" indent="0" algn="l" rtl="0">
                        <a:spcBef>
                          <a:spcPts val="0"/>
                        </a:spcBef>
                        <a:buSzPct val="25000"/>
                        <a:buNone/>
                      </a:pPr>
                      <a:endParaRPr sz="1400"/>
                    </a:p>
                  </a:txBody>
                  <a:tcPr marL="91450" marR="91450" marT="34300" marB="34300">
                    <a:solidFill>
                      <a:srgbClr val="FFFFFF"/>
                    </a:solidFill>
                  </a:tcPr>
                </a:tc>
                <a:tc>
                  <a:txBody>
                    <a:bodyPr/>
                    <a:lstStyle/>
                    <a:p>
                      <a:pPr marL="0" marR="0" lvl="0" indent="0" algn="l" rtl="0">
                        <a:spcBef>
                          <a:spcPts val="0"/>
                        </a:spcBef>
                        <a:buSzPct val="25000"/>
                        <a:buNone/>
                      </a:pPr>
                      <a:endParaRPr sz="1400"/>
                    </a:p>
                  </a:txBody>
                  <a:tcPr marL="91450" marR="91450" marT="34300" marB="34300">
                    <a:solidFill>
                      <a:srgbClr val="FFFFFF"/>
                    </a:solidFill>
                  </a:tcPr>
                </a:tc>
                <a:tc>
                  <a:txBody>
                    <a:bodyPr/>
                    <a:lstStyle/>
                    <a:p>
                      <a:pPr marL="0" marR="0" lvl="0" indent="0" algn="l" rtl="0">
                        <a:spcBef>
                          <a:spcPts val="0"/>
                        </a:spcBef>
                        <a:buSzPct val="25000"/>
                        <a:buNone/>
                      </a:pPr>
                      <a:endParaRPr sz="1400"/>
                    </a:p>
                  </a:txBody>
                  <a:tcPr marL="91450" marR="91450" marT="34300" marB="34300">
                    <a:solidFill>
                      <a:srgbClr val="FFFFFF"/>
                    </a:solidFill>
                  </a:tcPr>
                </a:tc>
                <a:tc>
                  <a:txBody>
                    <a:bodyPr/>
                    <a:lstStyle/>
                    <a:p>
                      <a:pPr marL="0" marR="0" lvl="0" indent="0" algn="l" rtl="0">
                        <a:spcBef>
                          <a:spcPts val="0"/>
                        </a:spcBef>
                        <a:buSzPct val="25000"/>
                        <a:buNone/>
                      </a:pPr>
                      <a:endParaRPr sz="1400"/>
                    </a:p>
                  </a:txBody>
                  <a:tcPr marL="91450" marR="91450" marT="34300" marB="34300">
                    <a:solidFill>
                      <a:srgbClr val="FFFFFF"/>
                    </a:solidFill>
                  </a:tcPr>
                </a:tc>
                <a:tc>
                  <a:txBody>
                    <a:bodyPr/>
                    <a:lstStyle/>
                    <a:p>
                      <a:pPr marL="0" marR="0" lvl="0" indent="0" algn="l" rtl="0">
                        <a:spcBef>
                          <a:spcPts val="0"/>
                        </a:spcBef>
                        <a:buSzPct val="25000"/>
                        <a:buNone/>
                      </a:pPr>
                      <a:endParaRPr sz="1400"/>
                    </a:p>
                  </a:txBody>
                  <a:tcPr marL="91450" marR="91450" marT="34300" marB="34300">
                    <a:solidFill>
                      <a:srgbClr val="FFFFFF"/>
                    </a:solidFill>
                  </a:tcPr>
                </a:tc>
                <a:tc>
                  <a:txBody>
                    <a:bodyPr/>
                    <a:lstStyle/>
                    <a:p>
                      <a:pPr marL="0" marR="0" lvl="0" indent="0" algn="l" rtl="0">
                        <a:spcBef>
                          <a:spcPts val="0"/>
                        </a:spcBef>
                        <a:buSzPct val="25000"/>
                        <a:buNone/>
                      </a:pPr>
                      <a:endParaRPr sz="1400"/>
                    </a:p>
                  </a:txBody>
                  <a:tcPr marL="91450" marR="91450" marT="34300" marB="34300">
                    <a:solidFill>
                      <a:srgbClr val="FFFFFF"/>
                    </a:solidFill>
                  </a:tcPr>
                </a:tc>
                <a:tc>
                  <a:txBody>
                    <a:bodyPr/>
                    <a:lstStyle/>
                    <a:p>
                      <a:pPr marL="0" marR="0" lvl="0" indent="0" algn="l" rtl="0">
                        <a:spcBef>
                          <a:spcPts val="0"/>
                        </a:spcBef>
                        <a:buSzPct val="25000"/>
                        <a:buNone/>
                      </a:pPr>
                      <a:endParaRPr sz="1400"/>
                    </a:p>
                  </a:txBody>
                  <a:tcPr marL="91450" marR="91450" marT="34300" marB="34300">
                    <a:solidFill>
                      <a:srgbClr val="FFFFFF"/>
                    </a:solidFill>
                  </a:tcPr>
                </a:tc>
              </a:tr>
              <a:tr h="480050">
                <a:tc>
                  <a:txBody>
                    <a:bodyPr/>
                    <a:lstStyle/>
                    <a:p>
                      <a:pPr marL="0" marR="0" lvl="0" indent="0" algn="ctr" rtl="0">
                        <a:spcBef>
                          <a:spcPts val="0"/>
                        </a:spcBef>
                        <a:buSzPct val="25000"/>
                        <a:buNone/>
                      </a:pPr>
                      <a:r>
                        <a:rPr lang="en-US" sz="1100"/>
                        <a:t>HRS #3</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r>
            </a:tbl>
          </a:graphicData>
        </a:graphic>
      </p:graphicFrame>
      <p:sp>
        <p:nvSpPr>
          <p:cNvPr id="524" name="Shape 524"/>
          <p:cNvSpPr/>
          <p:nvPr/>
        </p:nvSpPr>
        <p:spPr>
          <a:xfrm>
            <a:off x="5429250" y="949466"/>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25" name="Shape 525"/>
          <p:cNvSpPr/>
          <p:nvPr/>
        </p:nvSpPr>
        <p:spPr>
          <a:xfrm>
            <a:off x="3740150" y="949466"/>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26" name="Shape 526"/>
          <p:cNvSpPr/>
          <p:nvPr/>
        </p:nvSpPr>
        <p:spPr>
          <a:xfrm>
            <a:off x="2508250" y="949466"/>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27" name="Shape 527"/>
          <p:cNvSpPr txBox="1"/>
          <p:nvPr/>
        </p:nvSpPr>
        <p:spPr>
          <a:xfrm>
            <a:off x="2762250" y="921088"/>
            <a:ext cx="825499"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in use</a:t>
            </a:r>
          </a:p>
        </p:txBody>
      </p:sp>
      <p:sp>
        <p:nvSpPr>
          <p:cNvPr id="528" name="Shape 528"/>
          <p:cNvSpPr txBox="1"/>
          <p:nvPr/>
        </p:nvSpPr>
        <p:spPr>
          <a:xfrm>
            <a:off x="4006850" y="921088"/>
            <a:ext cx="1263650"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planned use</a:t>
            </a:r>
          </a:p>
        </p:txBody>
      </p:sp>
      <p:sp>
        <p:nvSpPr>
          <p:cNvPr id="529" name="Shape 529"/>
          <p:cNvSpPr txBox="1"/>
          <p:nvPr/>
        </p:nvSpPr>
        <p:spPr>
          <a:xfrm>
            <a:off x="5683248" y="921088"/>
            <a:ext cx="929113"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not used</a:t>
            </a:r>
          </a:p>
        </p:txBody>
      </p:sp>
      <p:grpSp>
        <p:nvGrpSpPr>
          <p:cNvPr id="530" name="Shape 530"/>
          <p:cNvGrpSpPr/>
          <p:nvPr/>
        </p:nvGrpSpPr>
        <p:grpSpPr>
          <a:xfrm>
            <a:off x="1530350" y="2128278"/>
            <a:ext cx="7048499" cy="279399"/>
            <a:chOff x="1530350" y="1727200"/>
            <a:chExt cx="7048499" cy="279399"/>
          </a:xfrm>
        </p:grpSpPr>
        <p:sp>
          <p:nvSpPr>
            <p:cNvPr id="531" name="Shape 531"/>
            <p:cNvSpPr/>
            <p:nvPr/>
          </p:nvSpPr>
          <p:spPr>
            <a:xfrm>
              <a:off x="1530350" y="1727200"/>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32" name="Shape 532"/>
            <p:cNvSpPr/>
            <p:nvPr/>
          </p:nvSpPr>
          <p:spPr>
            <a:xfrm>
              <a:off x="2508250" y="1727200"/>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33" name="Shape 533"/>
            <p:cNvSpPr/>
            <p:nvPr/>
          </p:nvSpPr>
          <p:spPr>
            <a:xfrm>
              <a:off x="3460750" y="1727200"/>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34" name="Shape 534"/>
            <p:cNvSpPr/>
            <p:nvPr/>
          </p:nvSpPr>
          <p:spPr>
            <a:xfrm>
              <a:off x="4438650" y="1727200"/>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35" name="Shape 535"/>
            <p:cNvSpPr/>
            <p:nvPr/>
          </p:nvSpPr>
          <p:spPr>
            <a:xfrm>
              <a:off x="5391150" y="1727200"/>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36" name="Shape 536"/>
            <p:cNvSpPr/>
            <p:nvPr/>
          </p:nvSpPr>
          <p:spPr>
            <a:xfrm>
              <a:off x="6381750" y="1727200"/>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37" name="Shape 537"/>
            <p:cNvSpPr/>
            <p:nvPr/>
          </p:nvSpPr>
          <p:spPr>
            <a:xfrm>
              <a:off x="7321550" y="1727200"/>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38" name="Shape 538"/>
            <p:cNvSpPr/>
            <p:nvPr/>
          </p:nvSpPr>
          <p:spPr>
            <a:xfrm>
              <a:off x="8299450" y="1727200"/>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539" name="Shape 539"/>
          <p:cNvGrpSpPr/>
          <p:nvPr/>
        </p:nvGrpSpPr>
        <p:grpSpPr>
          <a:xfrm>
            <a:off x="1517650" y="4034018"/>
            <a:ext cx="7048499" cy="279399"/>
            <a:chOff x="1530350" y="3644900"/>
            <a:chExt cx="7048499" cy="279399"/>
          </a:xfrm>
        </p:grpSpPr>
        <p:sp>
          <p:nvSpPr>
            <p:cNvPr id="540" name="Shape 540"/>
            <p:cNvSpPr/>
            <p:nvPr/>
          </p:nvSpPr>
          <p:spPr>
            <a:xfrm>
              <a:off x="15303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41" name="Shape 541"/>
            <p:cNvSpPr/>
            <p:nvPr/>
          </p:nvSpPr>
          <p:spPr>
            <a:xfrm>
              <a:off x="25082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42" name="Shape 542"/>
            <p:cNvSpPr/>
            <p:nvPr/>
          </p:nvSpPr>
          <p:spPr>
            <a:xfrm>
              <a:off x="34607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43" name="Shape 543"/>
            <p:cNvSpPr/>
            <p:nvPr/>
          </p:nvSpPr>
          <p:spPr>
            <a:xfrm>
              <a:off x="44386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44" name="Shape 544"/>
            <p:cNvSpPr/>
            <p:nvPr/>
          </p:nvSpPr>
          <p:spPr>
            <a:xfrm>
              <a:off x="53911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45" name="Shape 545"/>
            <p:cNvSpPr/>
            <p:nvPr/>
          </p:nvSpPr>
          <p:spPr>
            <a:xfrm>
              <a:off x="63817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46" name="Shape 546"/>
            <p:cNvSpPr/>
            <p:nvPr/>
          </p:nvSpPr>
          <p:spPr>
            <a:xfrm>
              <a:off x="73215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47" name="Shape 547"/>
            <p:cNvSpPr/>
            <p:nvPr/>
          </p:nvSpPr>
          <p:spPr>
            <a:xfrm>
              <a:off x="82994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548" name="Shape 548"/>
          <p:cNvGrpSpPr/>
          <p:nvPr/>
        </p:nvGrpSpPr>
        <p:grpSpPr>
          <a:xfrm>
            <a:off x="1530350" y="4516620"/>
            <a:ext cx="7048499" cy="279399"/>
            <a:chOff x="1530350" y="3644900"/>
            <a:chExt cx="7048499" cy="279399"/>
          </a:xfrm>
        </p:grpSpPr>
        <p:sp>
          <p:nvSpPr>
            <p:cNvPr id="549" name="Shape 549"/>
            <p:cNvSpPr/>
            <p:nvPr/>
          </p:nvSpPr>
          <p:spPr>
            <a:xfrm>
              <a:off x="15303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50" name="Shape 550"/>
            <p:cNvSpPr/>
            <p:nvPr/>
          </p:nvSpPr>
          <p:spPr>
            <a:xfrm>
              <a:off x="25082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51" name="Shape 551"/>
            <p:cNvSpPr/>
            <p:nvPr/>
          </p:nvSpPr>
          <p:spPr>
            <a:xfrm>
              <a:off x="34607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52" name="Shape 552"/>
            <p:cNvSpPr/>
            <p:nvPr/>
          </p:nvSpPr>
          <p:spPr>
            <a:xfrm>
              <a:off x="44386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53" name="Shape 553"/>
            <p:cNvSpPr/>
            <p:nvPr/>
          </p:nvSpPr>
          <p:spPr>
            <a:xfrm>
              <a:off x="53911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54" name="Shape 554"/>
            <p:cNvSpPr/>
            <p:nvPr/>
          </p:nvSpPr>
          <p:spPr>
            <a:xfrm>
              <a:off x="63817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55" name="Shape 555"/>
            <p:cNvSpPr/>
            <p:nvPr/>
          </p:nvSpPr>
          <p:spPr>
            <a:xfrm>
              <a:off x="73215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56" name="Shape 556"/>
            <p:cNvSpPr/>
            <p:nvPr/>
          </p:nvSpPr>
          <p:spPr>
            <a:xfrm>
              <a:off x="82994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557" name="Shape 557"/>
          <p:cNvGrpSpPr/>
          <p:nvPr/>
        </p:nvGrpSpPr>
        <p:grpSpPr>
          <a:xfrm>
            <a:off x="1517650" y="5002100"/>
            <a:ext cx="7048499" cy="279399"/>
            <a:chOff x="1530350" y="3644900"/>
            <a:chExt cx="7048499" cy="279399"/>
          </a:xfrm>
        </p:grpSpPr>
        <p:sp>
          <p:nvSpPr>
            <p:cNvPr id="558" name="Shape 558"/>
            <p:cNvSpPr/>
            <p:nvPr/>
          </p:nvSpPr>
          <p:spPr>
            <a:xfrm>
              <a:off x="15303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59" name="Shape 559"/>
            <p:cNvSpPr/>
            <p:nvPr/>
          </p:nvSpPr>
          <p:spPr>
            <a:xfrm>
              <a:off x="25082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60" name="Shape 560"/>
            <p:cNvSpPr/>
            <p:nvPr/>
          </p:nvSpPr>
          <p:spPr>
            <a:xfrm>
              <a:off x="34607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61" name="Shape 561"/>
            <p:cNvSpPr/>
            <p:nvPr/>
          </p:nvSpPr>
          <p:spPr>
            <a:xfrm>
              <a:off x="44386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62" name="Shape 562"/>
            <p:cNvSpPr/>
            <p:nvPr/>
          </p:nvSpPr>
          <p:spPr>
            <a:xfrm>
              <a:off x="53911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63" name="Shape 563"/>
            <p:cNvSpPr/>
            <p:nvPr/>
          </p:nvSpPr>
          <p:spPr>
            <a:xfrm>
              <a:off x="63817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64" name="Shape 564"/>
            <p:cNvSpPr/>
            <p:nvPr/>
          </p:nvSpPr>
          <p:spPr>
            <a:xfrm>
              <a:off x="73215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65" name="Shape 565"/>
            <p:cNvSpPr/>
            <p:nvPr/>
          </p:nvSpPr>
          <p:spPr>
            <a:xfrm>
              <a:off x="82994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sp>
        <p:nvSpPr>
          <p:cNvPr id="566" name="Shape 566"/>
          <p:cNvSpPr/>
          <p:nvPr/>
        </p:nvSpPr>
        <p:spPr>
          <a:xfrm>
            <a:off x="2508250" y="305649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nvGrpSpPr>
          <p:cNvPr id="567" name="Shape 567"/>
          <p:cNvGrpSpPr/>
          <p:nvPr/>
        </p:nvGrpSpPr>
        <p:grpSpPr>
          <a:xfrm>
            <a:off x="1530350" y="2611248"/>
            <a:ext cx="7048499" cy="279399"/>
            <a:chOff x="1530350" y="3644900"/>
            <a:chExt cx="7048499" cy="279399"/>
          </a:xfrm>
        </p:grpSpPr>
        <p:sp>
          <p:nvSpPr>
            <p:cNvPr id="568" name="Shape 568"/>
            <p:cNvSpPr/>
            <p:nvPr/>
          </p:nvSpPr>
          <p:spPr>
            <a:xfrm>
              <a:off x="15303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69" name="Shape 569"/>
            <p:cNvSpPr/>
            <p:nvPr/>
          </p:nvSpPr>
          <p:spPr>
            <a:xfrm>
              <a:off x="25082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70" name="Shape 570"/>
            <p:cNvSpPr/>
            <p:nvPr/>
          </p:nvSpPr>
          <p:spPr>
            <a:xfrm>
              <a:off x="34607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71" name="Shape 571"/>
            <p:cNvSpPr/>
            <p:nvPr/>
          </p:nvSpPr>
          <p:spPr>
            <a:xfrm>
              <a:off x="44386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72" name="Shape 572"/>
            <p:cNvSpPr/>
            <p:nvPr/>
          </p:nvSpPr>
          <p:spPr>
            <a:xfrm>
              <a:off x="53911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73" name="Shape 573"/>
            <p:cNvSpPr/>
            <p:nvPr/>
          </p:nvSpPr>
          <p:spPr>
            <a:xfrm>
              <a:off x="63817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74" name="Shape 574"/>
            <p:cNvSpPr/>
            <p:nvPr/>
          </p:nvSpPr>
          <p:spPr>
            <a:xfrm>
              <a:off x="73215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75" name="Shape 575"/>
            <p:cNvSpPr/>
            <p:nvPr/>
          </p:nvSpPr>
          <p:spPr>
            <a:xfrm>
              <a:off x="8299450" y="36449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sp>
        <p:nvSpPr>
          <p:cNvPr id="576" name="Shape 576"/>
          <p:cNvSpPr/>
          <p:nvPr/>
        </p:nvSpPr>
        <p:spPr>
          <a:xfrm>
            <a:off x="7334250" y="305649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nvGrpSpPr>
          <p:cNvPr id="577" name="Shape 577"/>
          <p:cNvGrpSpPr/>
          <p:nvPr/>
        </p:nvGrpSpPr>
        <p:grpSpPr>
          <a:xfrm>
            <a:off x="1530350" y="3566552"/>
            <a:ext cx="7035799" cy="279399"/>
            <a:chOff x="1543050" y="3165475"/>
            <a:chExt cx="7035799" cy="279399"/>
          </a:xfrm>
        </p:grpSpPr>
        <p:sp>
          <p:nvSpPr>
            <p:cNvPr id="578" name="Shape 578"/>
            <p:cNvSpPr/>
            <p:nvPr/>
          </p:nvSpPr>
          <p:spPr>
            <a:xfrm>
              <a:off x="1543050" y="3165475"/>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79" name="Shape 579"/>
            <p:cNvSpPr/>
            <p:nvPr/>
          </p:nvSpPr>
          <p:spPr>
            <a:xfrm>
              <a:off x="2508250" y="3165475"/>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80" name="Shape 580"/>
            <p:cNvSpPr/>
            <p:nvPr/>
          </p:nvSpPr>
          <p:spPr>
            <a:xfrm>
              <a:off x="3473450" y="3165475"/>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81" name="Shape 581"/>
            <p:cNvSpPr/>
            <p:nvPr/>
          </p:nvSpPr>
          <p:spPr>
            <a:xfrm>
              <a:off x="4451350" y="3165475"/>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82" name="Shape 582"/>
            <p:cNvSpPr/>
            <p:nvPr/>
          </p:nvSpPr>
          <p:spPr>
            <a:xfrm>
              <a:off x="5391150" y="3165475"/>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83" name="Shape 583"/>
            <p:cNvSpPr/>
            <p:nvPr/>
          </p:nvSpPr>
          <p:spPr>
            <a:xfrm>
              <a:off x="6381750" y="3165475"/>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84" name="Shape 584"/>
            <p:cNvSpPr/>
            <p:nvPr/>
          </p:nvSpPr>
          <p:spPr>
            <a:xfrm>
              <a:off x="7321550" y="3165475"/>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85" name="Shape 585"/>
            <p:cNvSpPr/>
            <p:nvPr/>
          </p:nvSpPr>
          <p:spPr>
            <a:xfrm>
              <a:off x="8299450" y="3165475"/>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sp>
        <p:nvSpPr>
          <p:cNvPr id="586" name="Shape 586"/>
          <p:cNvSpPr/>
          <p:nvPr/>
        </p:nvSpPr>
        <p:spPr>
          <a:xfrm>
            <a:off x="1530350" y="3056490"/>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87" name="Shape 587"/>
          <p:cNvSpPr/>
          <p:nvPr/>
        </p:nvSpPr>
        <p:spPr>
          <a:xfrm>
            <a:off x="3448232" y="3056490"/>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88" name="Shape 588"/>
          <p:cNvSpPr/>
          <p:nvPr/>
        </p:nvSpPr>
        <p:spPr>
          <a:xfrm>
            <a:off x="4438650" y="3056490"/>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89" name="Shape 589"/>
          <p:cNvSpPr/>
          <p:nvPr/>
        </p:nvSpPr>
        <p:spPr>
          <a:xfrm>
            <a:off x="5391150" y="3056490"/>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90" name="Shape 590"/>
          <p:cNvSpPr/>
          <p:nvPr/>
        </p:nvSpPr>
        <p:spPr>
          <a:xfrm>
            <a:off x="6381750" y="3056490"/>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91" name="Shape 591"/>
          <p:cNvSpPr/>
          <p:nvPr/>
        </p:nvSpPr>
        <p:spPr>
          <a:xfrm>
            <a:off x="8299450" y="3056490"/>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Shape 596"/>
          <p:cNvSpPr txBox="1">
            <a:spLocks noGrp="1"/>
          </p:cNvSpPr>
          <p:nvPr>
            <p:ph type="title"/>
          </p:nvPr>
        </p:nvSpPr>
        <p:spPr>
          <a:xfrm>
            <a:off x="-12458" y="181048"/>
            <a:ext cx="9144000" cy="517921"/>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000000"/>
              </a:buClr>
              <a:buSzPct val="25000"/>
              <a:buFont typeface="Gill Sans"/>
              <a:buNone/>
            </a:pPr>
            <a:r>
              <a:rPr lang="en-US" sz="2520" b="1" i="0" u="none" strike="noStrike" cap="none">
                <a:solidFill>
                  <a:srgbClr val="000000"/>
                </a:solidFill>
                <a:latin typeface="Gill Sans"/>
                <a:ea typeface="Gill Sans"/>
                <a:cs typeface="Gill Sans"/>
                <a:sym typeface="Gill Sans"/>
              </a:rPr>
              <a:t>Most Sites Use WSTP-B + Supplementary Materials</a:t>
            </a:r>
          </a:p>
        </p:txBody>
      </p:sp>
      <p:graphicFrame>
        <p:nvGraphicFramePr>
          <p:cNvPr id="597" name="Shape 597"/>
          <p:cNvGraphicFramePr/>
          <p:nvPr>
            <p:extLst>
              <p:ext uri="{D42A27DB-BD31-4B8C-83A1-F6EECF244321}">
                <p14:modId xmlns:p14="http://schemas.microsoft.com/office/powerpoint/2010/main" val="1955604457"/>
              </p:ext>
            </p:extLst>
          </p:nvPr>
        </p:nvGraphicFramePr>
        <p:xfrm>
          <a:off x="1126342" y="1454550"/>
          <a:ext cx="6891300" cy="3931870"/>
        </p:xfrm>
        <a:graphic>
          <a:graphicData uri="http://schemas.openxmlformats.org/drawingml/2006/table">
            <a:tbl>
              <a:tblPr firstRow="1" bandRow="1">
                <a:noFill/>
                <a:tableStyleId>{6C7A15F4-6765-4FD2-8D91-BEFAE0C48AB6}</a:tableStyleId>
              </a:tblPr>
              <a:tblGrid>
                <a:gridCol w="1035850"/>
                <a:gridCol w="1162900"/>
                <a:gridCol w="1335200"/>
                <a:gridCol w="3357350"/>
              </a:tblGrid>
              <a:tr h="480050">
                <a:tc>
                  <a:txBody>
                    <a:bodyPr/>
                    <a:lstStyle/>
                    <a:p>
                      <a:pPr marL="0" marR="0" lvl="0" indent="0" algn="ctr" rtl="0">
                        <a:spcBef>
                          <a:spcPts val="0"/>
                        </a:spcBef>
                        <a:buSzPct val="25000"/>
                        <a:buNone/>
                      </a:pPr>
                      <a:r>
                        <a:rPr lang="en-US" sz="1100"/>
                        <a:t>Institution</a:t>
                      </a:r>
                    </a:p>
                  </a:txBody>
                  <a:tcPr marL="91450" marR="91450" marT="34300" marB="34300" anchor="ctr">
                    <a:solidFill>
                      <a:srgbClr val="448E68"/>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100"/>
                        <a:t>WSTP </a:t>
                      </a:r>
                    </a:p>
                    <a:p>
                      <a:pPr marL="0" marR="0" lvl="0" indent="0" algn="ctr" rtl="0">
                        <a:lnSpc>
                          <a:spcPct val="100000"/>
                        </a:lnSpc>
                        <a:spcBef>
                          <a:spcPts val="0"/>
                        </a:spcBef>
                        <a:spcAft>
                          <a:spcPts val="0"/>
                        </a:spcAft>
                        <a:buClr>
                          <a:schemeClr val="dk1"/>
                        </a:buClr>
                        <a:buSzPct val="25000"/>
                        <a:buFont typeface="Calibri"/>
                        <a:buNone/>
                      </a:pPr>
                      <a:r>
                        <a:rPr lang="en-US" sz="1100"/>
                        <a:t>Basic</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WSTP Intermediate</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Others</a:t>
                      </a:r>
                    </a:p>
                  </a:txBody>
                  <a:tcPr marL="91450" marR="91450" marT="34300" marB="34300" anchor="ctr">
                    <a:solidFill>
                      <a:srgbClr val="448E68"/>
                    </a:solidFill>
                  </a:tcPr>
                </a:tc>
              </a:tr>
              <a:tr h="480050">
                <a:tc>
                  <a:txBody>
                    <a:bodyPr/>
                    <a:lstStyle/>
                    <a:p>
                      <a:pPr marL="0" marR="0" lvl="0" indent="0" algn="ctr" rtl="0">
                        <a:spcBef>
                          <a:spcPts val="0"/>
                        </a:spcBef>
                        <a:buSzPct val="25000"/>
                        <a:buNone/>
                      </a:pPr>
                      <a:r>
                        <a:rPr lang="en-US" sz="1100"/>
                        <a:t>LRS #1</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nchor="ctr">
                    <a:solidFill>
                      <a:srgbClr val="BFBFBF"/>
                    </a:solidFill>
                  </a:tcPr>
                </a:tc>
              </a:tr>
              <a:tr h="480050">
                <a:tc>
                  <a:txBody>
                    <a:bodyPr/>
                    <a:lstStyle/>
                    <a:p>
                      <a:pPr marL="0" marR="0" lvl="0" indent="0" algn="ctr" rtl="0">
                        <a:lnSpc>
                          <a:spcPct val="100000"/>
                        </a:lnSpc>
                        <a:spcBef>
                          <a:spcPts val="0"/>
                        </a:spcBef>
                        <a:spcAft>
                          <a:spcPts val="0"/>
                        </a:spcAft>
                        <a:buClr>
                          <a:schemeClr val="dk1"/>
                        </a:buClr>
                        <a:buSzPct val="25000"/>
                        <a:buFont typeface="Calibri"/>
                        <a:buNone/>
                      </a:pPr>
                      <a:r>
                        <a:rPr lang="en-US" sz="1100" dirty="0"/>
                        <a:t>LRS #2</a:t>
                      </a:r>
                    </a:p>
                  </a:txBody>
                  <a:tcPr marL="91450" marR="91450" marT="34300" marB="34300" anchor="ctr">
                    <a:no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noFill/>
                  </a:tcPr>
                </a:tc>
                <a:tc>
                  <a:txBody>
                    <a:bodyPr/>
                    <a:lstStyle/>
                    <a:p>
                      <a:pPr marL="0" marR="0" lvl="0" indent="0" algn="l" rtl="0">
                        <a:spcBef>
                          <a:spcPts val="0"/>
                        </a:spcBef>
                        <a:buSzPct val="25000"/>
                        <a:buNone/>
                      </a:pPr>
                      <a:endParaRPr sz="1400"/>
                    </a:p>
                  </a:txBody>
                  <a:tcPr marL="91450" marR="91450" marT="34300" marB="34300">
                    <a:noFill/>
                  </a:tcPr>
                </a:tc>
                <a:tc>
                  <a:txBody>
                    <a:bodyPr/>
                    <a:lstStyle/>
                    <a:p>
                      <a:pPr marL="196850" marR="0" lvl="0" indent="-196850" algn="ctr" rtl="0">
                        <a:spcBef>
                          <a:spcPts val="0"/>
                        </a:spcBef>
                        <a:buClr>
                          <a:schemeClr val="dk1"/>
                        </a:buClr>
                        <a:buSzPct val="100000"/>
                        <a:buFont typeface="Arial"/>
                        <a:buChar char="•"/>
                      </a:pPr>
                      <a:r>
                        <a:rPr lang="en-US" sz="1100" dirty="0"/>
                        <a:t>Motivation products</a:t>
                      </a:r>
                    </a:p>
                  </a:txBody>
                  <a:tcPr marL="91450" marR="91450" marT="34300" marB="34300" anchor="ctr">
                    <a:noFill/>
                  </a:tcPr>
                </a:tc>
              </a:tr>
              <a:tr h="480050">
                <a:tc>
                  <a:txBody>
                    <a:bodyPr/>
                    <a:lstStyle/>
                    <a:p>
                      <a:pPr marL="0" marR="0" lvl="0" indent="0" algn="ctr" rtl="0">
                        <a:lnSpc>
                          <a:spcPct val="100000"/>
                        </a:lnSpc>
                        <a:spcBef>
                          <a:spcPts val="0"/>
                        </a:spcBef>
                        <a:spcAft>
                          <a:spcPts val="0"/>
                        </a:spcAft>
                        <a:buClr>
                          <a:schemeClr val="dk1"/>
                        </a:buClr>
                        <a:buSzPct val="25000"/>
                        <a:buFont typeface="Calibri"/>
                        <a:buNone/>
                      </a:pPr>
                      <a:r>
                        <a:rPr lang="en-US" sz="1100"/>
                        <a:t>LMRS #1</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171450" marR="0" lvl="0" indent="-171450" algn="ctr" rtl="0">
                        <a:spcBef>
                          <a:spcPts val="0"/>
                        </a:spcBef>
                        <a:buClr>
                          <a:schemeClr val="dk1"/>
                        </a:buClr>
                        <a:buSzPct val="100000"/>
                        <a:buFont typeface="Arial"/>
                        <a:buChar char="•"/>
                      </a:pPr>
                      <a:r>
                        <a:rPr lang="en-US" sz="1100"/>
                        <a:t>Original material</a:t>
                      </a:r>
                    </a:p>
                  </a:txBody>
                  <a:tcPr marL="91450" marR="91450" marT="34300" marB="34300" anchor="ctr">
                    <a:solidFill>
                      <a:srgbClr val="BFBFBF"/>
                    </a:solidFill>
                  </a:tcPr>
                </a:tc>
              </a:tr>
              <a:tr h="480050">
                <a:tc>
                  <a:txBody>
                    <a:bodyPr/>
                    <a:lstStyle/>
                    <a:p>
                      <a:pPr marL="0" marR="0" lvl="0" indent="0" algn="ctr" rtl="0">
                        <a:lnSpc>
                          <a:spcPct val="100000"/>
                        </a:lnSpc>
                        <a:spcBef>
                          <a:spcPts val="0"/>
                        </a:spcBef>
                        <a:spcAft>
                          <a:spcPts val="0"/>
                        </a:spcAft>
                        <a:buClr>
                          <a:schemeClr val="dk1"/>
                        </a:buClr>
                        <a:buSzPct val="25000"/>
                        <a:buFont typeface="Calibri"/>
                        <a:buNone/>
                      </a:pPr>
                      <a:r>
                        <a:rPr lang="en-US" sz="1100"/>
                        <a:t>UMRS #1</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FFFFFF"/>
                    </a:solidFill>
                  </a:tcPr>
                </a:tc>
                <a:tc>
                  <a:txBody>
                    <a:bodyPr/>
                    <a:lstStyle/>
                    <a:p>
                      <a:pPr marL="0" marR="0" lvl="0" indent="0" algn="l" rtl="0">
                        <a:spcBef>
                          <a:spcPts val="0"/>
                        </a:spcBef>
                        <a:buSzPct val="25000"/>
                        <a:buNone/>
                      </a:pPr>
                      <a:endParaRPr sz="1400"/>
                    </a:p>
                  </a:txBody>
                  <a:tcPr marL="91450" marR="91450" marT="34300" marB="34300">
                    <a:solidFill>
                      <a:srgbClr val="FFFFFF"/>
                    </a:solidFill>
                  </a:tcPr>
                </a:tc>
                <a:tc>
                  <a:txBody>
                    <a:bodyPr/>
                    <a:lstStyle/>
                    <a:p>
                      <a:pPr marL="171450" marR="0" lvl="0" indent="-171450" algn="ctr" rtl="0">
                        <a:lnSpc>
                          <a:spcPct val="100000"/>
                        </a:lnSpc>
                        <a:spcBef>
                          <a:spcPts val="0"/>
                        </a:spcBef>
                        <a:spcAft>
                          <a:spcPts val="0"/>
                        </a:spcAft>
                        <a:buClr>
                          <a:schemeClr val="dk1"/>
                        </a:buClr>
                        <a:buSzPct val="100000"/>
                        <a:buFont typeface="Arial"/>
                        <a:buChar char="•"/>
                      </a:pPr>
                      <a:r>
                        <a:rPr lang="en-US" sz="1100"/>
                        <a:t>Original material</a:t>
                      </a:r>
                    </a:p>
                  </a:txBody>
                  <a:tcPr marL="91450" marR="91450" marT="34300" marB="34300" anchor="ctr">
                    <a:solidFill>
                      <a:srgbClr val="FFFFFF"/>
                    </a:solidFill>
                  </a:tcPr>
                </a:tc>
              </a:tr>
              <a:tr h="480050">
                <a:tc>
                  <a:txBody>
                    <a:bodyPr/>
                    <a:lstStyle/>
                    <a:p>
                      <a:pPr marL="0" marR="0" lvl="0" indent="0" algn="ctr" rtl="0">
                        <a:spcBef>
                          <a:spcPts val="0"/>
                        </a:spcBef>
                        <a:buSzPct val="25000"/>
                        <a:buNone/>
                      </a:pPr>
                      <a:r>
                        <a:rPr lang="en-US" sz="1100"/>
                        <a:t>HRS #1</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171450" marR="0" lvl="0" indent="-171450" algn="ctr" rtl="0">
                        <a:lnSpc>
                          <a:spcPct val="100000"/>
                        </a:lnSpc>
                        <a:spcBef>
                          <a:spcPts val="0"/>
                        </a:spcBef>
                        <a:spcAft>
                          <a:spcPts val="0"/>
                        </a:spcAft>
                        <a:buClr>
                          <a:schemeClr val="dk1"/>
                        </a:buClr>
                        <a:buSzPct val="100000"/>
                        <a:buFont typeface="Arial"/>
                        <a:buChar char="•"/>
                      </a:pPr>
                      <a:r>
                        <a:rPr lang="en-US" sz="1100"/>
                        <a:t>Original material</a:t>
                      </a:r>
                    </a:p>
                    <a:p>
                      <a:pPr marL="171450" marR="0" lvl="0" indent="-171450" algn="ctr" rtl="0">
                        <a:spcBef>
                          <a:spcPts val="0"/>
                        </a:spcBef>
                        <a:spcAft>
                          <a:spcPts val="0"/>
                        </a:spcAft>
                        <a:buClr>
                          <a:schemeClr val="dk1"/>
                        </a:buClr>
                        <a:buSzPct val="100000"/>
                        <a:buFont typeface="Arial"/>
                        <a:buChar char="•"/>
                      </a:pPr>
                      <a:r>
                        <a:rPr lang="en-US" sz="1100"/>
                        <a:t>Wheelchair Skills Program</a:t>
                      </a:r>
                    </a:p>
                    <a:p>
                      <a:pPr marL="171450" marR="0" lvl="0" indent="-171450" algn="ctr" rtl="0">
                        <a:lnSpc>
                          <a:spcPct val="100000"/>
                        </a:lnSpc>
                        <a:spcBef>
                          <a:spcPts val="0"/>
                        </a:spcBef>
                        <a:spcAft>
                          <a:spcPts val="0"/>
                        </a:spcAft>
                        <a:buClr>
                          <a:schemeClr val="dk1"/>
                        </a:buClr>
                        <a:buSzPct val="100000"/>
                        <a:buFont typeface="Arial"/>
                        <a:buChar char="•"/>
                      </a:pPr>
                      <a:r>
                        <a:rPr lang="en-US" sz="1100">
                          <a:solidFill>
                            <a:schemeClr val="dk1"/>
                          </a:solidFill>
                          <a:latin typeface="Calibri"/>
                          <a:ea typeface="Calibri"/>
                          <a:cs typeface="Calibri"/>
                          <a:sym typeface="Calibri"/>
                        </a:rPr>
                        <a:t>GF Strong Rehab Center Maintenance Program</a:t>
                      </a:r>
                    </a:p>
                  </a:txBody>
                  <a:tcPr marL="91450" marR="91450" marT="34300" marB="34300" anchor="ctr">
                    <a:solidFill>
                      <a:srgbClr val="BFBFBF"/>
                    </a:solidFill>
                  </a:tcPr>
                </a:tc>
              </a:tr>
              <a:tr h="480050">
                <a:tc>
                  <a:txBody>
                    <a:bodyPr/>
                    <a:lstStyle/>
                    <a:p>
                      <a:pPr marL="0" marR="0" lvl="0" indent="0" algn="ctr" rtl="0">
                        <a:spcBef>
                          <a:spcPts val="0"/>
                        </a:spcBef>
                        <a:buSzPct val="25000"/>
                        <a:buNone/>
                      </a:pPr>
                      <a:r>
                        <a:rPr lang="en-US" sz="1100"/>
                        <a:t>HRS #2</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FFFFFF"/>
                    </a:solidFill>
                  </a:tcPr>
                </a:tc>
                <a:tc>
                  <a:txBody>
                    <a:bodyPr/>
                    <a:lstStyle/>
                    <a:p>
                      <a:pPr marL="0" marR="0" lvl="0" indent="0" algn="l" rtl="0">
                        <a:spcBef>
                          <a:spcPts val="0"/>
                        </a:spcBef>
                        <a:buSzPct val="25000"/>
                        <a:buNone/>
                      </a:pPr>
                      <a:endParaRPr sz="1400"/>
                    </a:p>
                  </a:txBody>
                  <a:tcPr marL="91450" marR="91450" marT="34300" marB="34300">
                    <a:solidFill>
                      <a:srgbClr val="FFFFFF"/>
                    </a:solidFill>
                  </a:tcPr>
                </a:tc>
                <a:tc>
                  <a:txBody>
                    <a:bodyPr/>
                    <a:lstStyle/>
                    <a:p>
                      <a:pPr marL="171450" marR="0" lvl="0" indent="-171450" algn="ctr" rtl="0">
                        <a:lnSpc>
                          <a:spcPct val="100000"/>
                        </a:lnSpc>
                        <a:spcBef>
                          <a:spcPts val="0"/>
                        </a:spcBef>
                        <a:spcAft>
                          <a:spcPts val="0"/>
                        </a:spcAft>
                        <a:buClr>
                          <a:schemeClr val="dk1"/>
                        </a:buClr>
                        <a:buSzPct val="100000"/>
                        <a:buFont typeface="Arial"/>
                        <a:buChar char="•"/>
                      </a:pPr>
                      <a:r>
                        <a:rPr lang="en-US" sz="1100"/>
                        <a:t>Original material</a:t>
                      </a:r>
                    </a:p>
                    <a:p>
                      <a:pPr marL="171450" marR="0" lvl="0" indent="-171450" algn="ctr" rtl="0">
                        <a:lnSpc>
                          <a:spcPct val="100000"/>
                        </a:lnSpc>
                        <a:spcBef>
                          <a:spcPts val="0"/>
                        </a:spcBef>
                        <a:spcAft>
                          <a:spcPts val="0"/>
                        </a:spcAft>
                        <a:buClr>
                          <a:schemeClr val="dk1"/>
                        </a:buClr>
                        <a:buSzPct val="100000"/>
                        <a:buFont typeface="Arial"/>
                        <a:buChar char="•"/>
                      </a:pPr>
                      <a:r>
                        <a:rPr lang="en-US" sz="1100"/>
                        <a:t>Wheelchair Skills Program</a:t>
                      </a:r>
                    </a:p>
                  </a:txBody>
                  <a:tcPr marL="91450" marR="91450" marT="34300" marB="34300" anchor="ctr">
                    <a:solidFill>
                      <a:srgbClr val="FFFFFF"/>
                    </a:solidFill>
                  </a:tcPr>
                </a:tc>
              </a:tr>
              <a:tr h="480050">
                <a:tc>
                  <a:txBody>
                    <a:bodyPr/>
                    <a:lstStyle/>
                    <a:p>
                      <a:pPr marL="0" marR="0" lvl="0" indent="0" algn="ctr" rtl="0">
                        <a:spcBef>
                          <a:spcPts val="0"/>
                        </a:spcBef>
                        <a:buSzPct val="25000"/>
                        <a:buNone/>
                      </a:pPr>
                      <a:r>
                        <a:rPr lang="en-US" sz="1100"/>
                        <a:t>HRS #3</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171450" marR="0" lvl="0" indent="-171450" algn="ctr" rtl="0">
                        <a:lnSpc>
                          <a:spcPct val="100000"/>
                        </a:lnSpc>
                        <a:spcBef>
                          <a:spcPts val="0"/>
                        </a:spcBef>
                        <a:spcAft>
                          <a:spcPts val="0"/>
                        </a:spcAft>
                        <a:buClr>
                          <a:schemeClr val="dk1"/>
                        </a:buClr>
                        <a:buSzPct val="100000"/>
                        <a:buFont typeface="Arial"/>
                        <a:buChar char="•"/>
                      </a:pPr>
                      <a:r>
                        <a:rPr lang="en-US" sz="1100" dirty="0"/>
                        <a:t>Original material</a:t>
                      </a:r>
                    </a:p>
                  </a:txBody>
                  <a:tcPr marL="91450" marR="91450" marT="34300" marB="34300" anchor="ctr">
                    <a:solidFill>
                      <a:srgbClr val="BFBFBF"/>
                    </a:solidFill>
                  </a:tcPr>
                </a:tc>
              </a:tr>
            </a:tbl>
          </a:graphicData>
        </a:graphic>
      </p:graphicFrame>
      <p:grpSp>
        <p:nvGrpSpPr>
          <p:cNvPr id="598" name="Shape 598"/>
          <p:cNvGrpSpPr/>
          <p:nvPr/>
        </p:nvGrpSpPr>
        <p:grpSpPr>
          <a:xfrm>
            <a:off x="2654826" y="2036163"/>
            <a:ext cx="1371600" cy="3247287"/>
            <a:chOff x="2659643" y="1526357"/>
            <a:chExt cx="1371600" cy="3247287"/>
          </a:xfrm>
        </p:grpSpPr>
        <p:sp>
          <p:nvSpPr>
            <p:cNvPr id="599" name="Shape 599"/>
            <p:cNvSpPr/>
            <p:nvPr/>
          </p:nvSpPr>
          <p:spPr>
            <a:xfrm>
              <a:off x="2666880" y="1526357"/>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00" name="Shape 600"/>
            <p:cNvSpPr/>
            <p:nvPr/>
          </p:nvSpPr>
          <p:spPr>
            <a:xfrm>
              <a:off x="2666880" y="195853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01" name="Shape 601"/>
            <p:cNvSpPr/>
            <p:nvPr/>
          </p:nvSpPr>
          <p:spPr>
            <a:xfrm>
              <a:off x="2666880" y="346243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02" name="Shape 602"/>
            <p:cNvSpPr/>
            <p:nvPr/>
          </p:nvSpPr>
          <p:spPr>
            <a:xfrm>
              <a:off x="2666880" y="4017757"/>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03" name="Shape 603"/>
            <p:cNvSpPr/>
            <p:nvPr/>
          </p:nvSpPr>
          <p:spPr>
            <a:xfrm>
              <a:off x="2666880" y="4494244"/>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04" name="Shape 604"/>
            <p:cNvSpPr/>
            <p:nvPr/>
          </p:nvSpPr>
          <p:spPr>
            <a:xfrm>
              <a:off x="3751844" y="4494244"/>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05" name="Shape 605"/>
            <p:cNvSpPr/>
            <p:nvPr/>
          </p:nvSpPr>
          <p:spPr>
            <a:xfrm>
              <a:off x="3739144" y="4017757"/>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06" name="Shape 606"/>
            <p:cNvSpPr/>
            <p:nvPr/>
          </p:nvSpPr>
          <p:spPr>
            <a:xfrm>
              <a:off x="3751844" y="346243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07" name="Shape 607"/>
            <p:cNvSpPr/>
            <p:nvPr/>
          </p:nvSpPr>
          <p:spPr>
            <a:xfrm>
              <a:off x="3751844" y="1958530"/>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08" name="Shape 608"/>
            <p:cNvSpPr/>
            <p:nvPr/>
          </p:nvSpPr>
          <p:spPr>
            <a:xfrm>
              <a:off x="2666880" y="2509931"/>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09" name="Shape 609"/>
            <p:cNvSpPr/>
            <p:nvPr/>
          </p:nvSpPr>
          <p:spPr>
            <a:xfrm>
              <a:off x="2659643" y="2986632"/>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10" name="Shape 610"/>
            <p:cNvSpPr/>
            <p:nvPr/>
          </p:nvSpPr>
          <p:spPr>
            <a:xfrm>
              <a:off x="3751844" y="2509931"/>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11" name="Shape 611"/>
            <p:cNvSpPr/>
            <p:nvPr/>
          </p:nvSpPr>
          <p:spPr>
            <a:xfrm>
              <a:off x="3751844" y="2986632"/>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12" name="Shape 612"/>
            <p:cNvSpPr/>
            <p:nvPr/>
          </p:nvSpPr>
          <p:spPr>
            <a:xfrm>
              <a:off x="3751844" y="1526357"/>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613" name="Shape 613"/>
          <p:cNvGrpSpPr/>
          <p:nvPr/>
        </p:nvGrpSpPr>
        <p:grpSpPr>
          <a:xfrm>
            <a:off x="2515127" y="942182"/>
            <a:ext cx="4104111" cy="307777"/>
            <a:chOff x="1968500" y="581560"/>
            <a:chExt cx="4104111" cy="307777"/>
          </a:xfrm>
        </p:grpSpPr>
        <p:sp>
          <p:nvSpPr>
            <p:cNvPr id="614" name="Shape 614"/>
            <p:cNvSpPr/>
            <p:nvPr/>
          </p:nvSpPr>
          <p:spPr>
            <a:xfrm>
              <a:off x="4889500" y="609937"/>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15" name="Shape 615"/>
            <p:cNvSpPr/>
            <p:nvPr/>
          </p:nvSpPr>
          <p:spPr>
            <a:xfrm>
              <a:off x="3200400" y="609937"/>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16" name="Shape 616"/>
            <p:cNvSpPr/>
            <p:nvPr/>
          </p:nvSpPr>
          <p:spPr>
            <a:xfrm>
              <a:off x="1968500" y="609937"/>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17" name="Shape 617"/>
            <p:cNvSpPr txBox="1"/>
            <p:nvPr/>
          </p:nvSpPr>
          <p:spPr>
            <a:xfrm>
              <a:off x="2222500" y="581560"/>
              <a:ext cx="825499"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in use</a:t>
              </a:r>
            </a:p>
          </p:txBody>
        </p:sp>
        <p:sp>
          <p:nvSpPr>
            <p:cNvPr id="618" name="Shape 618"/>
            <p:cNvSpPr txBox="1"/>
            <p:nvPr/>
          </p:nvSpPr>
          <p:spPr>
            <a:xfrm>
              <a:off x="3467100" y="581560"/>
              <a:ext cx="1263650"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planned use</a:t>
              </a:r>
            </a:p>
          </p:txBody>
        </p:sp>
        <p:sp>
          <p:nvSpPr>
            <p:cNvPr id="619" name="Shape 619"/>
            <p:cNvSpPr txBox="1"/>
            <p:nvPr/>
          </p:nvSpPr>
          <p:spPr>
            <a:xfrm>
              <a:off x="5143498" y="581560"/>
              <a:ext cx="929113"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not used</a:t>
              </a:r>
            </a:p>
          </p:txBody>
        </p:sp>
      </p:grpSp>
      <p:sp>
        <p:nvSpPr>
          <p:cNvPr id="620" name="Shape 620"/>
          <p:cNvSpPr txBox="1"/>
          <p:nvPr/>
        </p:nvSpPr>
        <p:spPr>
          <a:xfrm>
            <a:off x="-1171320" y="4253501"/>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a:spLocks noGrp="1"/>
          </p:cNvSpPr>
          <p:nvPr>
            <p:ph type="title"/>
          </p:nvPr>
        </p:nvSpPr>
        <p:spPr>
          <a:xfrm>
            <a:off x="-12458" y="181048"/>
            <a:ext cx="9144000" cy="517921"/>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000000"/>
              </a:buClr>
              <a:buSzPct val="25000"/>
              <a:buFont typeface="Gill Sans"/>
              <a:buNone/>
            </a:pPr>
            <a:r>
              <a:rPr lang="en-US" sz="2520" b="1" i="0" u="none" strike="noStrike" cap="none">
                <a:solidFill>
                  <a:srgbClr val="000000"/>
                </a:solidFill>
                <a:latin typeface="Gill Sans"/>
                <a:ea typeface="Gill Sans"/>
                <a:cs typeface="Gill Sans"/>
                <a:sym typeface="Gill Sans"/>
              </a:rPr>
              <a:t>Most Sites Use WSTP-B + Supplementary Materials</a:t>
            </a:r>
          </a:p>
        </p:txBody>
      </p:sp>
      <p:graphicFrame>
        <p:nvGraphicFramePr>
          <p:cNvPr id="626" name="Shape 626"/>
          <p:cNvGraphicFramePr/>
          <p:nvPr>
            <p:extLst>
              <p:ext uri="{D42A27DB-BD31-4B8C-83A1-F6EECF244321}">
                <p14:modId xmlns:p14="http://schemas.microsoft.com/office/powerpoint/2010/main" val="1624995845"/>
              </p:ext>
            </p:extLst>
          </p:nvPr>
        </p:nvGraphicFramePr>
        <p:xfrm>
          <a:off x="1126342" y="1454550"/>
          <a:ext cx="6891300" cy="3931870"/>
        </p:xfrm>
        <a:graphic>
          <a:graphicData uri="http://schemas.openxmlformats.org/drawingml/2006/table">
            <a:tbl>
              <a:tblPr firstRow="1" bandRow="1">
                <a:noFill/>
                <a:tableStyleId>{6C7A15F4-6765-4FD2-8D91-BEFAE0C48AB6}</a:tableStyleId>
              </a:tblPr>
              <a:tblGrid>
                <a:gridCol w="1035850"/>
                <a:gridCol w="1162900"/>
                <a:gridCol w="1335200"/>
                <a:gridCol w="3357350"/>
              </a:tblGrid>
              <a:tr h="480050">
                <a:tc>
                  <a:txBody>
                    <a:bodyPr/>
                    <a:lstStyle/>
                    <a:p>
                      <a:pPr marL="0" marR="0" lvl="0" indent="0" algn="ctr" rtl="0">
                        <a:spcBef>
                          <a:spcPts val="0"/>
                        </a:spcBef>
                        <a:buSzPct val="25000"/>
                        <a:buNone/>
                      </a:pPr>
                      <a:r>
                        <a:rPr lang="en-US" sz="1100"/>
                        <a:t>Institution</a:t>
                      </a:r>
                    </a:p>
                  </a:txBody>
                  <a:tcPr marL="91450" marR="91450" marT="34300" marB="34300" anchor="ctr">
                    <a:solidFill>
                      <a:srgbClr val="448E68"/>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100"/>
                        <a:t>WSTP </a:t>
                      </a:r>
                    </a:p>
                    <a:p>
                      <a:pPr marL="0" marR="0" lvl="0" indent="0" algn="ctr" rtl="0">
                        <a:lnSpc>
                          <a:spcPct val="100000"/>
                        </a:lnSpc>
                        <a:spcBef>
                          <a:spcPts val="0"/>
                        </a:spcBef>
                        <a:spcAft>
                          <a:spcPts val="0"/>
                        </a:spcAft>
                        <a:buClr>
                          <a:schemeClr val="dk1"/>
                        </a:buClr>
                        <a:buSzPct val="25000"/>
                        <a:buFont typeface="Calibri"/>
                        <a:buNone/>
                      </a:pPr>
                      <a:r>
                        <a:rPr lang="en-US" sz="1100"/>
                        <a:t>Basic</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WSTP Intermediate</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solidFill>
                            <a:srgbClr val="BFBFBF"/>
                          </a:solidFill>
                        </a:rPr>
                        <a:t>Others</a:t>
                      </a:r>
                    </a:p>
                  </a:txBody>
                  <a:tcPr marL="91450" marR="91450" marT="34300" marB="34300" anchor="ctr">
                    <a:solidFill>
                      <a:srgbClr val="448E68"/>
                    </a:solidFill>
                  </a:tcPr>
                </a:tc>
              </a:tr>
              <a:tr h="480050">
                <a:tc>
                  <a:txBody>
                    <a:bodyPr/>
                    <a:lstStyle/>
                    <a:p>
                      <a:pPr marL="0" marR="0" lvl="0" indent="0" algn="ctr" rtl="0">
                        <a:spcBef>
                          <a:spcPts val="0"/>
                        </a:spcBef>
                        <a:buSzPct val="25000"/>
                        <a:buNone/>
                      </a:pPr>
                      <a:r>
                        <a:rPr lang="en-US" sz="1100" b="1"/>
                        <a:t>LRS #1</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solidFill>
                          <a:srgbClr val="BFBFBF"/>
                        </a:solidFill>
                      </a:endParaRPr>
                    </a:p>
                  </a:txBody>
                  <a:tcPr marL="91450" marR="91450" marT="34300" marB="34300" anchor="ctr">
                    <a:solidFill>
                      <a:srgbClr val="BFBFBF"/>
                    </a:solidFill>
                  </a:tcPr>
                </a:tc>
              </a:tr>
              <a:tr h="480050">
                <a:tc>
                  <a:txBody>
                    <a:bodyPr/>
                    <a:lstStyle/>
                    <a:p>
                      <a:pPr marL="0" marR="0" lvl="0" indent="0" algn="ctr" rtl="0">
                        <a:lnSpc>
                          <a:spcPct val="100000"/>
                        </a:lnSpc>
                        <a:spcBef>
                          <a:spcPts val="0"/>
                        </a:spcBef>
                        <a:spcAft>
                          <a:spcPts val="0"/>
                        </a:spcAft>
                        <a:buClr>
                          <a:srgbClr val="BFBFBF"/>
                        </a:buClr>
                        <a:buSzPct val="25000"/>
                        <a:buFont typeface="Calibri"/>
                        <a:buNone/>
                      </a:pPr>
                      <a:r>
                        <a:rPr lang="en-US" sz="1100" dirty="0">
                          <a:solidFill>
                            <a:srgbClr val="BFBFBF"/>
                          </a:solidFill>
                        </a:rPr>
                        <a:t>LRS #2</a:t>
                      </a:r>
                    </a:p>
                  </a:txBody>
                  <a:tcPr marL="91450" marR="91450" marT="34300" marB="34300" anchor="ctr">
                    <a:no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dirty="0"/>
                    </a:p>
                  </a:txBody>
                  <a:tcPr marL="91450" marR="91450" marT="34300" marB="34300">
                    <a:noFill/>
                  </a:tcPr>
                </a:tc>
                <a:tc>
                  <a:txBody>
                    <a:bodyPr/>
                    <a:lstStyle/>
                    <a:p>
                      <a:pPr marL="0" marR="0" lvl="0" indent="0" algn="l" rtl="0">
                        <a:spcBef>
                          <a:spcPts val="0"/>
                        </a:spcBef>
                        <a:buSzPct val="25000"/>
                        <a:buNone/>
                      </a:pPr>
                      <a:endParaRPr sz="1400" dirty="0"/>
                    </a:p>
                  </a:txBody>
                  <a:tcPr marL="91450" marR="91450" marT="34300" marB="34300">
                    <a:noFill/>
                  </a:tcPr>
                </a:tc>
                <a:tc>
                  <a:txBody>
                    <a:bodyPr/>
                    <a:lstStyle/>
                    <a:p>
                      <a:pPr marL="196850" marR="0" lvl="0" indent="-196850" algn="ctr" rtl="0">
                        <a:spcBef>
                          <a:spcPts val="0"/>
                        </a:spcBef>
                        <a:buClr>
                          <a:srgbClr val="BFBFBF"/>
                        </a:buClr>
                        <a:buSzPct val="100000"/>
                        <a:buFont typeface="Arial"/>
                        <a:buChar char="•"/>
                      </a:pPr>
                      <a:r>
                        <a:rPr lang="en-US" sz="1100">
                          <a:solidFill>
                            <a:srgbClr val="BFBFBF"/>
                          </a:solidFill>
                        </a:rPr>
                        <a:t>Motivation products</a:t>
                      </a:r>
                    </a:p>
                  </a:txBody>
                  <a:tcPr marL="91450" marR="91450" marT="34300" marB="34300" anchor="ctr"/>
                </a:tc>
              </a:tr>
              <a:tr h="480050">
                <a:tc>
                  <a:txBody>
                    <a:bodyPr/>
                    <a:lstStyle/>
                    <a:p>
                      <a:pPr marL="0" marR="0" lvl="0" indent="0" algn="ctr" rtl="0">
                        <a:lnSpc>
                          <a:spcPct val="100000"/>
                        </a:lnSpc>
                        <a:spcBef>
                          <a:spcPts val="0"/>
                        </a:spcBef>
                        <a:spcAft>
                          <a:spcPts val="0"/>
                        </a:spcAft>
                        <a:buClr>
                          <a:srgbClr val="BFBFBF"/>
                        </a:buClr>
                        <a:buSzPct val="25000"/>
                        <a:buFont typeface="Calibri"/>
                        <a:buNone/>
                      </a:pPr>
                      <a:r>
                        <a:rPr lang="en-US" sz="1100">
                          <a:solidFill>
                            <a:srgbClr val="BFBFBF"/>
                          </a:solidFill>
                        </a:rPr>
                        <a:t>LMRS #1</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dirty="0"/>
                    </a:p>
                  </a:txBody>
                  <a:tcPr marL="91450" marR="91450" marT="34300" marB="34300">
                    <a:solidFill>
                      <a:srgbClr val="BFBFBF"/>
                    </a:solidFill>
                  </a:tcPr>
                </a:tc>
                <a:tc>
                  <a:txBody>
                    <a:bodyPr/>
                    <a:lstStyle/>
                    <a:p>
                      <a:pPr marL="171450" marR="0" lvl="0" indent="-171450" algn="ctr" rtl="0">
                        <a:spcBef>
                          <a:spcPts val="0"/>
                        </a:spcBef>
                        <a:buClr>
                          <a:srgbClr val="BFBFBF"/>
                        </a:buClr>
                        <a:buSzPct val="100000"/>
                        <a:buFont typeface="Arial"/>
                        <a:buChar char="•"/>
                      </a:pPr>
                      <a:r>
                        <a:rPr lang="en-US" sz="1100">
                          <a:solidFill>
                            <a:srgbClr val="BFBFBF"/>
                          </a:solidFill>
                        </a:rPr>
                        <a:t>Original material</a:t>
                      </a:r>
                    </a:p>
                  </a:txBody>
                  <a:tcPr marL="91450" marR="91450" marT="34300" marB="34300" anchor="ctr">
                    <a:solidFill>
                      <a:srgbClr val="BFBFBF"/>
                    </a:solidFill>
                  </a:tcPr>
                </a:tc>
              </a:tr>
              <a:tr h="480050">
                <a:tc>
                  <a:txBody>
                    <a:bodyPr/>
                    <a:lstStyle/>
                    <a:p>
                      <a:pPr marL="0" marR="0" lvl="0" indent="0" algn="ctr" rtl="0">
                        <a:lnSpc>
                          <a:spcPct val="100000"/>
                        </a:lnSpc>
                        <a:spcBef>
                          <a:spcPts val="0"/>
                        </a:spcBef>
                        <a:spcAft>
                          <a:spcPts val="0"/>
                        </a:spcAft>
                        <a:buClr>
                          <a:srgbClr val="BFBFBF"/>
                        </a:buClr>
                        <a:buSzPct val="25000"/>
                        <a:buFont typeface="Calibri"/>
                        <a:buNone/>
                      </a:pPr>
                      <a:r>
                        <a:rPr lang="en-US" sz="1100">
                          <a:solidFill>
                            <a:srgbClr val="BFBFBF"/>
                          </a:solidFill>
                        </a:rPr>
                        <a:t>UMRS #1</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FFFFFF"/>
                    </a:solidFill>
                  </a:tcPr>
                </a:tc>
                <a:tc>
                  <a:txBody>
                    <a:bodyPr/>
                    <a:lstStyle/>
                    <a:p>
                      <a:pPr marL="0" marR="0" lvl="0" indent="0" algn="l" rtl="0">
                        <a:spcBef>
                          <a:spcPts val="0"/>
                        </a:spcBef>
                        <a:buSzPct val="25000"/>
                        <a:buNone/>
                      </a:pPr>
                      <a:endParaRPr sz="1400"/>
                    </a:p>
                  </a:txBody>
                  <a:tcPr marL="91450" marR="91450" marT="34300" marB="34300">
                    <a:solidFill>
                      <a:srgbClr val="FFFFFF"/>
                    </a:solidFill>
                  </a:tcPr>
                </a:tc>
                <a:tc>
                  <a:txBody>
                    <a:bodyPr/>
                    <a:lstStyle/>
                    <a:p>
                      <a:pPr marL="171450" marR="0" lvl="0" indent="-171450" algn="ctr" rtl="0">
                        <a:lnSpc>
                          <a:spcPct val="100000"/>
                        </a:lnSpc>
                        <a:spcBef>
                          <a:spcPts val="0"/>
                        </a:spcBef>
                        <a:spcAft>
                          <a:spcPts val="0"/>
                        </a:spcAft>
                        <a:buClr>
                          <a:srgbClr val="BFBFBF"/>
                        </a:buClr>
                        <a:buSzPct val="100000"/>
                        <a:buFont typeface="Arial"/>
                        <a:buChar char="•"/>
                      </a:pPr>
                      <a:r>
                        <a:rPr lang="en-US" sz="1100">
                          <a:solidFill>
                            <a:srgbClr val="BFBFBF"/>
                          </a:solidFill>
                        </a:rPr>
                        <a:t>Original material</a:t>
                      </a:r>
                    </a:p>
                  </a:txBody>
                  <a:tcPr marL="91450" marR="91450" marT="34300" marB="34300" anchor="ctr">
                    <a:solidFill>
                      <a:srgbClr val="FFFFFF"/>
                    </a:solidFill>
                  </a:tcPr>
                </a:tc>
              </a:tr>
              <a:tr h="480050">
                <a:tc>
                  <a:txBody>
                    <a:bodyPr/>
                    <a:lstStyle/>
                    <a:p>
                      <a:pPr marL="0" marR="0" lvl="0" indent="0" algn="ctr" rtl="0">
                        <a:spcBef>
                          <a:spcPts val="0"/>
                        </a:spcBef>
                        <a:buSzPct val="25000"/>
                        <a:buNone/>
                      </a:pPr>
                      <a:r>
                        <a:rPr lang="en-US" sz="1100">
                          <a:solidFill>
                            <a:srgbClr val="BFBFBF"/>
                          </a:solidFill>
                        </a:rPr>
                        <a:t>HRS #1</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171450" marR="0" lvl="0" indent="-171450" algn="ctr" rtl="0">
                        <a:lnSpc>
                          <a:spcPct val="100000"/>
                        </a:lnSpc>
                        <a:spcBef>
                          <a:spcPts val="0"/>
                        </a:spcBef>
                        <a:spcAft>
                          <a:spcPts val="0"/>
                        </a:spcAft>
                        <a:buClr>
                          <a:srgbClr val="BFBFBF"/>
                        </a:buClr>
                        <a:buSzPct val="100000"/>
                        <a:buFont typeface="Arial"/>
                        <a:buChar char="•"/>
                      </a:pPr>
                      <a:r>
                        <a:rPr lang="en-US" sz="1100">
                          <a:solidFill>
                            <a:srgbClr val="BFBFBF"/>
                          </a:solidFill>
                        </a:rPr>
                        <a:t>Original material</a:t>
                      </a:r>
                    </a:p>
                    <a:p>
                      <a:pPr marL="171450" marR="0" lvl="0" indent="-171450" algn="ctr" rtl="0">
                        <a:spcBef>
                          <a:spcPts val="0"/>
                        </a:spcBef>
                        <a:spcAft>
                          <a:spcPts val="0"/>
                        </a:spcAft>
                        <a:buClr>
                          <a:srgbClr val="BFBFBF"/>
                        </a:buClr>
                        <a:buSzPct val="100000"/>
                        <a:buFont typeface="Arial"/>
                        <a:buChar char="•"/>
                      </a:pPr>
                      <a:r>
                        <a:rPr lang="en-US" sz="1100">
                          <a:solidFill>
                            <a:srgbClr val="BFBFBF"/>
                          </a:solidFill>
                        </a:rPr>
                        <a:t>Wheelchair Skills Program</a:t>
                      </a:r>
                    </a:p>
                    <a:p>
                      <a:pPr marL="171450" marR="0" lvl="0" indent="-171450" algn="ctr" rtl="0">
                        <a:lnSpc>
                          <a:spcPct val="100000"/>
                        </a:lnSpc>
                        <a:spcBef>
                          <a:spcPts val="0"/>
                        </a:spcBef>
                        <a:spcAft>
                          <a:spcPts val="0"/>
                        </a:spcAft>
                        <a:buClr>
                          <a:srgbClr val="BFBFBF"/>
                        </a:buClr>
                        <a:buSzPct val="100000"/>
                        <a:buFont typeface="Arial"/>
                        <a:buChar char="•"/>
                      </a:pPr>
                      <a:r>
                        <a:rPr lang="en-US" sz="1100">
                          <a:solidFill>
                            <a:srgbClr val="BFBFBF"/>
                          </a:solidFill>
                          <a:latin typeface="Calibri"/>
                          <a:ea typeface="Calibri"/>
                          <a:cs typeface="Calibri"/>
                          <a:sym typeface="Calibri"/>
                        </a:rPr>
                        <a:t>GF Strong Rehab Center Maintenance Program</a:t>
                      </a:r>
                    </a:p>
                  </a:txBody>
                  <a:tcPr marL="91450" marR="91450" marT="34300" marB="34300" anchor="ctr">
                    <a:solidFill>
                      <a:srgbClr val="BFBFBF"/>
                    </a:solidFill>
                  </a:tcPr>
                </a:tc>
              </a:tr>
              <a:tr h="480050">
                <a:tc>
                  <a:txBody>
                    <a:bodyPr/>
                    <a:lstStyle/>
                    <a:p>
                      <a:pPr marL="0" marR="0" lvl="0" indent="0" algn="ctr" rtl="0">
                        <a:spcBef>
                          <a:spcPts val="0"/>
                        </a:spcBef>
                        <a:buSzPct val="25000"/>
                        <a:buNone/>
                      </a:pPr>
                      <a:r>
                        <a:rPr lang="en-US" sz="1100">
                          <a:solidFill>
                            <a:srgbClr val="BFBFBF"/>
                          </a:solidFill>
                        </a:rPr>
                        <a:t>HRS #2</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FFFFFF"/>
                    </a:solidFill>
                  </a:tcPr>
                </a:tc>
                <a:tc>
                  <a:txBody>
                    <a:bodyPr/>
                    <a:lstStyle/>
                    <a:p>
                      <a:pPr marL="0" marR="0" lvl="0" indent="0" algn="l" rtl="0">
                        <a:spcBef>
                          <a:spcPts val="0"/>
                        </a:spcBef>
                        <a:buSzPct val="25000"/>
                        <a:buNone/>
                      </a:pPr>
                      <a:endParaRPr sz="1400"/>
                    </a:p>
                  </a:txBody>
                  <a:tcPr marL="91450" marR="91450" marT="34300" marB="34300">
                    <a:solidFill>
                      <a:srgbClr val="FFFFFF"/>
                    </a:solidFill>
                  </a:tcPr>
                </a:tc>
                <a:tc>
                  <a:txBody>
                    <a:bodyPr/>
                    <a:lstStyle/>
                    <a:p>
                      <a:pPr marL="171450" marR="0" lvl="0" indent="-171450" algn="ctr" rtl="0">
                        <a:lnSpc>
                          <a:spcPct val="100000"/>
                        </a:lnSpc>
                        <a:spcBef>
                          <a:spcPts val="0"/>
                        </a:spcBef>
                        <a:spcAft>
                          <a:spcPts val="0"/>
                        </a:spcAft>
                        <a:buClr>
                          <a:srgbClr val="BFBFBF"/>
                        </a:buClr>
                        <a:buSzPct val="100000"/>
                        <a:buFont typeface="Arial"/>
                        <a:buChar char="•"/>
                      </a:pPr>
                      <a:r>
                        <a:rPr lang="en-US" sz="1100">
                          <a:solidFill>
                            <a:srgbClr val="BFBFBF"/>
                          </a:solidFill>
                        </a:rPr>
                        <a:t>Original material</a:t>
                      </a:r>
                    </a:p>
                    <a:p>
                      <a:pPr marL="171450" marR="0" lvl="0" indent="-171450" algn="ctr" rtl="0">
                        <a:lnSpc>
                          <a:spcPct val="100000"/>
                        </a:lnSpc>
                        <a:spcBef>
                          <a:spcPts val="0"/>
                        </a:spcBef>
                        <a:spcAft>
                          <a:spcPts val="0"/>
                        </a:spcAft>
                        <a:buClr>
                          <a:srgbClr val="BFBFBF"/>
                        </a:buClr>
                        <a:buSzPct val="100000"/>
                        <a:buFont typeface="Arial"/>
                        <a:buChar char="•"/>
                      </a:pPr>
                      <a:r>
                        <a:rPr lang="en-US" sz="1100">
                          <a:solidFill>
                            <a:srgbClr val="BFBFBF"/>
                          </a:solidFill>
                        </a:rPr>
                        <a:t>Wheelchair Skills Program</a:t>
                      </a:r>
                    </a:p>
                  </a:txBody>
                  <a:tcPr marL="91450" marR="91450" marT="34300" marB="34300" anchor="ctr">
                    <a:solidFill>
                      <a:srgbClr val="FFFFFF"/>
                    </a:solidFill>
                  </a:tcPr>
                </a:tc>
              </a:tr>
              <a:tr h="480050">
                <a:tc>
                  <a:txBody>
                    <a:bodyPr/>
                    <a:lstStyle/>
                    <a:p>
                      <a:pPr marL="0" marR="0" lvl="0" indent="0" algn="ctr" rtl="0">
                        <a:spcBef>
                          <a:spcPts val="0"/>
                        </a:spcBef>
                        <a:buSzPct val="25000"/>
                        <a:buNone/>
                      </a:pPr>
                      <a:r>
                        <a:rPr lang="en-US" sz="1100">
                          <a:solidFill>
                            <a:srgbClr val="BFBFBF"/>
                          </a:solidFill>
                        </a:rPr>
                        <a:t>HRS #3</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171450" marR="0" lvl="0" indent="-171450" algn="ctr" rtl="0">
                        <a:lnSpc>
                          <a:spcPct val="100000"/>
                        </a:lnSpc>
                        <a:spcBef>
                          <a:spcPts val="0"/>
                        </a:spcBef>
                        <a:spcAft>
                          <a:spcPts val="0"/>
                        </a:spcAft>
                        <a:buClr>
                          <a:srgbClr val="BFBFBF"/>
                        </a:buClr>
                        <a:buSzPct val="100000"/>
                        <a:buFont typeface="Arial"/>
                        <a:buChar char="•"/>
                      </a:pPr>
                      <a:r>
                        <a:rPr lang="en-US" sz="1100" dirty="0">
                          <a:solidFill>
                            <a:srgbClr val="BFBFBF"/>
                          </a:solidFill>
                        </a:rPr>
                        <a:t>Original material</a:t>
                      </a:r>
                    </a:p>
                  </a:txBody>
                  <a:tcPr marL="91450" marR="91450" marT="34300" marB="34300" anchor="ctr">
                    <a:solidFill>
                      <a:srgbClr val="BFBFBF"/>
                    </a:solidFill>
                  </a:tcPr>
                </a:tc>
              </a:tr>
            </a:tbl>
          </a:graphicData>
        </a:graphic>
      </p:graphicFrame>
      <p:grpSp>
        <p:nvGrpSpPr>
          <p:cNvPr id="627" name="Shape 627"/>
          <p:cNvGrpSpPr/>
          <p:nvPr/>
        </p:nvGrpSpPr>
        <p:grpSpPr>
          <a:xfrm>
            <a:off x="2654826" y="2036163"/>
            <a:ext cx="1371600" cy="3247287"/>
            <a:chOff x="2659643" y="1526357"/>
            <a:chExt cx="1371600" cy="3247287"/>
          </a:xfrm>
        </p:grpSpPr>
        <p:sp>
          <p:nvSpPr>
            <p:cNvPr id="628" name="Shape 628"/>
            <p:cNvSpPr/>
            <p:nvPr/>
          </p:nvSpPr>
          <p:spPr>
            <a:xfrm>
              <a:off x="2666880" y="1526357"/>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29" name="Shape 629"/>
            <p:cNvSpPr/>
            <p:nvPr/>
          </p:nvSpPr>
          <p:spPr>
            <a:xfrm>
              <a:off x="2666880" y="195853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30" name="Shape 630"/>
            <p:cNvSpPr/>
            <p:nvPr/>
          </p:nvSpPr>
          <p:spPr>
            <a:xfrm>
              <a:off x="2666880" y="346243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31" name="Shape 631"/>
            <p:cNvSpPr/>
            <p:nvPr/>
          </p:nvSpPr>
          <p:spPr>
            <a:xfrm>
              <a:off x="2666880" y="4017757"/>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32" name="Shape 632"/>
            <p:cNvSpPr/>
            <p:nvPr/>
          </p:nvSpPr>
          <p:spPr>
            <a:xfrm>
              <a:off x="2666880" y="4494244"/>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33" name="Shape 633"/>
            <p:cNvSpPr/>
            <p:nvPr/>
          </p:nvSpPr>
          <p:spPr>
            <a:xfrm>
              <a:off x="3751844" y="4494244"/>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34" name="Shape 634"/>
            <p:cNvSpPr/>
            <p:nvPr/>
          </p:nvSpPr>
          <p:spPr>
            <a:xfrm>
              <a:off x="3739144" y="4017757"/>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35" name="Shape 635"/>
            <p:cNvSpPr/>
            <p:nvPr/>
          </p:nvSpPr>
          <p:spPr>
            <a:xfrm>
              <a:off x="3751844" y="346243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36" name="Shape 636"/>
            <p:cNvSpPr/>
            <p:nvPr/>
          </p:nvSpPr>
          <p:spPr>
            <a:xfrm>
              <a:off x="3751844" y="1958530"/>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37" name="Shape 637"/>
            <p:cNvSpPr/>
            <p:nvPr/>
          </p:nvSpPr>
          <p:spPr>
            <a:xfrm>
              <a:off x="2666880" y="2509931"/>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38" name="Shape 638"/>
            <p:cNvSpPr/>
            <p:nvPr/>
          </p:nvSpPr>
          <p:spPr>
            <a:xfrm>
              <a:off x="2659643" y="2986632"/>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39" name="Shape 639"/>
            <p:cNvSpPr/>
            <p:nvPr/>
          </p:nvSpPr>
          <p:spPr>
            <a:xfrm>
              <a:off x="3751844" y="2509931"/>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40" name="Shape 640"/>
            <p:cNvSpPr/>
            <p:nvPr/>
          </p:nvSpPr>
          <p:spPr>
            <a:xfrm>
              <a:off x="3751844" y="2986632"/>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41" name="Shape 641"/>
            <p:cNvSpPr/>
            <p:nvPr/>
          </p:nvSpPr>
          <p:spPr>
            <a:xfrm>
              <a:off x="3751844" y="1526357"/>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642" name="Shape 642"/>
          <p:cNvGrpSpPr/>
          <p:nvPr/>
        </p:nvGrpSpPr>
        <p:grpSpPr>
          <a:xfrm>
            <a:off x="2515127" y="942182"/>
            <a:ext cx="4104111" cy="307777"/>
            <a:chOff x="1968500" y="581560"/>
            <a:chExt cx="4104111" cy="307777"/>
          </a:xfrm>
        </p:grpSpPr>
        <p:sp>
          <p:nvSpPr>
            <p:cNvPr id="643" name="Shape 643"/>
            <p:cNvSpPr/>
            <p:nvPr/>
          </p:nvSpPr>
          <p:spPr>
            <a:xfrm>
              <a:off x="4889500" y="609937"/>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44" name="Shape 644"/>
            <p:cNvSpPr/>
            <p:nvPr/>
          </p:nvSpPr>
          <p:spPr>
            <a:xfrm>
              <a:off x="3200400" y="609937"/>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45" name="Shape 645"/>
            <p:cNvSpPr/>
            <p:nvPr/>
          </p:nvSpPr>
          <p:spPr>
            <a:xfrm>
              <a:off x="1968500" y="609937"/>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46" name="Shape 646"/>
            <p:cNvSpPr txBox="1"/>
            <p:nvPr/>
          </p:nvSpPr>
          <p:spPr>
            <a:xfrm>
              <a:off x="2222500" y="581560"/>
              <a:ext cx="825499"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in use</a:t>
              </a:r>
            </a:p>
          </p:txBody>
        </p:sp>
        <p:sp>
          <p:nvSpPr>
            <p:cNvPr id="647" name="Shape 647"/>
            <p:cNvSpPr txBox="1"/>
            <p:nvPr/>
          </p:nvSpPr>
          <p:spPr>
            <a:xfrm>
              <a:off x="3467100" y="581560"/>
              <a:ext cx="1263650"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planned use</a:t>
              </a:r>
            </a:p>
          </p:txBody>
        </p:sp>
        <p:sp>
          <p:nvSpPr>
            <p:cNvPr id="648" name="Shape 648"/>
            <p:cNvSpPr txBox="1"/>
            <p:nvPr/>
          </p:nvSpPr>
          <p:spPr>
            <a:xfrm>
              <a:off x="5143498" y="581560"/>
              <a:ext cx="929113"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not used</a:t>
              </a:r>
            </a:p>
          </p:txBody>
        </p:sp>
      </p:grpSp>
      <p:sp>
        <p:nvSpPr>
          <p:cNvPr id="649" name="Shape 649"/>
          <p:cNvSpPr txBox="1"/>
          <p:nvPr/>
        </p:nvSpPr>
        <p:spPr>
          <a:xfrm>
            <a:off x="-1171320" y="4253501"/>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50" name="Shape 650"/>
          <p:cNvSpPr/>
          <p:nvPr/>
        </p:nvSpPr>
        <p:spPr>
          <a:xfrm>
            <a:off x="4437873" y="1587815"/>
            <a:ext cx="4362729" cy="1455494"/>
          </a:xfrm>
          <a:prstGeom prst="wedgeRectCallout">
            <a:avLst>
              <a:gd name="adj1" fmla="val -102883"/>
              <a:gd name="adj2" fmla="val -3043"/>
            </a:avLst>
          </a:prstGeom>
          <a:solidFill>
            <a:schemeClr val="dk1">
              <a:alpha val="84705"/>
            </a:scheme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400">
                <a:solidFill>
                  <a:schemeClr val="lt1"/>
                </a:solidFill>
                <a:latin typeface="Calibri"/>
                <a:ea typeface="Calibri"/>
                <a:cs typeface="Calibri"/>
                <a:sym typeface="Calibri"/>
              </a:rPr>
              <a:t>“For the intermediate [level of WSTP], we are trying to, but otherwise it can be more for professionals. […] We are starting [to apply for] some funds for wheelchairs for the intermediate [course], […] so that we can start that training.”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Shape 655"/>
          <p:cNvSpPr txBox="1">
            <a:spLocks noGrp="1"/>
          </p:cNvSpPr>
          <p:nvPr>
            <p:ph type="title"/>
          </p:nvPr>
        </p:nvSpPr>
        <p:spPr>
          <a:xfrm>
            <a:off x="-12458" y="181048"/>
            <a:ext cx="9144000" cy="517921"/>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000000"/>
              </a:buClr>
              <a:buSzPct val="25000"/>
              <a:buFont typeface="Gill Sans"/>
              <a:buNone/>
            </a:pPr>
            <a:r>
              <a:rPr lang="en-US" sz="2520" b="1" i="0" u="none" strike="noStrike" cap="none">
                <a:solidFill>
                  <a:srgbClr val="000000"/>
                </a:solidFill>
                <a:latin typeface="Gill Sans"/>
                <a:ea typeface="Gill Sans"/>
                <a:cs typeface="Gill Sans"/>
                <a:sym typeface="Gill Sans"/>
              </a:rPr>
              <a:t>Most Sites Use WSTP-B + Supplementary Materials</a:t>
            </a:r>
          </a:p>
        </p:txBody>
      </p:sp>
      <p:graphicFrame>
        <p:nvGraphicFramePr>
          <p:cNvPr id="656" name="Shape 656"/>
          <p:cNvGraphicFramePr/>
          <p:nvPr>
            <p:extLst>
              <p:ext uri="{D42A27DB-BD31-4B8C-83A1-F6EECF244321}">
                <p14:modId xmlns:p14="http://schemas.microsoft.com/office/powerpoint/2010/main" val="414755132"/>
              </p:ext>
            </p:extLst>
          </p:nvPr>
        </p:nvGraphicFramePr>
        <p:xfrm>
          <a:off x="1126342" y="1454550"/>
          <a:ext cx="6891300" cy="3931870"/>
        </p:xfrm>
        <a:graphic>
          <a:graphicData uri="http://schemas.openxmlformats.org/drawingml/2006/table">
            <a:tbl>
              <a:tblPr firstRow="1" bandRow="1">
                <a:noFill/>
                <a:tableStyleId>{6C7A15F4-6765-4FD2-8D91-BEFAE0C48AB6}</a:tableStyleId>
              </a:tblPr>
              <a:tblGrid>
                <a:gridCol w="1035850"/>
                <a:gridCol w="1162900"/>
                <a:gridCol w="1335200"/>
                <a:gridCol w="3357350"/>
              </a:tblGrid>
              <a:tr h="480050">
                <a:tc>
                  <a:txBody>
                    <a:bodyPr/>
                    <a:lstStyle/>
                    <a:p>
                      <a:pPr marL="0" marR="0" lvl="0" indent="0" algn="ctr" rtl="0">
                        <a:spcBef>
                          <a:spcPts val="0"/>
                        </a:spcBef>
                        <a:buSzPct val="25000"/>
                        <a:buNone/>
                      </a:pPr>
                      <a:r>
                        <a:rPr lang="en-US" sz="1100"/>
                        <a:t>Institution</a:t>
                      </a:r>
                    </a:p>
                  </a:txBody>
                  <a:tcPr marL="91450" marR="91450" marT="34300" marB="34300" anchor="ctr">
                    <a:solidFill>
                      <a:srgbClr val="448E68"/>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100"/>
                        <a:t>WSTP </a:t>
                      </a:r>
                    </a:p>
                    <a:p>
                      <a:pPr marL="0" marR="0" lvl="0" indent="0" algn="ctr" rtl="0">
                        <a:lnSpc>
                          <a:spcPct val="100000"/>
                        </a:lnSpc>
                        <a:spcBef>
                          <a:spcPts val="0"/>
                        </a:spcBef>
                        <a:spcAft>
                          <a:spcPts val="0"/>
                        </a:spcAft>
                        <a:buClr>
                          <a:schemeClr val="dk1"/>
                        </a:buClr>
                        <a:buSzPct val="25000"/>
                        <a:buFont typeface="Calibri"/>
                        <a:buNone/>
                      </a:pPr>
                      <a:r>
                        <a:rPr lang="en-US" sz="1100"/>
                        <a:t>Basic</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WSTP Intermediate</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Others</a:t>
                      </a:r>
                    </a:p>
                  </a:txBody>
                  <a:tcPr marL="91450" marR="91450" marT="34300" marB="34300" anchor="ctr">
                    <a:solidFill>
                      <a:srgbClr val="448E68"/>
                    </a:solidFill>
                  </a:tcPr>
                </a:tc>
              </a:tr>
              <a:tr h="480050">
                <a:tc>
                  <a:txBody>
                    <a:bodyPr/>
                    <a:lstStyle/>
                    <a:p>
                      <a:pPr marL="0" marR="0" lvl="0" indent="0" algn="ctr" rtl="0">
                        <a:spcBef>
                          <a:spcPts val="0"/>
                        </a:spcBef>
                        <a:buSzPct val="25000"/>
                        <a:buNone/>
                      </a:pPr>
                      <a:r>
                        <a:rPr lang="en-US" sz="1100">
                          <a:solidFill>
                            <a:srgbClr val="BFBFBF"/>
                          </a:solidFill>
                        </a:rPr>
                        <a:t>LRS #1</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nchor="ctr">
                    <a:solidFill>
                      <a:srgbClr val="BFBFBF"/>
                    </a:solidFill>
                  </a:tcPr>
                </a:tc>
              </a:tr>
              <a:tr h="480050">
                <a:tc>
                  <a:txBody>
                    <a:bodyPr/>
                    <a:lstStyle/>
                    <a:p>
                      <a:pPr marL="0" marR="0" lvl="0" indent="0" algn="ctr" rtl="0">
                        <a:lnSpc>
                          <a:spcPct val="100000"/>
                        </a:lnSpc>
                        <a:spcBef>
                          <a:spcPts val="0"/>
                        </a:spcBef>
                        <a:spcAft>
                          <a:spcPts val="0"/>
                        </a:spcAft>
                        <a:buClr>
                          <a:srgbClr val="BFBFBF"/>
                        </a:buClr>
                        <a:buSzPct val="25000"/>
                        <a:buFont typeface="Calibri"/>
                        <a:buNone/>
                      </a:pPr>
                      <a:r>
                        <a:rPr lang="en-US" sz="1100" dirty="0">
                          <a:solidFill>
                            <a:srgbClr val="BFBFBF"/>
                          </a:solidFill>
                        </a:rPr>
                        <a:t>LRS #2</a:t>
                      </a:r>
                    </a:p>
                  </a:txBody>
                  <a:tcPr marL="91450" marR="91450" marT="34300" marB="34300" anchor="ctr">
                    <a:no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dirty="0"/>
                    </a:p>
                  </a:txBody>
                  <a:tcPr marL="91450" marR="91450" marT="34300" marB="34300">
                    <a:noFill/>
                  </a:tcPr>
                </a:tc>
                <a:tc>
                  <a:txBody>
                    <a:bodyPr/>
                    <a:lstStyle/>
                    <a:p>
                      <a:pPr marL="0" marR="0" lvl="0" indent="0" algn="l" rtl="0">
                        <a:spcBef>
                          <a:spcPts val="0"/>
                        </a:spcBef>
                        <a:buSzPct val="25000"/>
                        <a:buNone/>
                      </a:pPr>
                      <a:endParaRPr sz="1400" dirty="0"/>
                    </a:p>
                  </a:txBody>
                  <a:tcPr marL="91450" marR="91450" marT="34300" marB="34300">
                    <a:noFill/>
                  </a:tcPr>
                </a:tc>
                <a:tc>
                  <a:txBody>
                    <a:bodyPr/>
                    <a:lstStyle/>
                    <a:p>
                      <a:pPr marL="196850" marR="0" lvl="0" indent="-196850" algn="ctr" rtl="0">
                        <a:spcBef>
                          <a:spcPts val="0"/>
                        </a:spcBef>
                        <a:buClr>
                          <a:srgbClr val="BFBFBF"/>
                        </a:buClr>
                        <a:buSzPct val="100000"/>
                        <a:buFont typeface="Arial"/>
                        <a:buChar char="•"/>
                      </a:pPr>
                      <a:r>
                        <a:rPr lang="en-US" sz="1100" dirty="0">
                          <a:solidFill>
                            <a:srgbClr val="BFBFBF"/>
                          </a:solidFill>
                        </a:rPr>
                        <a:t>Motivation products</a:t>
                      </a:r>
                    </a:p>
                  </a:txBody>
                  <a:tcPr marL="91450" marR="91450" marT="34300" marB="34300" anchor="ctr">
                    <a:noFill/>
                  </a:tcPr>
                </a:tc>
              </a:tr>
              <a:tr h="480050">
                <a:tc>
                  <a:txBody>
                    <a:bodyPr/>
                    <a:lstStyle/>
                    <a:p>
                      <a:pPr marL="0" marR="0" lvl="0" indent="0" algn="ctr" rtl="0">
                        <a:lnSpc>
                          <a:spcPct val="100000"/>
                        </a:lnSpc>
                        <a:spcBef>
                          <a:spcPts val="0"/>
                        </a:spcBef>
                        <a:spcAft>
                          <a:spcPts val="0"/>
                        </a:spcAft>
                        <a:buClr>
                          <a:schemeClr val="dk1"/>
                        </a:buClr>
                        <a:buSzPct val="25000"/>
                        <a:buFont typeface="Calibri"/>
                        <a:buNone/>
                      </a:pPr>
                      <a:r>
                        <a:rPr lang="en-US" sz="1100" b="1"/>
                        <a:t>LMRS #1</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171450" marR="0" lvl="0" indent="-171450" algn="ctr" rtl="0">
                        <a:spcBef>
                          <a:spcPts val="0"/>
                        </a:spcBef>
                        <a:buClr>
                          <a:srgbClr val="BFBFBF"/>
                        </a:buClr>
                        <a:buSzPct val="100000"/>
                        <a:buFont typeface="Arial"/>
                        <a:buChar char="•"/>
                      </a:pPr>
                      <a:r>
                        <a:rPr lang="en-US" sz="1100">
                          <a:solidFill>
                            <a:srgbClr val="BFBFBF"/>
                          </a:solidFill>
                        </a:rPr>
                        <a:t>Original material</a:t>
                      </a:r>
                    </a:p>
                  </a:txBody>
                  <a:tcPr marL="91450" marR="91450" marT="34300" marB="34300" anchor="ctr">
                    <a:solidFill>
                      <a:srgbClr val="BFBFBF"/>
                    </a:solidFill>
                  </a:tcPr>
                </a:tc>
              </a:tr>
              <a:tr h="480050">
                <a:tc>
                  <a:txBody>
                    <a:bodyPr/>
                    <a:lstStyle/>
                    <a:p>
                      <a:pPr marL="0" marR="0" lvl="0" indent="0" algn="ctr" rtl="0">
                        <a:lnSpc>
                          <a:spcPct val="100000"/>
                        </a:lnSpc>
                        <a:spcBef>
                          <a:spcPts val="0"/>
                        </a:spcBef>
                        <a:spcAft>
                          <a:spcPts val="0"/>
                        </a:spcAft>
                        <a:buClr>
                          <a:srgbClr val="BFBFBF"/>
                        </a:buClr>
                        <a:buSzPct val="25000"/>
                        <a:buFont typeface="Calibri"/>
                        <a:buNone/>
                      </a:pPr>
                      <a:r>
                        <a:rPr lang="en-US" sz="1100">
                          <a:solidFill>
                            <a:srgbClr val="BFBFBF"/>
                          </a:solidFill>
                        </a:rPr>
                        <a:t>UMRS #1</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FFFFFF"/>
                    </a:solidFill>
                  </a:tcPr>
                </a:tc>
                <a:tc>
                  <a:txBody>
                    <a:bodyPr/>
                    <a:lstStyle/>
                    <a:p>
                      <a:pPr marL="0" marR="0" lvl="0" indent="0" algn="l" rtl="0">
                        <a:spcBef>
                          <a:spcPts val="0"/>
                        </a:spcBef>
                        <a:buSzPct val="25000"/>
                        <a:buNone/>
                      </a:pPr>
                      <a:endParaRPr sz="1400"/>
                    </a:p>
                  </a:txBody>
                  <a:tcPr marL="91450" marR="91450" marT="34300" marB="34300">
                    <a:solidFill>
                      <a:srgbClr val="FFFFFF"/>
                    </a:solidFill>
                  </a:tcPr>
                </a:tc>
                <a:tc>
                  <a:txBody>
                    <a:bodyPr/>
                    <a:lstStyle/>
                    <a:p>
                      <a:pPr marL="171450" marR="0" lvl="0" indent="-171450" algn="ctr" rtl="0">
                        <a:lnSpc>
                          <a:spcPct val="100000"/>
                        </a:lnSpc>
                        <a:spcBef>
                          <a:spcPts val="0"/>
                        </a:spcBef>
                        <a:spcAft>
                          <a:spcPts val="0"/>
                        </a:spcAft>
                        <a:buClr>
                          <a:srgbClr val="BFBFBF"/>
                        </a:buClr>
                        <a:buSzPct val="100000"/>
                        <a:buFont typeface="Arial"/>
                        <a:buChar char="•"/>
                      </a:pPr>
                      <a:r>
                        <a:rPr lang="en-US" sz="1100">
                          <a:solidFill>
                            <a:srgbClr val="BFBFBF"/>
                          </a:solidFill>
                        </a:rPr>
                        <a:t>Original material</a:t>
                      </a:r>
                    </a:p>
                  </a:txBody>
                  <a:tcPr marL="91450" marR="91450" marT="34300" marB="34300" anchor="ctr">
                    <a:solidFill>
                      <a:srgbClr val="FFFFFF"/>
                    </a:solidFill>
                  </a:tcPr>
                </a:tc>
              </a:tr>
              <a:tr h="480050">
                <a:tc>
                  <a:txBody>
                    <a:bodyPr/>
                    <a:lstStyle/>
                    <a:p>
                      <a:pPr marL="0" marR="0" lvl="0" indent="0" algn="ctr" rtl="0">
                        <a:spcBef>
                          <a:spcPts val="0"/>
                        </a:spcBef>
                        <a:buSzPct val="25000"/>
                        <a:buNone/>
                      </a:pPr>
                      <a:r>
                        <a:rPr lang="en-US" sz="1100">
                          <a:solidFill>
                            <a:srgbClr val="BFBFBF"/>
                          </a:solidFill>
                        </a:rPr>
                        <a:t>HRS #1</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171450" marR="0" lvl="0" indent="-171450" algn="ctr" rtl="0">
                        <a:lnSpc>
                          <a:spcPct val="100000"/>
                        </a:lnSpc>
                        <a:spcBef>
                          <a:spcPts val="0"/>
                        </a:spcBef>
                        <a:spcAft>
                          <a:spcPts val="0"/>
                        </a:spcAft>
                        <a:buClr>
                          <a:srgbClr val="BFBFBF"/>
                        </a:buClr>
                        <a:buSzPct val="100000"/>
                        <a:buFont typeface="Arial"/>
                        <a:buChar char="•"/>
                      </a:pPr>
                      <a:r>
                        <a:rPr lang="en-US" sz="1100">
                          <a:solidFill>
                            <a:srgbClr val="BFBFBF"/>
                          </a:solidFill>
                        </a:rPr>
                        <a:t>Original material</a:t>
                      </a:r>
                    </a:p>
                    <a:p>
                      <a:pPr marL="171450" marR="0" lvl="0" indent="-171450" algn="ctr" rtl="0">
                        <a:spcBef>
                          <a:spcPts val="0"/>
                        </a:spcBef>
                        <a:spcAft>
                          <a:spcPts val="0"/>
                        </a:spcAft>
                        <a:buClr>
                          <a:srgbClr val="BFBFBF"/>
                        </a:buClr>
                        <a:buSzPct val="100000"/>
                        <a:buFont typeface="Arial"/>
                        <a:buChar char="•"/>
                      </a:pPr>
                      <a:r>
                        <a:rPr lang="en-US" sz="1100">
                          <a:solidFill>
                            <a:srgbClr val="BFBFBF"/>
                          </a:solidFill>
                        </a:rPr>
                        <a:t>Wheelchair Skills Program</a:t>
                      </a:r>
                    </a:p>
                    <a:p>
                      <a:pPr marL="171450" marR="0" lvl="0" indent="-171450" algn="ctr" rtl="0">
                        <a:lnSpc>
                          <a:spcPct val="100000"/>
                        </a:lnSpc>
                        <a:spcBef>
                          <a:spcPts val="0"/>
                        </a:spcBef>
                        <a:spcAft>
                          <a:spcPts val="0"/>
                        </a:spcAft>
                        <a:buClr>
                          <a:srgbClr val="BFBFBF"/>
                        </a:buClr>
                        <a:buSzPct val="100000"/>
                        <a:buFont typeface="Arial"/>
                        <a:buChar char="•"/>
                      </a:pPr>
                      <a:r>
                        <a:rPr lang="en-US" sz="1100">
                          <a:solidFill>
                            <a:srgbClr val="BFBFBF"/>
                          </a:solidFill>
                          <a:latin typeface="Calibri"/>
                          <a:ea typeface="Calibri"/>
                          <a:cs typeface="Calibri"/>
                          <a:sym typeface="Calibri"/>
                        </a:rPr>
                        <a:t>GF Strong Rehab Center Maintenance Program</a:t>
                      </a:r>
                    </a:p>
                  </a:txBody>
                  <a:tcPr marL="91450" marR="91450" marT="34300" marB="34300" anchor="ctr">
                    <a:solidFill>
                      <a:srgbClr val="BFBFBF"/>
                    </a:solidFill>
                  </a:tcPr>
                </a:tc>
              </a:tr>
              <a:tr h="480050">
                <a:tc>
                  <a:txBody>
                    <a:bodyPr/>
                    <a:lstStyle/>
                    <a:p>
                      <a:pPr marL="0" marR="0" lvl="0" indent="0" algn="ctr" rtl="0">
                        <a:spcBef>
                          <a:spcPts val="0"/>
                        </a:spcBef>
                        <a:buSzPct val="25000"/>
                        <a:buNone/>
                      </a:pPr>
                      <a:r>
                        <a:rPr lang="en-US" sz="1100">
                          <a:solidFill>
                            <a:srgbClr val="BFBFBF"/>
                          </a:solidFill>
                        </a:rPr>
                        <a:t>HRS #2</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FFFFFF"/>
                    </a:solidFill>
                  </a:tcPr>
                </a:tc>
                <a:tc>
                  <a:txBody>
                    <a:bodyPr/>
                    <a:lstStyle/>
                    <a:p>
                      <a:pPr marL="0" marR="0" lvl="0" indent="0" algn="l" rtl="0">
                        <a:spcBef>
                          <a:spcPts val="0"/>
                        </a:spcBef>
                        <a:buSzPct val="25000"/>
                        <a:buNone/>
                      </a:pPr>
                      <a:endParaRPr sz="1400"/>
                    </a:p>
                  </a:txBody>
                  <a:tcPr marL="91450" marR="91450" marT="34300" marB="34300">
                    <a:solidFill>
                      <a:srgbClr val="FFFFFF"/>
                    </a:solidFill>
                  </a:tcPr>
                </a:tc>
                <a:tc>
                  <a:txBody>
                    <a:bodyPr/>
                    <a:lstStyle/>
                    <a:p>
                      <a:pPr marL="171450" marR="0" lvl="0" indent="-171450" algn="ctr" rtl="0">
                        <a:lnSpc>
                          <a:spcPct val="100000"/>
                        </a:lnSpc>
                        <a:spcBef>
                          <a:spcPts val="0"/>
                        </a:spcBef>
                        <a:spcAft>
                          <a:spcPts val="0"/>
                        </a:spcAft>
                        <a:buClr>
                          <a:srgbClr val="BFBFBF"/>
                        </a:buClr>
                        <a:buSzPct val="100000"/>
                        <a:buFont typeface="Arial"/>
                        <a:buChar char="•"/>
                      </a:pPr>
                      <a:r>
                        <a:rPr lang="en-US" sz="1100">
                          <a:solidFill>
                            <a:srgbClr val="BFBFBF"/>
                          </a:solidFill>
                        </a:rPr>
                        <a:t>Original material</a:t>
                      </a:r>
                    </a:p>
                    <a:p>
                      <a:pPr marL="171450" marR="0" lvl="0" indent="-171450" algn="ctr" rtl="0">
                        <a:lnSpc>
                          <a:spcPct val="100000"/>
                        </a:lnSpc>
                        <a:spcBef>
                          <a:spcPts val="0"/>
                        </a:spcBef>
                        <a:spcAft>
                          <a:spcPts val="0"/>
                        </a:spcAft>
                        <a:buClr>
                          <a:srgbClr val="BFBFBF"/>
                        </a:buClr>
                        <a:buSzPct val="100000"/>
                        <a:buFont typeface="Arial"/>
                        <a:buChar char="•"/>
                      </a:pPr>
                      <a:r>
                        <a:rPr lang="en-US" sz="1100">
                          <a:solidFill>
                            <a:srgbClr val="BFBFBF"/>
                          </a:solidFill>
                        </a:rPr>
                        <a:t>Wheelchair Skills Program</a:t>
                      </a:r>
                    </a:p>
                  </a:txBody>
                  <a:tcPr marL="91450" marR="91450" marT="34300" marB="34300" anchor="ctr">
                    <a:solidFill>
                      <a:srgbClr val="FFFFFF"/>
                    </a:solidFill>
                  </a:tcPr>
                </a:tc>
              </a:tr>
              <a:tr h="480050">
                <a:tc>
                  <a:txBody>
                    <a:bodyPr/>
                    <a:lstStyle/>
                    <a:p>
                      <a:pPr marL="0" marR="0" lvl="0" indent="0" algn="ctr" rtl="0">
                        <a:spcBef>
                          <a:spcPts val="0"/>
                        </a:spcBef>
                        <a:buSzPct val="25000"/>
                        <a:buNone/>
                      </a:pPr>
                      <a:r>
                        <a:rPr lang="en-US" sz="1100">
                          <a:solidFill>
                            <a:srgbClr val="BFBFBF"/>
                          </a:solidFill>
                        </a:rPr>
                        <a:t>HRS #3</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171450" marR="0" lvl="0" indent="-171450" algn="ctr" rtl="0">
                        <a:lnSpc>
                          <a:spcPct val="100000"/>
                        </a:lnSpc>
                        <a:spcBef>
                          <a:spcPts val="0"/>
                        </a:spcBef>
                        <a:spcAft>
                          <a:spcPts val="0"/>
                        </a:spcAft>
                        <a:buClr>
                          <a:srgbClr val="BFBFBF"/>
                        </a:buClr>
                        <a:buSzPct val="100000"/>
                        <a:buFont typeface="Arial"/>
                        <a:buChar char="•"/>
                      </a:pPr>
                      <a:r>
                        <a:rPr lang="en-US" sz="1100" dirty="0">
                          <a:solidFill>
                            <a:srgbClr val="BFBFBF"/>
                          </a:solidFill>
                        </a:rPr>
                        <a:t>Original material</a:t>
                      </a:r>
                    </a:p>
                  </a:txBody>
                  <a:tcPr marL="91450" marR="91450" marT="34300" marB="34300" anchor="ctr">
                    <a:solidFill>
                      <a:srgbClr val="BFBFBF"/>
                    </a:solidFill>
                  </a:tcPr>
                </a:tc>
              </a:tr>
            </a:tbl>
          </a:graphicData>
        </a:graphic>
      </p:graphicFrame>
      <p:grpSp>
        <p:nvGrpSpPr>
          <p:cNvPr id="657" name="Shape 657"/>
          <p:cNvGrpSpPr/>
          <p:nvPr/>
        </p:nvGrpSpPr>
        <p:grpSpPr>
          <a:xfrm>
            <a:off x="2654826" y="2036163"/>
            <a:ext cx="1371600" cy="3247287"/>
            <a:chOff x="2659643" y="1526357"/>
            <a:chExt cx="1371600" cy="3247287"/>
          </a:xfrm>
        </p:grpSpPr>
        <p:sp>
          <p:nvSpPr>
            <p:cNvPr id="658" name="Shape 658"/>
            <p:cNvSpPr/>
            <p:nvPr/>
          </p:nvSpPr>
          <p:spPr>
            <a:xfrm>
              <a:off x="2666880" y="1526357"/>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59" name="Shape 659"/>
            <p:cNvSpPr/>
            <p:nvPr/>
          </p:nvSpPr>
          <p:spPr>
            <a:xfrm>
              <a:off x="2666880" y="195853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60" name="Shape 660"/>
            <p:cNvSpPr/>
            <p:nvPr/>
          </p:nvSpPr>
          <p:spPr>
            <a:xfrm>
              <a:off x="2666880" y="346243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61" name="Shape 661"/>
            <p:cNvSpPr/>
            <p:nvPr/>
          </p:nvSpPr>
          <p:spPr>
            <a:xfrm>
              <a:off x="2666880" y="4017757"/>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62" name="Shape 662"/>
            <p:cNvSpPr/>
            <p:nvPr/>
          </p:nvSpPr>
          <p:spPr>
            <a:xfrm>
              <a:off x="2666880" y="4494244"/>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63" name="Shape 663"/>
            <p:cNvSpPr/>
            <p:nvPr/>
          </p:nvSpPr>
          <p:spPr>
            <a:xfrm>
              <a:off x="3751844" y="4494244"/>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64" name="Shape 664"/>
            <p:cNvSpPr/>
            <p:nvPr/>
          </p:nvSpPr>
          <p:spPr>
            <a:xfrm>
              <a:off x="3739144" y="4017757"/>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65" name="Shape 665"/>
            <p:cNvSpPr/>
            <p:nvPr/>
          </p:nvSpPr>
          <p:spPr>
            <a:xfrm>
              <a:off x="3751844" y="346243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66" name="Shape 666"/>
            <p:cNvSpPr/>
            <p:nvPr/>
          </p:nvSpPr>
          <p:spPr>
            <a:xfrm>
              <a:off x="3751844" y="1958530"/>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67" name="Shape 667"/>
            <p:cNvSpPr/>
            <p:nvPr/>
          </p:nvSpPr>
          <p:spPr>
            <a:xfrm>
              <a:off x="2666880" y="2509931"/>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68" name="Shape 668"/>
            <p:cNvSpPr/>
            <p:nvPr/>
          </p:nvSpPr>
          <p:spPr>
            <a:xfrm>
              <a:off x="2659643" y="2986632"/>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69" name="Shape 669"/>
            <p:cNvSpPr/>
            <p:nvPr/>
          </p:nvSpPr>
          <p:spPr>
            <a:xfrm>
              <a:off x="3751844" y="2509931"/>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70" name="Shape 670"/>
            <p:cNvSpPr/>
            <p:nvPr/>
          </p:nvSpPr>
          <p:spPr>
            <a:xfrm>
              <a:off x="3751844" y="2986632"/>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71" name="Shape 671"/>
            <p:cNvSpPr/>
            <p:nvPr/>
          </p:nvSpPr>
          <p:spPr>
            <a:xfrm>
              <a:off x="3751844" y="1526357"/>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672" name="Shape 672"/>
          <p:cNvGrpSpPr/>
          <p:nvPr/>
        </p:nvGrpSpPr>
        <p:grpSpPr>
          <a:xfrm>
            <a:off x="2515127" y="942182"/>
            <a:ext cx="4104111" cy="307777"/>
            <a:chOff x="1968500" y="581560"/>
            <a:chExt cx="4104111" cy="307777"/>
          </a:xfrm>
        </p:grpSpPr>
        <p:sp>
          <p:nvSpPr>
            <p:cNvPr id="673" name="Shape 673"/>
            <p:cNvSpPr/>
            <p:nvPr/>
          </p:nvSpPr>
          <p:spPr>
            <a:xfrm>
              <a:off x="4889500" y="609937"/>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74" name="Shape 674"/>
            <p:cNvSpPr/>
            <p:nvPr/>
          </p:nvSpPr>
          <p:spPr>
            <a:xfrm>
              <a:off x="3200400" y="609937"/>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75" name="Shape 675"/>
            <p:cNvSpPr/>
            <p:nvPr/>
          </p:nvSpPr>
          <p:spPr>
            <a:xfrm>
              <a:off x="1968500" y="609937"/>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76" name="Shape 676"/>
            <p:cNvSpPr txBox="1"/>
            <p:nvPr/>
          </p:nvSpPr>
          <p:spPr>
            <a:xfrm>
              <a:off x="2222500" y="581560"/>
              <a:ext cx="825499"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in use</a:t>
              </a:r>
            </a:p>
          </p:txBody>
        </p:sp>
        <p:sp>
          <p:nvSpPr>
            <p:cNvPr id="677" name="Shape 677"/>
            <p:cNvSpPr txBox="1"/>
            <p:nvPr/>
          </p:nvSpPr>
          <p:spPr>
            <a:xfrm>
              <a:off x="3467100" y="581560"/>
              <a:ext cx="1263650"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planned use</a:t>
              </a:r>
            </a:p>
          </p:txBody>
        </p:sp>
        <p:sp>
          <p:nvSpPr>
            <p:cNvPr id="678" name="Shape 678"/>
            <p:cNvSpPr txBox="1"/>
            <p:nvPr/>
          </p:nvSpPr>
          <p:spPr>
            <a:xfrm>
              <a:off x="5143498" y="581560"/>
              <a:ext cx="929113"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not used</a:t>
              </a:r>
            </a:p>
          </p:txBody>
        </p:sp>
      </p:grpSp>
      <p:sp>
        <p:nvSpPr>
          <p:cNvPr id="679" name="Shape 679"/>
          <p:cNvSpPr txBox="1"/>
          <p:nvPr/>
        </p:nvSpPr>
        <p:spPr>
          <a:xfrm>
            <a:off x="-1171320" y="4253501"/>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80" name="Shape 680"/>
          <p:cNvSpPr/>
          <p:nvPr/>
        </p:nvSpPr>
        <p:spPr>
          <a:xfrm>
            <a:off x="3392073" y="2869991"/>
            <a:ext cx="5002213" cy="666749"/>
          </a:xfrm>
          <a:prstGeom prst="wedgeRectCallout">
            <a:avLst>
              <a:gd name="adj1" fmla="val -77042"/>
              <a:gd name="adj2" fmla="val -10375"/>
            </a:avLst>
          </a:prstGeom>
          <a:solidFill>
            <a:schemeClr val="dk1">
              <a:alpha val="84705"/>
            </a:scheme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400">
                <a:solidFill>
                  <a:schemeClr val="lt1"/>
                </a:solidFill>
                <a:latin typeface="Calibri"/>
                <a:ea typeface="Calibri"/>
                <a:cs typeface="Calibri"/>
                <a:sym typeface="Calibri"/>
              </a:rPr>
              <a:t>“No, to tell the truth, I am aware of some of the WHO materials but I didn’t know there was information on wheelchairs.”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0" y="1546"/>
            <a:ext cx="9144000" cy="1268400"/>
          </a:xfrm>
          <a:prstGeom prst="rect">
            <a:avLst/>
          </a:prstGeom>
        </p:spPr>
        <p:txBody>
          <a:bodyPr lIns="91425" tIns="91425" rIns="91425" bIns="91425" anchor="ctr" anchorCtr="0">
            <a:noAutofit/>
          </a:bodyPr>
          <a:lstStyle/>
          <a:p>
            <a:pPr lvl="0">
              <a:spcBef>
                <a:spcPts val="0"/>
              </a:spcBef>
              <a:buNone/>
            </a:pPr>
            <a:r>
              <a:rPr lang="en-US"/>
              <a:t>Meeting Goals</a:t>
            </a:r>
          </a:p>
        </p:txBody>
      </p:sp>
      <p:sp>
        <p:nvSpPr>
          <p:cNvPr id="284" name="Shape 284"/>
          <p:cNvSpPr txBox="1">
            <a:spLocks noGrp="1"/>
          </p:cNvSpPr>
          <p:nvPr>
            <p:ph type="body" idx="1"/>
          </p:nvPr>
        </p:nvSpPr>
        <p:spPr>
          <a:xfrm>
            <a:off x="533400" y="990600"/>
            <a:ext cx="8229600" cy="4121100"/>
          </a:xfrm>
          <a:prstGeom prst="rect">
            <a:avLst/>
          </a:prstGeom>
        </p:spPr>
        <p:txBody>
          <a:bodyPr lIns="91425" tIns="91425" rIns="91425" bIns="91425" anchor="t" anchorCtr="0">
            <a:noAutofit/>
          </a:bodyPr>
          <a:lstStyle/>
          <a:p>
            <a:pPr marL="457200" lvl="0" indent="-228600" rtl="0">
              <a:spcBef>
                <a:spcPts val="0"/>
              </a:spcBef>
              <a:buAutoNum type="arabicPeriod"/>
            </a:pPr>
            <a:r>
              <a:rPr lang="en-US" dirty="0" smtClean="0"/>
              <a:t> Share </a:t>
            </a:r>
            <a:r>
              <a:rPr lang="en-US" dirty="0"/>
              <a:t>outcomes of our research</a:t>
            </a:r>
          </a:p>
          <a:p>
            <a:pPr marL="457200" lvl="0" indent="-228600" rtl="0">
              <a:spcBef>
                <a:spcPts val="0"/>
              </a:spcBef>
              <a:buAutoNum type="arabicPeriod"/>
            </a:pPr>
            <a:r>
              <a:rPr lang="en-US" dirty="0" smtClean="0"/>
              <a:t> Share </a:t>
            </a:r>
            <a:r>
              <a:rPr lang="en-US" dirty="0"/>
              <a:t>activities related to integration</a:t>
            </a:r>
          </a:p>
          <a:p>
            <a:pPr marL="457200" lvl="0" indent="-228600" rtl="0">
              <a:spcBef>
                <a:spcPts val="0"/>
              </a:spcBef>
              <a:buAutoNum type="arabicPeriod"/>
            </a:pPr>
            <a:r>
              <a:rPr lang="en-US" dirty="0" smtClean="0"/>
              <a:t> Learn </a:t>
            </a:r>
            <a:r>
              <a:rPr lang="en-US" dirty="0"/>
              <a:t>about steps/ways to amplify integration activities.</a:t>
            </a:r>
          </a:p>
          <a:p>
            <a:pPr marL="914400" lvl="1" indent="-228600" rtl="0">
              <a:spcBef>
                <a:spcPts val="0"/>
              </a:spcBef>
              <a:buAutoNum type="alphaLcPeriod"/>
            </a:pPr>
            <a:r>
              <a:rPr lang="en-US" dirty="0"/>
              <a:t>Who are key decision makers related to curriculum</a:t>
            </a:r>
          </a:p>
          <a:p>
            <a:pPr marL="914400" lvl="1" indent="-228600" rtl="0">
              <a:spcBef>
                <a:spcPts val="0"/>
              </a:spcBef>
              <a:buAutoNum type="alphaLcPeriod"/>
            </a:pPr>
            <a:r>
              <a:rPr lang="en-US" dirty="0"/>
              <a:t>Continuing education vs. core curricula</a:t>
            </a:r>
          </a:p>
          <a:p>
            <a:pPr marL="457200" lvl="0" indent="-228600" rtl="0">
              <a:spcBef>
                <a:spcPts val="0"/>
              </a:spcBef>
              <a:buAutoNum type="arabicPeriod"/>
            </a:pPr>
            <a:r>
              <a:rPr lang="en-US" dirty="0" smtClean="0"/>
              <a:t> Challenges/Opportunities </a:t>
            </a:r>
            <a:r>
              <a:rPr lang="en-US" dirty="0"/>
              <a:t>related to funding &amp; implementation</a:t>
            </a:r>
          </a:p>
          <a:p>
            <a:pPr marL="457200" lvl="0" indent="-228600">
              <a:spcBef>
                <a:spcPts val="0"/>
              </a:spcBef>
              <a:buAutoNum type="arabicPeriod"/>
            </a:pPr>
            <a:r>
              <a:rPr lang="en-US" dirty="0" smtClean="0"/>
              <a:t> Next </a:t>
            </a:r>
            <a:r>
              <a:rPr lang="en-US" dirty="0"/>
              <a:t>steps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xfrm>
            <a:off x="-12458" y="181048"/>
            <a:ext cx="9144000" cy="517921"/>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000000"/>
              </a:buClr>
              <a:buSzPct val="25000"/>
              <a:buFont typeface="Gill Sans"/>
              <a:buNone/>
            </a:pPr>
            <a:r>
              <a:rPr lang="en-US" sz="2520" b="1" i="0" u="none" strike="noStrike" cap="none">
                <a:solidFill>
                  <a:srgbClr val="000000"/>
                </a:solidFill>
                <a:latin typeface="Gill Sans"/>
                <a:ea typeface="Gill Sans"/>
                <a:cs typeface="Gill Sans"/>
                <a:sym typeface="Gill Sans"/>
              </a:rPr>
              <a:t>Most Sites Use WSTP-B + Supplementary Materials</a:t>
            </a:r>
          </a:p>
        </p:txBody>
      </p:sp>
      <p:graphicFrame>
        <p:nvGraphicFramePr>
          <p:cNvPr id="686" name="Shape 686"/>
          <p:cNvGraphicFramePr/>
          <p:nvPr>
            <p:extLst>
              <p:ext uri="{D42A27DB-BD31-4B8C-83A1-F6EECF244321}">
                <p14:modId xmlns:p14="http://schemas.microsoft.com/office/powerpoint/2010/main" val="2061596345"/>
              </p:ext>
            </p:extLst>
          </p:nvPr>
        </p:nvGraphicFramePr>
        <p:xfrm>
          <a:off x="1126342" y="1454550"/>
          <a:ext cx="6891300" cy="3931870"/>
        </p:xfrm>
        <a:graphic>
          <a:graphicData uri="http://schemas.openxmlformats.org/drawingml/2006/table">
            <a:tbl>
              <a:tblPr firstRow="1" bandRow="1">
                <a:noFill/>
                <a:tableStyleId>{6C7A15F4-6765-4FD2-8D91-BEFAE0C48AB6}</a:tableStyleId>
              </a:tblPr>
              <a:tblGrid>
                <a:gridCol w="1035850"/>
                <a:gridCol w="1162900"/>
                <a:gridCol w="1335200"/>
                <a:gridCol w="3357350"/>
              </a:tblGrid>
              <a:tr h="480050">
                <a:tc>
                  <a:txBody>
                    <a:bodyPr/>
                    <a:lstStyle/>
                    <a:p>
                      <a:pPr marL="0" marR="0" lvl="0" indent="0" algn="ctr" rtl="0">
                        <a:spcBef>
                          <a:spcPts val="0"/>
                        </a:spcBef>
                        <a:buSzPct val="25000"/>
                        <a:buNone/>
                      </a:pPr>
                      <a:r>
                        <a:rPr lang="en-US" sz="1100"/>
                        <a:t>Institution</a:t>
                      </a:r>
                    </a:p>
                  </a:txBody>
                  <a:tcPr marL="91450" marR="91450" marT="34300" marB="34300" anchor="ctr">
                    <a:solidFill>
                      <a:srgbClr val="448E68"/>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100"/>
                        <a:t>WSTP </a:t>
                      </a:r>
                    </a:p>
                    <a:p>
                      <a:pPr marL="0" marR="0" lvl="0" indent="0" algn="ctr" rtl="0">
                        <a:lnSpc>
                          <a:spcPct val="100000"/>
                        </a:lnSpc>
                        <a:spcBef>
                          <a:spcPts val="0"/>
                        </a:spcBef>
                        <a:spcAft>
                          <a:spcPts val="0"/>
                        </a:spcAft>
                        <a:buClr>
                          <a:schemeClr val="dk1"/>
                        </a:buClr>
                        <a:buSzPct val="25000"/>
                        <a:buFont typeface="Calibri"/>
                        <a:buNone/>
                      </a:pPr>
                      <a:r>
                        <a:rPr lang="en-US" sz="1100"/>
                        <a:t>Basic</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WSTP Intermediate</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Others</a:t>
                      </a:r>
                    </a:p>
                  </a:txBody>
                  <a:tcPr marL="91450" marR="91450" marT="34300" marB="34300" anchor="ctr">
                    <a:solidFill>
                      <a:srgbClr val="448E68"/>
                    </a:solidFill>
                  </a:tcPr>
                </a:tc>
              </a:tr>
              <a:tr h="480050">
                <a:tc>
                  <a:txBody>
                    <a:bodyPr/>
                    <a:lstStyle/>
                    <a:p>
                      <a:pPr marL="0" marR="0" lvl="0" indent="0" algn="ctr" rtl="0">
                        <a:spcBef>
                          <a:spcPts val="0"/>
                        </a:spcBef>
                        <a:buSzPct val="25000"/>
                        <a:buNone/>
                      </a:pPr>
                      <a:r>
                        <a:rPr lang="en-US" sz="1100">
                          <a:solidFill>
                            <a:srgbClr val="BFBFBF"/>
                          </a:solidFill>
                        </a:rPr>
                        <a:t>LRS #1</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nchor="ctr">
                    <a:solidFill>
                      <a:srgbClr val="BFBFBF"/>
                    </a:solidFill>
                  </a:tcPr>
                </a:tc>
              </a:tr>
              <a:tr h="480050">
                <a:tc>
                  <a:txBody>
                    <a:bodyPr/>
                    <a:lstStyle/>
                    <a:p>
                      <a:pPr marL="0" marR="0" lvl="0" indent="0" algn="ctr" rtl="0">
                        <a:lnSpc>
                          <a:spcPct val="100000"/>
                        </a:lnSpc>
                        <a:spcBef>
                          <a:spcPts val="0"/>
                        </a:spcBef>
                        <a:spcAft>
                          <a:spcPts val="0"/>
                        </a:spcAft>
                        <a:buClr>
                          <a:srgbClr val="BFBFBF"/>
                        </a:buClr>
                        <a:buSzPct val="25000"/>
                        <a:buFont typeface="Calibri"/>
                        <a:buNone/>
                      </a:pPr>
                      <a:r>
                        <a:rPr lang="en-US" sz="1100">
                          <a:solidFill>
                            <a:srgbClr val="BFBFBF"/>
                          </a:solidFill>
                        </a:rPr>
                        <a:t>LRS #2</a:t>
                      </a:r>
                    </a:p>
                  </a:txBody>
                  <a:tcPr marL="91450" marR="91450" marT="34300" marB="34300" anchor="ctr">
                    <a:no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noFill/>
                  </a:tcPr>
                </a:tc>
                <a:tc>
                  <a:txBody>
                    <a:bodyPr/>
                    <a:lstStyle/>
                    <a:p>
                      <a:pPr marL="0" marR="0" lvl="0" indent="0" algn="l" rtl="0">
                        <a:spcBef>
                          <a:spcPts val="0"/>
                        </a:spcBef>
                        <a:buSzPct val="25000"/>
                        <a:buNone/>
                      </a:pPr>
                      <a:endParaRPr sz="1400"/>
                    </a:p>
                  </a:txBody>
                  <a:tcPr marL="91450" marR="91450" marT="34300" marB="34300">
                    <a:noFill/>
                  </a:tcPr>
                </a:tc>
                <a:tc>
                  <a:txBody>
                    <a:bodyPr/>
                    <a:lstStyle/>
                    <a:p>
                      <a:pPr marL="196850" marR="0" lvl="0" indent="-196850" algn="ctr" rtl="0">
                        <a:spcBef>
                          <a:spcPts val="0"/>
                        </a:spcBef>
                        <a:buClr>
                          <a:srgbClr val="BFBFBF"/>
                        </a:buClr>
                        <a:buSzPct val="100000"/>
                        <a:buFont typeface="Arial"/>
                        <a:buChar char="•"/>
                      </a:pPr>
                      <a:r>
                        <a:rPr lang="en-US" sz="1100" dirty="0">
                          <a:solidFill>
                            <a:srgbClr val="BFBFBF"/>
                          </a:solidFill>
                        </a:rPr>
                        <a:t>Motivation products</a:t>
                      </a:r>
                    </a:p>
                  </a:txBody>
                  <a:tcPr marL="91450" marR="91450" marT="34300" marB="34300" anchor="ctr">
                    <a:noFill/>
                  </a:tcPr>
                </a:tc>
              </a:tr>
              <a:tr h="480050">
                <a:tc>
                  <a:txBody>
                    <a:bodyPr/>
                    <a:lstStyle/>
                    <a:p>
                      <a:pPr marL="0" marR="0" lvl="0" indent="0" algn="ctr" rtl="0">
                        <a:lnSpc>
                          <a:spcPct val="100000"/>
                        </a:lnSpc>
                        <a:spcBef>
                          <a:spcPts val="0"/>
                        </a:spcBef>
                        <a:spcAft>
                          <a:spcPts val="0"/>
                        </a:spcAft>
                        <a:buClr>
                          <a:srgbClr val="BFBFBF"/>
                        </a:buClr>
                        <a:buSzPct val="25000"/>
                        <a:buFont typeface="Calibri"/>
                        <a:buNone/>
                      </a:pPr>
                      <a:r>
                        <a:rPr lang="en-US" sz="1100">
                          <a:solidFill>
                            <a:srgbClr val="BFBFBF"/>
                          </a:solidFill>
                        </a:rPr>
                        <a:t>LMRS #1</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171450" marR="0" lvl="0" indent="-171450" algn="ctr" rtl="0">
                        <a:spcBef>
                          <a:spcPts val="0"/>
                        </a:spcBef>
                        <a:buClr>
                          <a:srgbClr val="BFBFBF"/>
                        </a:buClr>
                        <a:buSzPct val="100000"/>
                        <a:buFont typeface="Arial"/>
                        <a:buChar char="•"/>
                      </a:pPr>
                      <a:r>
                        <a:rPr lang="en-US" sz="1100">
                          <a:solidFill>
                            <a:srgbClr val="BFBFBF"/>
                          </a:solidFill>
                        </a:rPr>
                        <a:t>Original material</a:t>
                      </a:r>
                    </a:p>
                  </a:txBody>
                  <a:tcPr marL="91450" marR="91450" marT="34300" marB="34300" anchor="ctr">
                    <a:solidFill>
                      <a:srgbClr val="BFBFBF"/>
                    </a:solidFill>
                  </a:tcPr>
                </a:tc>
              </a:tr>
              <a:tr h="480050">
                <a:tc>
                  <a:txBody>
                    <a:bodyPr/>
                    <a:lstStyle/>
                    <a:p>
                      <a:pPr marL="0" marR="0" lvl="0" indent="0" algn="ctr" rtl="0">
                        <a:lnSpc>
                          <a:spcPct val="100000"/>
                        </a:lnSpc>
                        <a:spcBef>
                          <a:spcPts val="0"/>
                        </a:spcBef>
                        <a:spcAft>
                          <a:spcPts val="0"/>
                        </a:spcAft>
                        <a:buClr>
                          <a:srgbClr val="BFBFBF"/>
                        </a:buClr>
                        <a:buSzPct val="25000"/>
                        <a:buFont typeface="Calibri"/>
                        <a:buNone/>
                      </a:pPr>
                      <a:r>
                        <a:rPr lang="en-US" sz="1100">
                          <a:solidFill>
                            <a:srgbClr val="BFBFBF"/>
                          </a:solidFill>
                        </a:rPr>
                        <a:t>UMRS #1</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FFFFFF"/>
                    </a:solidFill>
                  </a:tcPr>
                </a:tc>
                <a:tc>
                  <a:txBody>
                    <a:bodyPr/>
                    <a:lstStyle/>
                    <a:p>
                      <a:pPr marL="0" marR="0" lvl="0" indent="0" algn="l" rtl="0">
                        <a:spcBef>
                          <a:spcPts val="0"/>
                        </a:spcBef>
                        <a:buSzPct val="25000"/>
                        <a:buNone/>
                      </a:pPr>
                      <a:endParaRPr sz="1400"/>
                    </a:p>
                  </a:txBody>
                  <a:tcPr marL="91450" marR="91450" marT="34300" marB="34300">
                    <a:solidFill>
                      <a:srgbClr val="FFFFFF"/>
                    </a:solidFill>
                  </a:tcPr>
                </a:tc>
                <a:tc>
                  <a:txBody>
                    <a:bodyPr/>
                    <a:lstStyle/>
                    <a:p>
                      <a:pPr marL="171450" marR="0" lvl="0" indent="-171450" algn="ctr" rtl="0">
                        <a:lnSpc>
                          <a:spcPct val="100000"/>
                        </a:lnSpc>
                        <a:spcBef>
                          <a:spcPts val="0"/>
                        </a:spcBef>
                        <a:spcAft>
                          <a:spcPts val="0"/>
                        </a:spcAft>
                        <a:buClr>
                          <a:srgbClr val="BFBFBF"/>
                        </a:buClr>
                        <a:buSzPct val="100000"/>
                        <a:buFont typeface="Arial"/>
                        <a:buChar char="•"/>
                      </a:pPr>
                      <a:r>
                        <a:rPr lang="en-US" sz="1100">
                          <a:solidFill>
                            <a:srgbClr val="BFBFBF"/>
                          </a:solidFill>
                        </a:rPr>
                        <a:t>Original material</a:t>
                      </a:r>
                    </a:p>
                  </a:txBody>
                  <a:tcPr marL="91450" marR="91450" marT="34300" marB="34300" anchor="ctr">
                    <a:solidFill>
                      <a:srgbClr val="FFFFFF"/>
                    </a:solidFill>
                  </a:tcPr>
                </a:tc>
              </a:tr>
              <a:tr h="480050">
                <a:tc>
                  <a:txBody>
                    <a:bodyPr/>
                    <a:lstStyle/>
                    <a:p>
                      <a:pPr marL="0" marR="0" lvl="0" indent="0" algn="ctr" rtl="0">
                        <a:spcBef>
                          <a:spcPts val="0"/>
                        </a:spcBef>
                        <a:buSzPct val="25000"/>
                        <a:buNone/>
                      </a:pPr>
                      <a:r>
                        <a:rPr lang="en-US" sz="1100">
                          <a:solidFill>
                            <a:srgbClr val="BFBFBF"/>
                          </a:solidFill>
                        </a:rPr>
                        <a:t>HRS #1</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171450" marR="0" lvl="0" indent="-171450" algn="ctr" rtl="0">
                        <a:lnSpc>
                          <a:spcPct val="100000"/>
                        </a:lnSpc>
                        <a:spcBef>
                          <a:spcPts val="0"/>
                        </a:spcBef>
                        <a:spcAft>
                          <a:spcPts val="0"/>
                        </a:spcAft>
                        <a:buClr>
                          <a:srgbClr val="BFBFBF"/>
                        </a:buClr>
                        <a:buSzPct val="100000"/>
                        <a:buFont typeface="Arial"/>
                        <a:buChar char="•"/>
                      </a:pPr>
                      <a:r>
                        <a:rPr lang="en-US" sz="1100">
                          <a:solidFill>
                            <a:srgbClr val="BFBFBF"/>
                          </a:solidFill>
                        </a:rPr>
                        <a:t>Original material</a:t>
                      </a:r>
                    </a:p>
                    <a:p>
                      <a:pPr marL="171450" marR="0" lvl="0" indent="-171450" algn="ctr" rtl="0">
                        <a:spcBef>
                          <a:spcPts val="0"/>
                        </a:spcBef>
                        <a:spcAft>
                          <a:spcPts val="0"/>
                        </a:spcAft>
                        <a:buClr>
                          <a:srgbClr val="BFBFBF"/>
                        </a:buClr>
                        <a:buSzPct val="100000"/>
                        <a:buFont typeface="Arial"/>
                        <a:buChar char="•"/>
                      </a:pPr>
                      <a:r>
                        <a:rPr lang="en-US" sz="1100">
                          <a:solidFill>
                            <a:srgbClr val="BFBFBF"/>
                          </a:solidFill>
                        </a:rPr>
                        <a:t>Wheelchair Skills Program</a:t>
                      </a:r>
                    </a:p>
                    <a:p>
                      <a:pPr marL="171450" marR="0" lvl="0" indent="-171450" algn="ctr" rtl="0">
                        <a:lnSpc>
                          <a:spcPct val="100000"/>
                        </a:lnSpc>
                        <a:spcBef>
                          <a:spcPts val="0"/>
                        </a:spcBef>
                        <a:spcAft>
                          <a:spcPts val="0"/>
                        </a:spcAft>
                        <a:buClr>
                          <a:srgbClr val="BFBFBF"/>
                        </a:buClr>
                        <a:buSzPct val="100000"/>
                        <a:buFont typeface="Arial"/>
                        <a:buChar char="•"/>
                      </a:pPr>
                      <a:r>
                        <a:rPr lang="en-US" sz="1100">
                          <a:solidFill>
                            <a:srgbClr val="BFBFBF"/>
                          </a:solidFill>
                          <a:latin typeface="Calibri"/>
                          <a:ea typeface="Calibri"/>
                          <a:cs typeface="Calibri"/>
                          <a:sym typeface="Calibri"/>
                        </a:rPr>
                        <a:t>GF Strong Rehab Center Maintenance Program</a:t>
                      </a:r>
                    </a:p>
                  </a:txBody>
                  <a:tcPr marL="91450" marR="91450" marT="34300" marB="34300" anchor="ctr">
                    <a:solidFill>
                      <a:srgbClr val="BFBFBF"/>
                    </a:solidFill>
                  </a:tcPr>
                </a:tc>
              </a:tr>
              <a:tr h="480050">
                <a:tc>
                  <a:txBody>
                    <a:bodyPr/>
                    <a:lstStyle/>
                    <a:p>
                      <a:pPr marL="0" marR="0" lvl="0" indent="0" algn="ctr" rtl="0">
                        <a:spcBef>
                          <a:spcPts val="0"/>
                        </a:spcBef>
                        <a:buSzPct val="25000"/>
                        <a:buNone/>
                      </a:pPr>
                      <a:r>
                        <a:rPr lang="en-US" sz="1100" b="1"/>
                        <a:t>HRS #2</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FFFFFF"/>
                    </a:solidFill>
                  </a:tcPr>
                </a:tc>
                <a:tc>
                  <a:txBody>
                    <a:bodyPr/>
                    <a:lstStyle/>
                    <a:p>
                      <a:pPr marL="0" marR="0" lvl="0" indent="0" algn="l" rtl="0">
                        <a:spcBef>
                          <a:spcPts val="0"/>
                        </a:spcBef>
                        <a:buSzPct val="25000"/>
                        <a:buNone/>
                      </a:pPr>
                      <a:endParaRPr sz="1400"/>
                    </a:p>
                  </a:txBody>
                  <a:tcPr marL="91450" marR="91450" marT="34300" marB="34300">
                    <a:solidFill>
                      <a:srgbClr val="FFFFFF"/>
                    </a:solidFill>
                  </a:tcPr>
                </a:tc>
                <a:tc>
                  <a:txBody>
                    <a:bodyPr/>
                    <a:lstStyle/>
                    <a:p>
                      <a:pPr marL="171450" marR="0" lvl="0" indent="-171450" algn="ctr" rtl="0">
                        <a:lnSpc>
                          <a:spcPct val="100000"/>
                        </a:lnSpc>
                        <a:spcBef>
                          <a:spcPts val="0"/>
                        </a:spcBef>
                        <a:spcAft>
                          <a:spcPts val="0"/>
                        </a:spcAft>
                        <a:buClr>
                          <a:srgbClr val="BFBFBF"/>
                        </a:buClr>
                        <a:buSzPct val="100000"/>
                        <a:buFont typeface="Arial"/>
                        <a:buChar char="•"/>
                      </a:pPr>
                      <a:r>
                        <a:rPr lang="en-US" sz="1100">
                          <a:solidFill>
                            <a:srgbClr val="BFBFBF"/>
                          </a:solidFill>
                        </a:rPr>
                        <a:t>Original material</a:t>
                      </a:r>
                    </a:p>
                    <a:p>
                      <a:pPr marL="171450" marR="0" lvl="0" indent="-171450" algn="ctr" rtl="0">
                        <a:lnSpc>
                          <a:spcPct val="100000"/>
                        </a:lnSpc>
                        <a:spcBef>
                          <a:spcPts val="0"/>
                        </a:spcBef>
                        <a:spcAft>
                          <a:spcPts val="0"/>
                        </a:spcAft>
                        <a:buClr>
                          <a:srgbClr val="BFBFBF"/>
                        </a:buClr>
                        <a:buSzPct val="100000"/>
                        <a:buFont typeface="Arial"/>
                        <a:buChar char="•"/>
                      </a:pPr>
                      <a:r>
                        <a:rPr lang="en-US" sz="1100">
                          <a:solidFill>
                            <a:srgbClr val="BFBFBF"/>
                          </a:solidFill>
                        </a:rPr>
                        <a:t>Wheelchair Skills Program</a:t>
                      </a:r>
                    </a:p>
                  </a:txBody>
                  <a:tcPr marL="91450" marR="91450" marT="34300" marB="34300" anchor="ctr">
                    <a:solidFill>
                      <a:srgbClr val="FFFFFF"/>
                    </a:solidFill>
                  </a:tcPr>
                </a:tc>
              </a:tr>
              <a:tr h="480050">
                <a:tc>
                  <a:txBody>
                    <a:bodyPr/>
                    <a:lstStyle/>
                    <a:p>
                      <a:pPr marL="0" marR="0" lvl="0" indent="0" algn="ctr" rtl="0">
                        <a:spcBef>
                          <a:spcPts val="0"/>
                        </a:spcBef>
                        <a:buSzPct val="25000"/>
                        <a:buNone/>
                      </a:pPr>
                      <a:r>
                        <a:rPr lang="en-US" sz="1100">
                          <a:solidFill>
                            <a:srgbClr val="BFBFBF"/>
                          </a:solidFill>
                        </a:rPr>
                        <a:t>HRS #3</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171450" marR="0" lvl="0" indent="-171450" algn="ctr" rtl="0">
                        <a:lnSpc>
                          <a:spcPct val="100000"/>
                        </a:lnSpc>
                        <a:spcBef>
                          <a:spcPts val="0"/>
                        </a:spcBef>
                        <a:spcAft>
                          <a:spcPts val="0"/>
                        </a:spcAft>
                        <a:buClr>
                          <a:srgbClr val="BFBFBF"/>
                        </a:buClr>
                        <a:buSzPct val="100000"/>
                        <a:buFont typeface="Arial"/>
                        <a:buChar char="•"/>
                      </a:pPr>
                      <a:r>
                        <a:rPr lang="en-US" sz="1100" dirty="0">
                          <a:solidFill>
                            <a:srgbClr val="BFBFBF"/>
                          </a:solidFill>
                        </a:rPr>
                        <a:t>Original material</a:t>
                      </a:r>
                    </a:p>
                  </a:txBody>
                  <a:tcPr marL="91450" marR="91450" marT="34300" marB="34300" anchor="ctr">
                    <a:solidFill>
                      <a:srgbClr val="BFBFBF"/>
                    </a:solidFill>
                  </a:tcPr>
                </a:tc>
              </a:tr>
            </a:tbl>
          </a:graphicData>
        </a:graphic>
      </p:graphicFrame>
      <p:grpSp>
        <p:nvGrpSpPr>
          <p:cNvPr id="687" name="Shape 687"/>
          <p:cNvGrpSpPr/>
          <p:nvPr/>
        </p:nvGrpSpPr>
        <p:grpSpPr>
          <a:xfrm>
            <a:off x="2654826" y="2036163"/>
            <a:ext cx="1371600" cy="3247287"/>
            <a:chOff x="2659643" y="1526357"/>
            <a:chExt cx="1371600" cy="3247287"/>
          </a:xfrm>
        </p:grpSpPr>
        <p:sp>
          <p:nvSpPr>
            <p:cNvPr id="688" name="Shape 688"/>
            <p:cNvSpPr/>
            <p:nvPr/>
          </p:nvSpPr>
          <p:spPr>
            <a:xfrm>
              <a:off x="2666880" y="1526357"/>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89" name="Shape 689"/>
            <p:cNvSpPr/>
            <p:nvPr/>
          </p:nvSpPr>
          <p:spPr>
            <a:xfrm>
              <a:off x="2666880" y="195853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90" name="Shape 690"/>
            <p:cNvSpPr/>
            <p:nvPr/>
          </p:nvSpPr>
          <p:spPr>
            <a:xfrm>
              <a:off x="2666880" y="346243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91" name="Shape 691"/>
            <p:cNvSpPr/>
            <p:nvPr/>
          </p:nvSpPr>
          <p:spPr>
            <a:xfrm>
              <a:off x="2666880" y="4017757"/>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92" name="Shape 692"/>
            <p:cNvSpPr/>
            <p:nvPr/>
          </p:nvSpPr>
          <p:spPr>
            <a:xfrm>
              <a:off x="2666880" y="4494244"/>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93" name="Shape 693"/>
            <p:cNvSpPr/>
            <p:nvPr/>
          </p:nvSpPr>
          <p:spPr>
            <a:xfrm>
              <a:off x="3751844" y="4494244"/>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94" name="Shape 694"/>
            <p:cNvSpPr/>
            <p:nvPr/>
          </p:nvSpPr>
          <p:spPr>
            <a:xfrm>
              <a:off x="3739144" y="4017757"/>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95" name="Shape 695"/>
            <p:cNvSpPr/>
            <p:nvPr/>
          </p:nvSpPr>
          <p:spPr>
            <a:xfrm>
              <a:off x="3751844" y="346243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96" name="Shape 696"/>
            <p:cNvSpPr/>
            <p:nvPr/>
          </p:nvSpPr>
          <p:spPr>
            <a:xfrm>
              <a:off x="3751844" y="1958530"/>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97" name="Shape 697"/>
            <p:cNvSpPr/>
            <p:nvPr/>
          </p:nvSpPr>
          <p:spPr>
            <a:xfrm>
              <a:off x="2666880" y="2509931"/>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98" name="Shape 698"/>
            <p:cNvSpPr/>
            <p:nvPr/>
          </p:nvSpPr>
          <p:spPr>
            <a:xfrm>
              <a:off x="2659643" y="2986632"/>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99" name="Shape 699"/>
            <p:cNvSpPr/>
            <p:nvPr/>
          </p:nvSpPr>
          <p:spPr>
            <a:xfrm>
              <a:off x="3751844" y="2509931"/>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00" name="Shape 700"/>
            <p:cNvSpPr/>
            <p:nvPr/>
          </p:nvSpPr>
          <p:spPr>
            <a:xfrm>
              <a:off x="3751844" y="2986632"/>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01" name="Shape 701"/>
            <p:cNvSpPr/>
            <p:nvPr/>
          </p:nvSpPr>
          <p:spPr>
            <a:xfrm>
              <a:off x="3751844" y="1526357"/>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702" name="Shape 702"/>
          <p:cNvGrpSpPr/>
          <p:nvPr/>
        </p:nvGrpSpPr>
        <p:grpSpPr>
          <a:xfrm>
            <a:off x="2515127" y="942182"/>
            <a:ext cx="4104111" cy="307777"/>
            <a:chOff x="1968500" y="581560"/>
            <a:chExt cx="4104111" cy="307777"/>
          </a:xfrm>
        </p:grpSpPr>
        <p:sp>
          <p:nvSpPr>
            <p:cNvPr id="703" name="Shape 703"/>
            <p:cNvSpPr/>
            <p:nvPr/>
          </p:nvSpPr>
          <p:spPr>
            <a:xfrm>
              <a:off x="4889500" y="609937"/>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04" name="Shape 704"/>
            <p:cNvSpPr/>
            <p:nvPr/>
          </p:nvSpPr>
          <p:spPr>
            <a:xfrm>
              <a:off x="3200400" y="609937"/>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05" name="Shape 705"/>
            <p:cNvSpPr/>
            <p:nvPr/>
          </p:nvSpPr>
          <p:spPr>
            <a:xfrm>
              <a:off x="1968500" y="609937"/>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06" name="Shape 706"/>
            <p:cNvSpPr txBox="1"/>
            <p:nvPr/>
          </p:nvSpPr>
          <p:spPr>
            <a:xfrm>
              <a:off x="2222500" y="581560"/>
              <a:ext cx="825499"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in use</a:t>
              </a:r>
            </a:p>
          </p:txBody>
        </p:sp>
        <p:sp>
          <p:nvSpPr>
            <p:cNvPr id="707" name="Shape 707"/>
            <p:cNvSpPr txBox="1"/>
            <p:nvPr/>
          </p:nvSpPr>
          <p:spPr>
            <a:xfrm>
              <a:off x="3467100" y="581560"/>
              <a:ext cx="1263650"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planned use</a:t>
              </a:r>
            </a:p>
          </p:txBody>
        </p:sp>
        <p:sp>
          <p:nvSpPr>
            <p:cNvPr id="708" name="Shape 708"/>
            <p:cNvSpPr txBox="1"/>
            <p:nvPr/>
          </p:nvSpPr>
          <p:spPr>
            <a:xfrm>
              <a:off x="5143498" y="581560"/>
              <a:ext cx="929113"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not used</a:t>
              </a:r>
            </a:p>
          </p:txBody>
        </p:sp>
      </p:grpSp>
      <p:sp>
        <p:nvSpPr>
          <p:cNvPr id="709" name="Shape 709"/>
          <p:cNvSpPr txBox="1"/>
          <p:nvPr/>
        </p:nvSpPr>
        <p:spPr>
          <a:xfrm>
            <a:off x="-1171320" y="4253501"/>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710" name="Shape 710"/>
          <p:cNvSpPr/>
          <p:nvPr/>
        </p:nvSpPr>
        <p:spPr>
          <a:xfrm>
            <a:off x="4192587" y="4216650"/>
            <a:ext cx="4853304" cy="1066799"/>
          </a:xfrm>
          <a:prstGeom prst="wedgeRectCallout">
            <a:avLst>
              <a:gd name="adj1" fmla="val -94883"/>
              <a:gd name="adj2" fmla="val -3958"/>
            </a:avLst>
          </a:prstGeom>
          <a:solidFill>
            <a:schemeClr val="dk1">
              <a:alpha val="89803"/>
            </a:scheme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1400">
                <a:solidFill>
                  <a:schemeClr val="lt1"/>
                </a:solidFill>
                <a:latin typeface="Calibri"/>
                <a:ea typeface="Calibri"/>
                <a:cs typeface="Calibri"/>
                <a:sym typeface="Calibri"/>
              </a:rPr>
              <a:t>“The WHO material, one of the things I used it for was the 8-steps as a way of organising and structuring the content. Much of that content was there already, but it wasn't necessarily organized or structured in that.”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Shape 715"/>
          <p:cNvSpPr txBox="1">
            <a:spLocks noGrp="1"/>
          </p:cNvSpPr>
          <p:nvPr>
            <p:ph type="title"/>
          </p:nvPr>
        </p:nvSpPr>
        <p:spPr>
          <a:xfrm>
            <a:off x="-12458" y="181048"/>
            <a:ext cx="9144000" cy="517921"/>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000000"/>
              </a:buClr>
              <a:buSzPct val="25000"/>
              <a:buFont typeface="Gill Sans"/>
              <a:buNone/>
            </a:pPr>
            <a:r>
              <a:rPr lang="en-US" sz="2520" b="1" i="0" u="none" strike="noStrike" cap="none">
                <a:solidFill>
                  <a:srgbClr val="000000"/>
                </a:solidFill>
                <a:latin typeface="Gill Sans"/>
                <a:ea typeface="Gill Sans"/>
                <a:cs typeface="Gill Sans"/>
                <a:sym typeface="Gill Sans"/>
              </a:rPr>
              <a:t>Most Sites Use WSTP-B + Supplementary Materials</a:t>
            </a:r>
          </a:p>
        </p:txBody>
      </p:sp>
      <p:graphicFrame>
        <p:nvGraphicFramePr>
          <p:cNvPr id="716" name="Shape 716"/>
          <p:cNvGraphicFramePr/>
          <p:nvPr>
            <p:extLst>
              <p:ext uri="{D42A27DB-BD31-4B8C-83A1-F6EECF244321}">
                <p14:modId xmlns:p14="http://schemas.microsoft.com/office/powerpoint/2010/main" val="569804424"/>
              </p:ext>
            </p:extLst>
          </p:nvPr>
        </p:nvGraphicFramePr>
        <p:xfrm>
          <a:off x="1126342" y="1454550"/>
          <a:ext cx="6891300" cy="3931870"/>
        </p:xfrm>
        <a:graphic>
          <a:graphicData uri="http://schemas.openxmlformats.org/drawingml/2006/table">
            <a:tbl>
              <a:tblPr firstRow="1" bandRow="1">
                <a:noFill/>
                <a:tableStyleId>{6C7A15F4-6765-4FD2-8D91-BEFAE0C48AB6}</a:tableStyleId>
              </a:tblPr>
              <a:tblGrid>
                <a:gridCol w="1035850"/>
                <a:gridCol w="1162900"/>
                <a:gridCol w="1335200"/>
                <a:gridCol w="3357350"/>
              </a:tblGrid>
              <a:tr h="480050">
                <a:tc>
                  <a:txBody>
                    <a:bodyPr/>
                    <a:lstStyle/>
                    <a:p>
                      <a:pPr marL="0" marR="0" lvl="0" indent="0" algn="ctr" rtl="0">
                        <a:spcBef>
                          <a:spcPts val="0"/>
                        </a:spcBef>
                        <a:buSzPct val="25000"/>
                        <a:buNone/>
                      </a:pPr>
                      <a:r>
                        <a:rPr lang="en-US" sz="1100"/>
                        <a:t>Institution</a:t>
                      </a:r>
                    </a:p>
                  </a:txBody>
                  <a:tcPr marL="91450" marR="91450" marT="34300" marB="34300" anchor="ctr">
                    <a:solidFill>
                      <a:srgbClr val="448E68"/>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100"/>
                        <a:t>WSTP </a:t>
                      </a:r>
                    </a:p>
                    <a:p>
                      <a:pPr marL="0" marR="0" lvl="0" indent="0" algn="ctr" rtl="0">
                        <a:lnSpc>
                          <a:spcPct val="100000"/>
                        </a:lnSpc>
                        <a:spcBef>
                          <a:spcPts val="0"/>
                        </a:spcBef>
                        <a:spcAft>
                          <a:spcPts val="0"/>
                        </a:spcAft>
                        <a:buClr>
                          <a:schemeClr val="dk1"/>
                        </a:buClr>
                        <a:buSzPct val="25000"/>
                        <a:buFont typeface="Calibri"/>
                        <a:buNone/>
                      </a:pPr>
                      <a:r>
                        <a:rPr lang="en-US" sz="1100"/>
                        <a:t>Basic</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WSTP Intermediate</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Others</a:t>
                      </a:r>
                    </a:p>
                  </a:txBody>
                  <a:tcPr marL="91450" marR="91450" marT="34300" marB="34300" anchor="ctr">
                    <a:solidFill>
                      <a:srgbClr val="448E68"/>
                    </a:solidFill>
                  </a:tcPr>
                </a:tc>
              </a:tr>
              <a:tr h="480050">
                <a:tc>
                  <a:txBody>
                    <a:bodyPr/>
                    <a:lstStyle/>
                    <a:p>
                      <a:pPr marL="0" marR="0" lvl="0" indent="0" algn="ctr" rtl="0">
                        <a:spcBef>
                          <a:spcPts val="0"/>
                        </a:spcBef>
                        <a:buSzPct val="25000"/>
                        <a:buNone/>
                      </a:pPr>
                      <a:r>
                        <a:rPr lang="en-US" sz="1100">
                          <a:solidFill>
                            <a:srgbClr val="BFBFBF"/>
                          </a:solidFill>
                        </a:rPr>
                        <a:t>LRS #1</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nchor="ctr">
                    <a:solidFill>
                      <a:srgbClr val="BFBFBF"/>
                    </a:solidFill>
                  </a:tcPr>
                </a:tc>
              </a:tr>
              <a:tr h="480050">
                <a:tc>
                  <a:txBody>
                    <a:bodyPr/>
                    <a:lstStyle/>
                    <a:p>
                      <a:pPr marL="0" marR="0" lvl="0" indent="0" algn="ctr" rtl="0">
                        <a:lnSpc>
                          <a:spcPct val="100000"/>
                        </a:lnSpc>
                        <a:spcBef>
                          <a:spcPts val="0"/>
                        </a:spcBef>
                        <a:spcAft>
                          <a:spcPts val="0"/>
                        </a:spcAft>
                        <a:buClr>
                          <a:srgbClr val="BFBFBF"/>
                        </a:buClr>
                        <a:buSzPct val="25000"/>
                        <a:buFont typeface="Calibri"/>
                        <a:buNone/>
                      </a:pPr>
                      <a:r>
                        <a:rPr lang="en-US" sz="1100" dirty="0">
                          <a:solidFill>
                            <a:srgbClr val="BFBFBF"/>
                          </a:solidFill>
                        </a:rPr>
                        <a:t>LRS #2</a:t>
                      </a:r>
                    </a:p>
                  </a:txBody>
                  <a:tcPr marL="91450" marR="91450" marT="34300" marB="34300" anchor="ctr">
                    <a:no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dirty="0"/>
                    </a:p>
                  </a:txBody>
                  <a:tcPr marL="91450" marR="91450" marT="34300" marB="34300">
                    <a:noFill/>
                  </a:tcPr>
                </a:tc>
                <a:tc>
                  <a:txBody>
                    <a:bodyPr/>
                    <a:lstStyle/>
                    <a:p>
                      <a:pPr marL="0" marR="0" lvl="0" indent="0" algn="l" rtl="0">
                        <a:spcBef>
                          <a:spcPts val="0"/>
                        </a:spcBef>
                        <a:buSzPct val="25000"/>
                        <a:buNone/>
                      </a:pPr>
                      <a:endParaRPr sz="1400" dirty="0"/>
                    </a:p>
                  </a:txBody>
                  <a:tcPr marL="91450" marR="91450" marT="34300" marB="34300">
                    <a:noFill/>
                  </a:tcPr>
                </a:tc>
                <a:tc>
                  <a:txBody>
                    <a:bodyPr/>
                    <a:lstStyle/>
                    <a:p>
                      <a:pPr marL="196850" marR="0" lvl="0" indent="-196850" algn="ctr" rtl="0">
                        <a:spcBef>
                          <a:spcPts val="0"/>
                        </a:spcBef>
                        <a:buClr>
                          <a:srgbClr val="BFBFBF"/>
                        </a:buClr>
                        <a:buSzPct val="100000"/>
                        <a:buFont typeface="Arial"/>
                        <a:buChar char="•"/>
                      </a:pPr>
                      <a:r>
                        <a:rPr lang="en-US" sz="1100">
                          <a:solidFill>
                            <a:srgbClr val="BFBFBF"/>
                          </a:solidFill>
                        </a:rPr>
                        <a:t>Motivation products</a:t>
                      </a:r>
                    </a:p>
                  </a:txBody>
                  <a:tcPr marL="91450" marR="91450" marT="34300" marB="34300" anchor="ctr"/>
                </a:tc>
              </a:tr>
              <a:tr h="480050">
                <a:tc>
                  <a:txBody>
                    <a:bodyPr/>
                    <a:lstStyle/>
                    <a:p>
                      <a:pPr marL="0" marR="0" lvl="0" indent="0" algn="ctr" rtl="0">
                        <a:lnSpc>
                          <a:spcPct val="100000"/>
                        </a:lnSpc>
                        <a:spcBef>
                          <a:spcPts val="0"/>
                        </a:spcBef>
                        <a:spcAft>
                          <a:spcPts val="0"/>
                        </a:spcAft>
                        <a:buClr>
                          <a:srgbClr val="BFBFBF"/>
                        </a:buClr>
                        <a:buSzPct val="25000"/>
                        <a:buFont typeface="Calibri"/>
                        <a:buNone/>
                      </a:pPr>
                      <a:r>
                        <a:rPr lang="en-US" sz="1100">
                          <a:solidFill>
                            <a:srgbClr val="BFBFBF"/>
                          </a:solidFill>
                        </a:rPr>
                        <a:t>LMRS #1</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171450" marR="0" lvl="0" indent="-171450" algn="ctr" rtl="0">
                        <a:spcBef>
                          <a:spcPts val="0"/>
                        </a:spcBef>
                        <a:buClr>
                          <a:srgbClr val="BFBFBF"/>
                        </a:buClr>
                        <a:buSzPct val="100000"/>
                        <a:buFont typeface="Arial"/>
                        <a:buChar char="•"/>
                      </a:pPr>
                      <a:r>
                        <a:rPr lang="en-US" sz="1100">
                          <a:solidFill>
                            <a:srgbClr val="BFBFBF"/>
                          </a:solidFill>
                        </a:rPr>
                        <a:t>Original material</a:t>
                      </a:r>
                    </a:p>
                  </a:txBody>
                  <a:tcPr marL="91450" marR="91450" marT="34300" marB="34300" anchor="ctr">
                    <a:solidFill>
                      <a:srgbClr val="BFBFBF"/>
                    </a:solidFill>
                  </a:tcPr>
                </a:tc>
              </a:tr>
              <a:tr h="480050">
                <a:tc>
                  <a:txBody>
                    <a:bodyPr/>
                    <a:lstStyle/>
                    <a:p>
                      <a:pPr marL="0" marR="0" lvl="0" indent="0" algn="ctr" rtl="0">
                        <a:lnSpc>
                          <a:spcPct val="100000"/>
                        </a:lnSpc>
                        <a:spcBef>
                          <a:spcPts val="0"/>
                        </a:spcBef>
                        <a:spcAft>
                          <a:spcPts val="0"/>
                        </a:spcAft>
                        <a:buClr>
                          <a:srgbClr val="BFBFBF"/>
                        </a:buClr>
                        <a:buSzPct val="25000"/>
                        <a:buFont typeface="Calibri"/>
                        <a:buNone/>
                      </a:pPr>
                      <a:r>
                        <a:rPr lang="en-US" sz="1100">
                          <a:solidFill>
                            <a:srgbClr val="BFBFBF"/>
                          </a:solidFill>
                        </a:rPr>
                        <a:t>UMRS #1</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FFFFFF"/>
                    </a:solidFill>
                  </a:tcPr>
                </a:tc>
                <a:tc>
                  <a:txBody>
                    <a:bodyPr/>
                    <a:lstStyle/>
                    <a:p>
                      <a:pPr marL="0" marR="0" lvl="0" indent="0" algn="l" rtl="0">
                        <a:spcBef>
                          <a:spcPts val="0"/>
                        </a:spcBef>
                        <a:buSzPct val="25000"/>
                        <a:buNone/>
                      </a:pPr>
                      <a:endParaRPr sz="1400"/>
                    </a:p>
                  </a:txBody>
                  <a:tcPr marL="91450" marR="91450" marT="34300" marB="34300">
                    <a:solidFill>
                      <a:srgbClr val="FFFFFF"/>
                    </a:solidFill>
                  </a:tcPr>
                </a:tc>
                <a:tc>
                  <a:txBody>
                    <a:bodyPr/>
                    <a:lstStyle/>
                    <a:p>
                      <a:pPr marL="171450" marR="0" lvl="0" indent="-171450" algn="ctr" rtl="0">
                        <a:lnSpc>
                          <a:spcPct val="100000"/>
                        </a:lnSpc>
                        <a:spcBef>
                          <a:spcPts val="0"/>
                        </a:spcBef>
                        <a:spcAft>
                          <a:spcPts val="0"/>
                        </a:spcAft>
                        <a:buClr>
                          <a:srgbClr val="BFBFBF"/>
                        </a:buClr>
                        <a:buSzPct val="100000"/>
                        <a:buFont typeface="Arial"/>
                        <a:buChar char="•"/>
                      </a:pPr>
                      <a:r>
                        <a:rPr lang="en-US" sz="1100">
                          <a:solidFill>
                            <a:srgbClr val="BFBFBF"/>
                          </a:solidFill>
                        </a:rPr>
                        <a:t>Original material</a:t>
                      </a:r>
                    </a:p>
                  </a:txBody>
                  <a:tcPr marL="91450" marR="91450" marT="34300" marB="34300" anchor="ctr">
                    <a:solidFill>
                      <a:srgbClr val="FFFFFF"/>
                    </a:solidFill>
                  </a:tcPr>
                </a:tc>
              </a:tr>
              <a:tr h="480050">
                <a:tc>
                  <a:txBody>
                    <a:bodyPr/>
                    <a:lstStyle/>
                    <a:p>
                      <a:pPr marL="0" marR="0" lvl="0" indent="0" algn="ctr" rtl="0">
                        <a:spcBef>
                          <a:spcPts val="0"/>
                        </a:spcBef>
                        <a:buSzPct val="25000"/>
                        <a:buNone/>
                      </a:pPr>
                      <a:r>
                        <a:rPr lang="en-US" sz="1100" b="1"/>
                        <a:t>HRS #1</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171450" marR="0" lvl="0" indent="-171450" algn="ctr" rtl="0">
                        <a:lnSpc>
                          <a:spcPct val="100000"/>
                        </a:lnSpc>
                        <a:spcBef>
                          <a:spcPts val="0"/>
                        </a:spcBef>
                        <a:spcAft>
                          <a:spcPts val="0"/>
                        </a:spcAft>
                        <a:buClr>
                          <a:srgbClr val="BFBFBF"/>
                        </a:buClr>
                        <a:buSzPct val="100000"/>
                        <a:buFont typeface="Arial"/>
                        <a:buChar char="•"/>
                      </a:pPr>
                      <a:r>
                        <a:rPr lang="en-US" sz="1100">
                          <a:solidFill>
                            <a:srgbClr val="BFBFBF"/>
                          </a:solidFill>
                        </a:rPr>
                        <a:t>Original material</a:t>
                      </a:r>
                    </a:p>
                    <a:p>
                      <a:pPr marL="171450" marR="0" lvl="0" indent="-171450" algn="ctr" rtl="0">
                        <a:spcBef>
                          <a:spcPts val="0"/>
                        </a:spcBef>
                        <a:spcAft>
                          <a:spcPts val="0"/>
                        </a:spcAft>
                        <a:buClr>
                          <a:srgbClr val="BFBFBF"/>
                        </a:buClr>
                        <a:buSzPct val="100000"/>
                        <a:buFont typeface="Arial"/>
                        <a:buChar char="•"/>
                      </a:pPr>
                      <a:r>
                        <a:rPr lang="en-US" sz="1100">
                          <a:solidFill>
                            <a:srgbClr val="BFBFBF"/>
                          </a:solidFill>
                        </a:rPr>
                        <a:t>Wheelchair Skills Program</a:t>
                      </a:r>
                    </a:p>
                    <a:p>
                      <a:pPr marL="171450" marR="0" lvl="0" indent="-171450" algn="ctr" rtl="0">
                        <a:lnSpc>
                          <a:spcPct val="100000"/>
                        </a:lnSpc>
                        <a:spcBef>
                          <a:spcPts val="0"/>
                        </a:spcBef>
                        <a:spcAft>
                          <a:spcPts val="0"/>
                        </a:spcAft>
                        <a:buClr>
                          <a:srgbClr val="BFBFBF"/>
                        </a:buClr>
                        <a:buSzPct val="100000"/>
                        <a:buFont typeface="Arial"/>
                        <a:buChar char="•"/>
                      </a:pPr>
                      <a:r>
                        <a:rPr lang="en-US" sz="1100">
                          <a:solidFill>
                            <a:srgbClr val="BFBFBF"/>
                          </a:solidFill>
                          <a:latin typeface="Calibri"/>
                          <a:ea typeface="Calibri"/>
                          <a:cs typeface="Calibri"/>
                          <a:sym typeface="Calibri"/>
                        </a:rPr>
                        <a:t>GF Strong Rehab Center Maintenance Program</a:t>
                      </a:r>
                    </a:p>
                  </a:txBody>
                  <a:tcPr marL="91450" marR="91450" marT="34300" marB="34300" anchor="ctr">
                    <a:solidFill>
                      <a:srgbClr val="BFBFBF"/>
                    </a:solidFill>
                  </a:tcPr>
                </a:tc>
              </a:tr>
              <a:tr h="480050">
                <a:tc>
                  <a:txBody>
                    <a:bodyPr/>
                    <a:lstStyle/>
                    <a:p>
                      <a:pPr marL="0" marR="0" lvl="0" indent="0" algn="ctr" rtl="0">
                        <a:spcBef>
                          <a:spcPts val="0"/>
                        </a:spcBef>
                        <a:buSzPct val="25000"/>
                        <a:buNone/>
                      </a:pPr>
                      <a:r>
                        <a:rPr lang="en-US" sz="1100">
                          <a:solidFill>
                            <a:srgbClr val="BFBFBF"/>
                          </a:solidFill>
                        </a:rPr>
                        <a:t>HRS #2</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FFFFFF"/>
                    </a:solidFill>
                  </a:tcPr>
                </a:tc>
                <a:tc>
                  <a:txBody>
                    <a:bodyPr/>
                    <a:lstStyle/>
                    <a:p>
                      <a:pPr marL="0" marR="0" lvl="0" indent="0" algn="l" rtl="0">
                        <a:spcBef>
                          <a:spcPts val="0"/>
                        </a:spcBef>
                        <a:buSzPct val="25000"/>
                        <a:buNone/>
                      </a:pPr>
                      <a:endParaRPr sz="1400"/>
                    </a:p>
                  </a:txBody>
                  <a:tcPr marL="91450" marR="91450" marT="34300" marB="34300">
                    <a:solidFill>
                      <a:srgbClr val="FFFFFF"/>
                    </a:solidFill>
                  </a:tcPr>
                </a:tc>
                <a:tc>
                  <a:txBody>
                    <a:bodyPr/>
                    <a:lstStyle/>
                    <a:p>
                      <a:pPr marL="171450" marR="0" lvl="0" indent="-171450" algn="ctr" rtl="0">
                        <a:lnSpc>
                          <a:spcPct val="100000"/>
                        </a:lnSpc>
                        <a:spcBef>
                          <a:spcPts val="0"/>
                        </a:spcBef>
                        <a:spcAft>
                          <a:spcPts val="0"/>
                        </a:spcAft>
                        <a:buClr>
                          <a:srgbClr val="BFBFBF"/>
                        </a:buClr>
                        <a:buSzPct val="100000"/>
                        <a:buFont typeface="Arial"/>
                        <a:buChar char="•"/>
                      </a:pPr>
                      <a:r>
                        <a:rPr lang="en-US" sz="1100">
                          <a:solidFill>
                            <a:srgbClr val="BFBFBF"/>
                          </a:solidFill>
                        </a:rPr>
                        <a:t>Original material</a:t>
                      </a:r>
                    </a:p>
                    <a:p>
                      <a:pPr marL="171450" marR="0" lvl="0" indent="-171450" algn="ctr" rtl="0">
                        <a:lnSpc>
                          <a:spcPct val="100000"/>
                        </a:lnSpc>
                        <a:spcBef>
                          <a:spcPts val="0"/>
                        </a:spcBef>
                        <a:spcAft>
                          <a:spcPts val="0"/>
                        </a:spcAft>
                        <a:buClr>
                          <a:srgbClr val="BFBFBF"/>
                        </a:buClr>
                        <a:buSzPct val="100000"/>
                        <a:buFont typeface="Arial"/>
                        <a:buChar char="•"/>
                      </a:pPr>
                      <a:r>
                        <a:rPr lang="en-US" sz="1100">
                          <a:solidFill>
                            <a:srgbClr val="BFBFBF"/>
                          </a:solidFill>
                        </a:rPr>
                        <a:t>Wheelchair Skills Program</a:t>
                      </a:r>
                    </a:p>
                  </a:txBody>
                  <a:tcPr marL="91450" marR="91450" marT="34300" marB="34300" anchor="ctr">
                    <a:solidFill>
                      <a:srgbClr val="FFFFFF"/>
                    </a:solidFill>
                  </a:tcPr>
                </a:tc>
              </a:tr>
              <a:tr h="480050">
                <a:tc>
                  <a:txBody>
                    <a:bodyPr/>
                    <a:lstStyle/>
                    <a:p>
                      <a:pPr marL="0" marR="0" lvl="0" indent="0" algn="ctr" rtl="0">
                        <a:spcBef>
                          <a:spcPts val="0"/>
                        </a:spcBef>
                        <a:buSzPct val="25000"/>
                        <a:buNone/>
                      </a:pPr>
                      <a:r>
                        <a:rPr lang="en-US" sz="1100">
                          <a:solidFill>
                            <a:srgbClr val="BFBFBF"/>
                          </a:solidFill>
                        </a:rPr>
                        <a:t>HRS #3</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solidFill>
                      <a:srgbClr val="BFBFBF"/>
                    </a:solidFill>
                  </a:tcPr>
                </a:tc>
                <a:tc>
                  <a:txBody>
                    <a:bodyPr/>
                    <a:lstStyle/>
                    <a:p>
                      <a:pPr marL="0" marR="0" lvl="0" indent="0" algn="l" rtl="0">
                        <a:spcBef>
                          <a:spcPts val="0"/>
                        </a:spcBef>
                        <a:buSzPct val="25000"/>
                        <a:buNone/>
                      </a:pPr>
                      <a:endParaRPr sz="1400"/>
                    </a:p>
                  </a:txBody>
                  <a:tcPr marL="91450" marR="91450" marT="34300" marB="34300">
                    <a:solidFill>
                      <a:srgbClr val="BFBFBF"/>
                    </a:solidFill>
                  </a:tcPr>
                </a:tc>
                <a:tc>
                  <a:txBody>
                    <a:bodyPr/>
                    <a:lstStyle/>
                    <a:p>
                      <a:pPr marL="171450" marR="0" lvl="0" indent="-171450" algn="ctr" rtl="0">
                        <a:lnSpc>
                          <a:spcPct val="100000"/>
                        </a:lnSpc>
                        <a:spcBef>
                          <a:spcPts val="0"/>
                        </a:spcBef>
                        <a:spcAft>
                          <a:spcPts val="0"/>
                        </a:spcAft>
                        <a:buClr>
                          <a:srgbClr val="BFBFBF"/>
                        </a:buClr>
                        <a:buSzPct val="100000"/>
                        <a:buFont typeface="Arial"/>
                        <a:buChar char="•"/>
                      </a:pPr>
                      <a:r>
                        <a:rPr lang="en-US" sz="1100" dirty="0">
                          <a:solidFill>
                            <a:srgbClr val="BFBFBF"/>
                          </a:solidFill>
                        </a:rPr>
                        <a:t>Original material</a:t>
                      </a:r>
                    </a:p>
                  </a:txBody>
                  <a:tcPr marL="91450" marR="91450" marT="34300" marB="34300" anchor="ctr">
                    <a:solidFill>
                      <a:srgbClr val="BFBFBF"/>
                    </a:solidFill>
                  </a:tcPr>
                </a:tc>
              </a:tr>
            </a:tbl>
          </a:graphicData>
        </a:graphic>
      </p:graphicFrame>
      <p:grpSp>
        <p:nvGrpSpPr>
          <p:cNvPr id="717" name="Shape 717"/>
          <p:cNvGrpSpPr/>
          <p:nvPr/>
        </p:nvGrpSpPr>
        <p:grpSpPr>
          <a:xfrm>
            <a:off x="2654826" y="2036163"/>
            <a:ext cx="1371600" cy="3247287"/>
            <a:chOff x="2659643" y="1526357"/>
            <a:chExt cx="1371600" cy="3247287"/>
          </a:xfrm>
        </p:grpSpPr>
        <p:sp>
          <p:nvSpPr>
            <p:cNvPr id="718" name="Shape 718"/>
            <p:cNvSpPr/>
            <p:nvPr/>
          </p:nvSpPr>
          <p:spPr>
            <a:xfrm>
              <a:off x="2666880" y="1526357"/>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19" name="Shape 719"/>
            <p:cNvSpPr/>
            <p:nvPr/>
          </p:nvSpPr>
          <p:spPr>
            <a:xfrm>
              <a:off x="2666880" y="195853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20" name="Shape 720"/>
            <p:cNvSpPr/>
            <p:nvPr/>
          </p:nvSpPr>
          <p:spPr>
            <a:xfrm>
              <a:off x="2666880" y="346243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21" name="Shape 721"/>
            <p:cNvSpPr/>
            <p:nvPr/>
          </p:nvSpPr>
          <p:spPr>
            <a:xfrm>
              <a:off x="2666880" y="4017757"/>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22" name="Shape 722"/>
            <p:cNvSpPr/>
            <p:nvPr/>
          </p:nvSpPr>
          <p:spPr>
            <a:xfrm>
              <a:off x="2666880" y="4494244"/>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23" name="Shape 723"/>
            <p:cNvSpPr/>
            <p:nvPr/>
          </p:nvSpPr>
          <p:spPr>
            <a:xfrm>
              <a:off x="3751844" y="4494244"/>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24" name="Shape 724"/>
            <p:cNvSpPr/>
            <p:nvPr/>
          </p:nvSpPr>
          <p:spPr>
            <a:xfrm>
              <a:off x="3739144" y="4017757"/>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25" name="Shape 725"/>
            <p:cNvSpPr/>
            <p:nvPr/>
          </p:nvSpPr>
          <p:spPr>
            <a:xfrm>
              <a:off x="3751844" y="346243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26" name="Shape 726"/>
            <p:cNvSpPr/>
            <p:nvPr/>
          </p:nvSpPr>
          <p:spPr>
            <a:xfrm>
              <a:off x="3751844" y="1958530"/>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27" name="Shape 727"/>
            <p:cNvSpPr/>
            <p:nvPr/>
          </p:nvSpPr>
          <p:spPr>
            <a:xfrm>
              <a:off x="2666880" y="2509931"/>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28" name="Shape 728"/>
            <p:cNvSpPr/>
            <p:nvPr/>
          </p:nvSpPr>
          <p:spPr>
            <a:xfrm>
              <a:off x="2659643" y="2986632"/>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29" name="Shape 729"/>
            <p:cNvSpPr/>
            <p:nvPr/>
          </p:nvSpPr>
          <p:spPr>
            <a:xfrm>
              <a:off x="3751844" y="2509931"/>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30" name="Shape 730"/>
            <p:cNvSpPr/>
            <p:nvPr/>
          </p:nvSpPr>
          <p:spPr>
            <a:xfrm>
              <a:off x="3751844" y="2986632"/>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31" name="Shape 731"/>
            <p:cNvSpPr/>
            <p:nvPr/>
          </p:nvSpPr>
          <p:spPr>
            <a:xfrm>
              <a:off x="3751844" y="1526357"/>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732" name="Shape 732"/>
          <p:cNvGrpSpPr/>
          <p:nvPr/>
        </p:nvGrpSpPr>
        <p:grpSpPr>
          <a:xfrm>
            <a:off x="2515127" y="942182"/>
            <a:ext cx="4104111" cy="307777"/>
            <a:chOff x="1968500" y="581560"/>
            <a:chExt cx="4104111" cy="307777"/>
          </a:xfrm>
        </p:grpSpPr>
        <p:sp>
          <p:nvSpPr>
            <p:cNvPr id="733" name="Shape 733"/>
            <p:cNvSpPr/>
            <p:nvPr/>
          </p:nvSpPr>
          <p:spPr>
            <a:xfrm>
              <a:off x="4889500" y="609937"/>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34" name="Shape 734"/>
            <p:cNvSpPr/>
            <p:nvPr/>
          </p:nvSpPr>
          <p:spPr>
            <a:xfrm>
              <a:off x="3200400" y="609937"/>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35" name="Shape 735"/>
            <p:cNvSpPr/>
            <p:nvPr/>
          </p:nvSpPr>
          <p:spPr>
            <a:xfrm>
              <a:off x="1968500" y="609937"/>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36" name="Shape 736"/>
            <p:cNvSpPr txBox="1"/>
            <p:nvPr/>
          </p:nvSpPr>
          <p:spPr>
            <a:xfrm>
              <a:off x="2222500" y="581560"/>
              <a:ext cx="825499"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in use</a:t>
              </a:r>
            </a:p>
          </p:txBody>
        </p:sp>
        <p:sp>
          <p:nvSpPr>
            <p:cNvPr id="737" name="Shape 737"/>
            <p:cNvSpPr txBox="1"/>
            <p:nvPr/>
          </p:nvSpPr>
          <p:spPr>
            <a:xfrm>
              <a:off x="3467100" y="581560"/>
              <a:ext cx="1263650"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planned use</a:t>
              </a:r>
            </a:p>
          </p:txBody>
        </p:sp>
        <p:sp>
          <p:nvSpPr>
            <p:cNvPr id="738" name="Shape 738"/>
            <p:cNvSpPr txBox="1"/>
            <p:nvPr/>
          </p:nvSpPr>
          <p:spPr>
            <a:xfrm>
              <a:off x="5143498" y="581560"/>
              <a:ext cx="929113"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not used</a:t>
              </a:r>
            </a:p>
          </p:txBody>
        </p:sp>
      </p:grpSp>
      <p:sp>
        <p:nvSpPr>
          <p:cNvPr id="739" name="Shape 739"/>
          <p:cNvSpPr txBox="1"/>
          <p:nvPr/>
        </p:nvSpPr>
        <p:spPr>
          <a:xfrm>
            <a:off x="-1171320" y="4253501"/>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740" name="Shape 740"/>
          <p:cNvSpPr/>
          <p:nvPr/>
        </p:nvSpPr>
        <p:spPr>
          <a:xfrm>
            <a:off x="4192587" y="2038086"/>
            <a:ext cx="4853304" cy="2622589"/>
          </a:xfrm>
          <a:prstGeom prst="wedgeRectCallout">
            <a:avLst>
              <a:gd name="adj1" fmla="val -95071"/>
              <a:gd name="adj2" fmla="val 29484"/>
            </a:avLst>
          </a:prstGeom>
          <a:solidFill>
            <a:schemeClr val="dk1">
              <a:alpha val="89803"/>
            </a:scheme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1400">
                <a:solidFill>
                  <a:schemeClr val="lt1"/>
                </a:solidFill>
                <a:latin typeface="Calibri"/>
                <a:ea typeface="Calibri"/>
                <a:cs typeface="Calibri"/>
                <a:sym typeface="Calibri"/>
              </a:rPr>
              <a:t>“… we moved on to do evaluation of other components, wheelchair skills using the Wheelchair Skills Program… wheelchair confidence using an assessment called the WheelCon .”</a:t>
            </a:r>
          </a:p>
          <a:p>
            <a:pPr marL="0" marR="0" lvl="0" indent="0" algn="l" rtl="0">
              <a:spcBef>
                <a:spcPts val="0"/>
              </a:spcBef>
              <a:buNone/>
            </a:pPr>
            <a:endParaRPr sz="1400">
              <a:solidFill>
                <a:schemeClr val="lt1"/>
              </a:solidFill>
              <a:latin typeface="Calibri"/>
              <a:ea typeface="Calibri"/>
              <a:cs typeface="Calibri"/>
              <a:sym typeface="Calibri"/>
            </a:endParaRPr>
          </a:p>
          <a:p>
            <a:pPr marL="0" marR="0" lvl="0" indent="0" algn="l" rtl="0">
              <a:spcBef>
                <a:spcPts val="0"/>
              </a:spcBef>
              <a:buSzPct val="25000"/>
              <a:buNone/>
            </a:pPr>
            <a:r>
              <a:rPr lang="en-US" sz="1400">
                <a:solidFill>
                  <a:schemeClr val="lt1"/>
                </a:solidFill>
                <a:latin typeface="Calibri"/>
                <a:ea typeface="Calibri"/>
                <a:cs typeface="Calibri"/>
                <a:sym typeface="Calibri"/>
              </a:rPr>
              <a:t>“… prescription and selection of a wheelchair and how to finance it… that information was less focused on WHO materials and more context-specific… here in the province of Quebec… a wheelchair is funded by RAMQ and there is very specific assessment form that has to be completed.”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Shape 746"/>
          <p:cNvSpPr txBox="1">
            <a:spLocks noGrp="1"/>
          </p:cNvSpPr>
          <p:nvPr>
            <p:ph type="title"/>
          </p:nvPr>
        </p:nvSpPr>
        <p:spPr>
          <a:xfrm>
            <a:off x="0" y="310484"/>
            <a:ext cx="9144000" cy="4925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Gill Sans"/>
              <a:buNone/>
            </a:pPr>
            <a:r>
              <a:rPr lang="en-US" sz="2300" b="1" i="0" u="none" strike="noStrike" cap="none">
                <a:solidFill>
                  <a:schemeClr val="dk1"/>
                </a:solidFill>
                <a:latin typeface="Gill Sans"/>
                <a:ea typeface="Gill Sans"/>
                <a:cs typeface="Gill Sans"/>
                <a:sym typeface="Gill Sans"/>
              </a:rPr>
              <a:t>All Sites Use Lecture &amp; Practical Pedagogical Approaches</a:t>
            </a:r>
          </a:p>
        </p:txBody>
      </p:sp>
      <p:graphicFrame>
        <p:nvGraphicFramePr>
          <p:cNvPr id="747" name="Shape 747"/>
          <p:cNvGraphicFramePr/>
          <p:nvPr>
            <p:extLst>
              <p:ext uri="{D42A27DB-BD31-4B8C-83A1-F6EECF244321}">
                <p14:modId xmlns:p14="http://schemas.microsoft.com/office/powerpoint/2010/main" val="404704507"/>
              </p:ext>
            </p:extLst>
          </p:nvPr>
        </p:nvGraphicFramePr>
        <p:xfrm>
          <a:off x="330200" y="1466012"/>
          <a:ext cx="8458200" cy="4005595"/>
        </p:xfrm>
        <a:graphic>
          <a:graphicData uri="http://schemas.openxmlformats.org/drawingml/2006/table">
            <a:tbl>
              <a:tblPr firstRow="1" bandRow="1">
                <a:noFill/>
                <a:tableStyleId>{6C7A15F4-6765-4FD2-8D91-BEFAE0C48AB6}</a:tableStyleId>
              </a:tblPr>
              <a:tblGrid>
                <a:gridCol w="1168400"/>
                <a:gridCol w="1054100"/>
                <a:gridCol w="952500"/>
                <a:gridCol w="939800"/>
                <a:gridCol w="4343400"/>
              </a:tblGrid>
              <a:tr h="249575">
                <a:tc>
                  <a:txBody>
                    <a:bodyPr/>
                    <a:lstStyle/>
                    <a:p>
                      <a:pPr marL="0" marR="0" lvl="0" indent="0" algn="ctr" rtl="0">
                        <a:spcBef>
                          <a:spcPts val="0"/>
                        </a:spcBef>
                        <a:buSzPct val="25000"/>
                        <a:buNone/>
                      </a:pPr>
                      <a:r>
                        <a:rPr lang="en-US" sz="1100"/>
                        <a:t>Institutions</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Duration</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Lectures</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Online</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Practical Methods</a:t>
                      </a:r>
                    </a:p>
                  </a:txBody>
                  <a:tcPr marL="91450" marR="91450" marT="34300" marB="34300" anchor="ctr">
                    <a:solidFill>
                      <a:srgbClr val="448E68"/>
                    </a:solidFill>
                  </a:tcPr>
                </a:tc>
              </a:tr>
              <a:tr h="620375">
                <a:tc>
                  <a:txBody>
                    <a:bodyPr/>
                    <a:lstStyle/>
                    <a:p>
                      <a:pPr marL="0" marR="0" lvl="0" indent="0" algn="ctr" rtl="0">
                        <a:spcBef>
                          <a:spcPts val="0"/>
                        </a:spcBef>
                        <a:buSzPct val="25000"/>
                        <a:buNone/>
                      </a:pPr>
                      <a:r>
                        <a:rPr lang="en-US" sz="1100"/>
                        <a:t>LRS #1</a:t>
                      </a:r>
                    </a:p>
                  </a:txBody>
                  <a:tcPr marL="91450" marR="91450" marT="34300" marB="34300" anchor="ctr">
                    <a:solidFill>
                      <a:srgbClr val="BFBFBF"/>
                    </a:solidFill>
                  </a:tcPr>
                </a:tc>
                <a:tc>
                  <a:txBody>
                    <a:bodyPr/>
                    <a:lstStyle/>
                    <a:p>
                      <a:pPr marL="0" marR="0" lvl="0" indent="0" algn="ctr" rtl="0">
                        <a:spcBef>
                          <a:spcPts val="0"/>
                        </a:spcBef>
                        <a:buSzPct val="25000"/>
                        <a:buNone/>
                      </a:pPr>
                      <a:r>
                        <a:rPr lang="en-US" sz="1100"/>
                        <a:t>40h</a:t>
                      </a:r>
                    </a:p>
                  </a:txBody>
                  <a:tcPr marL="91450" marR="91450" marT="34300" marB="34300" anchor="ctr">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r>
                        <a:rPr lang="en-US" sz="1100" b="1">
                          <a:solidFill>
                            <a:schemeClr val="dk1"/>
                          </a:solidFill>
                          <a:latin typeface="Calibri"/>
                          <a:ea typeface="Calibri"/>
                          <a:cs typeface="Calibri"/>
                          <a:sym typeface="Calibri"/>
                        </a:rPr>
                        <a:t>Provide wheelchair service to actual clients</a:t>
                      </a:r>
                      <a:r>
                        <a:rPr lang="en-US" sz="1100">
                          <a:solidFill>
                            <a:schemeClr val="dk1"/>
                          </a:solidFill>
                          <a:latin typeface="Calibri"/>
                          <a:ea typeface="Calibri"/>
                          <a:cs typeface="Calibri"/>
                          <a:sym typeface="Calibri"/>
                        </a:rPr>
                        <a:t>: “groups of 2 students per client with total of 10 clients (1 wheelchair per client) for 20 students and 4 trainers in lab”</a:t>
                      </a:r>
                    </a:p>
                  </a:txBody>
                  <a:tcPr marL="91450" marR="91450" marT="34300" marB="34300" anchor="ctr">
                    <a:solidFill>
                      <a:srgbClr val="BFBFBF"/>
                    </a:solidFill>
                  </a:tcPr>
                </a:tc>
              </a:tr>
              <a:tr h="512825">
                <a:tc>
                  <a:txBody>
                    <a:bodyPr/>
                    <a:lstStyle/>
                    <a:p>
                      <a:pPr marL="0" marR="0" lvl="0" indent="0" algn="ctr" rtl="0">
                        <a:lnSpc>
                          <a:spcPct val="100000"/>
                        </a:lnSpc>
                        <a:spcBef>
                          <a:spcPts val="0"/>
                        </a:spcBef>
                        <a:spcAft>
                          <a:spcPts val="0"/>
                        </a:spcAft>
                        <a:buClr>
                          <a:schemeClr val="dk1"/>
                        </a:buClr>
                        <a:buSzPct val="25000"/>
                        <a:buFont typeface="Calibri"/>
                        <a:buNone/>
                      </a:pPr>
                      <a:r>
                        <a:rPr lang="en-US" sz="1100"/>
                        <a:t>LRS #2</a:t>
                      </a:r>
                    </a:p>
                  </a:txBody>
                  <a:tcPr marL="91450" marR="91450" marT="34300" marB="34300" anchor="ctr">
                    <a:noFill/>
                  </a:tcPr>
                </a:tc>
                <a:tc>
                  <a:txBody>
                    <a:bodyPr/>
                    <a:lstStyle/>
                    <a:p>
                      <a:pPr marL="0" marR="0" lvl="0" indent="0" algn="ctr" rtl="0">
                        <a:spcBef>
                          <a:spcPts val="0"/>
                        </a:spcBef>
                        <a:buSzPct val="25000"/>
                        <a:buNone/>
                      </a:pPr>
                      <a:r>
                        <a:rPr lang="en-US" sz="1100"/>
                        <a:t>40h </a:t>
                      </a:r>
                    </a:p>
                  </a:txBody>
                  <a:tcPr marL="91450" marR="91450" marT="34300" marB="34300" anchor="ctr">
                    <a:noFill/>
                  </a:tcPr>
                </a:tc>
                <a:tc>
                  <a:txBody>
                    <a:bodyPr/>
                    <a:lstStyle/>
                    <a:p>
                      <a:pPr marL="0" marR="0" lvl="0" indent="0" algn="l" rtl="0">
                        <a:spcBef>
                          <a:spcPts val="0"/>
                        </a:spcBef>
                        <a:buSzPct val="25000"/>
                        <a:buNone/>
                      </a:pPr>
                      <a:endParaRPr sz="1100"/>
                    </a:p>
                  </a:txBody>
                  <a:tcPr marL="91450" marR="91450" marT="34300" marB="34300">
                    <a:noFill/>
                  </a:tcPr>
                </a:tc>
                <a:tc>
                  <a:txBody>
                    <a:bodyPr/>
                    <a:lstStyle/>
                    <a:p>
                      <a:pPr marL="0" marR="0" lvl="0" indent="0" algn="l" rtl="0">
                        <a:spcBef>
                          <a:spcPts val="0"/>
                        </a:spcBef>
                        <a:buSzPct val="25000"/>
                        <a:buNone/>
                      </a:pPr>
                      <a:endParaRPr sz="1100"/>
                    </a:p>
                  </a:txBody>
                  <a:tcPr marL="91450" marR="91450" marT="34300" marB="34300">
                    <a:noFill/>
                  </a:tcPr>
                </a:tc>
                <a:tc>
                  <a:txBody>
                    <a:bodyPr/>
                    <a:lstStyle/>
                    <a:p>
                      <a:pPr marL="0" marR="0" lvl="0" indent="0" algn="l" rtl="0">
                        <a:spcBef>
                          <a:spcPts val="0"/>
                        </a:spcBef>
                        <a:buSzPct val="25000"/>
                        <a:buNone/>
                      </a:pPr>
                      <a:r>
                        <a:rPr lang="en-US" sz="1100" b="1" dirty="0"/>
                        <a:t>Follows WSTP Course</a:t>
                      </a:r>
                    </a:p>
                  </a:txBody>
                  <a:tcPr marL="91450" marR="91450" marT="34300" marB="34300" anchor="ctr">
                    <a:noFill/>
                  </a:tcPr>
                </a:tc>
              </a:tr>
              <a:tr h="512825">
                <a:tc>
                  <a:txBody>
                    <a:bodyPr/>
                    <a:lstStyle/>
                    <a:p>
                      <a:pPr marL="0" marR="0" lvl="0" indent="0" algn="ctr" rtl="0">
                        <a:lnSpc>
                          <a:spcPct val="100000"/>
                        </a:lnSpc>
                        <a:spcBef>
                          <a:spcPts val="0"/>
                        </a:spcBef>
                        <a:spcAft>
                          <a:spcPts val="0"/>
                        </a:spcAft>
                        <a:buClr>
                          <a:schemeClr val="dk1"/>
                        </a:buClr>
                        <a:buSzPct val="25000"/>
                        <a:buFont typeface="Calibri"/>
                        <a:buNone/>
                      </a:pPr>
                      <a:r>
                        <a:rPr lang="en-US" sz="1100"/>
                        <a:t>LMRS #1</a:t>
                      </a:r>
                    </a:p>
                  </a:txBody>
                  <a:tcPr marL="91450" marR="91450" marT="34300" marB="34300" anchor="ctr">
                    <a:solidFill>
                      <a:srgbClr val="BFBFBF"/>
                    </a:solidFill>
                  </a:tcPr>
                </a:tc>
                <a:tc>
                  <a:txBody>
                    <a:bodyPr/>
                    <a:lstStyle/>
                    <a:p>
                      <a:pPr marL="0" marR="0" lvl="0" indent="0" algn="ctr" rtl="0">
                        <a:spcBef>
                          <a:spcPts val="0"/>
                        </a:spcBef>
                        <a:buSzPct val="25000"/>
                        <a:buNone/>
                      </a:pPr>
                      <a:r>
                        <a:rPr lang="en-US" sz="1100"/>
                        <a:t>TBA</a:t>
                      </a:r>
                    </a:p>
                  </a:txBody>
                  <a:tcPr marL="91450" marR="91450" marT="34300" marB="34300" anchor="ctr">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r>
                        <a:rPr lang="en-US" sz="1100" b="1"/>
                        <a:t>Lab workshops </a:t>
                      </a:r>
                    </a:p>
                  </a:txBody>
                  <a:tcPr marL="91450" marR="91450" marT="34300" marB="34300" anchor="ctr">
                    <a:solidFill>
                      <a:srgbClr val="BFBFBF"/>
                    </a:solidFill>
                  </a:tcPr>
                </a:tc>
              </a:tr>
              <a:tr h="512825">
                <a:tc>
                  <a:txBody>
                    <a:bodyPr/>
                    <a:lstStyle/>
                    <a:p>
                      <a:pPr marL="0" marR="0" lvl="0" indent="0" algn="ctr" rtl="0">
                        <a:lnSpc>
                          <a:spcPct val="100000"/>
                        </a:lnSpc>
                        <a:spcBef>
                          <a:spcPts val="0"/>
                        </a:spcBef>
                        <a:spcAft>
                          <a:spcPts val="0"/>
                        </a:spcAft>
                        <a:buClr>
                          <a:schemeClr val="dk1"/>
                        </a:buClr>
                        <a:buSzPct val="25000"/>
                        <a:buFont typeface="Calibri"/>
                        <a:buNone/>
                      </a:pPr>
                      <a:r>
                        <a:rPr lang="en-US" sz="1100"/>
                        <a:t>UMRS #1</a:t>
                      </a:r>
                    </a:p>
                  </a:txBody>
                  <a:tcPr marL="91450" marR="91450" marT="34300" marB="34300" anchor="ctr">
                    <a:solidFill>
                      <a:srgbClr val="FFFFFF"/>
                    </a:solidFill>
                  </a:tcPr>
                </a:tc>
                <a:tc>
                  <a:txBody>
                    <a:bodyPr/>
                    <a:lstStyle/>
                    <a:p>
                      <a:pPr marL="0" marR="0" lvl="0" indent="0" algn="ctr" rtl="0">
                        <a:spcBef>
                          <a:spcPts val="0"/>
                        </a:spcBef>
                        <a:buSzPct val="25000"/>
                        <a:buNone/>
                      </a:pPr>
                      <a:r>
                        <a:rPr lang="en-US" sz="1100"/>
                        <a:t>32-36h</a:t>
                      </a:r>
                    </a:p>
                  </a:txBody>
                  <a:tcPr marL="91450" marR="91450" marT="34300" marB="34300" anchor="ctr">
                    <a:solidFill>
                      <a:srgbClr val="FFFFFF"/>
                    </a:solidFill>
                  </a:tcPr>
                </a:tc>
                <a:tc>
                  <a:txBody>
                    <a:bodyPr/>
                    <a:lstStyle/>
                    <a:p>
                      <a:pPr marL="0" marR="0" lvl="0" indent="0" algn="l" rtl="0">
                        <a:spcBef>
                          <a:spcPts val="0"/>
                        </a:spcBef>
                        <a:buSzPct val="25000"/>
                        <a:buNone/>
                      </a:pPr>
                      <a:endParaRPr sz="1100"/>
                    </a:p>
                  </a:txBody>
                  <a:tcPr marL="91450" marR="91450" marT="34300" marB="34300">
                    <a:solidFill>
                      <a:srgbClr val="FFFFFF"/>
                    </a:solidFill>
                  </a:tcPr>
                </a:tc>
                <a:tc>
                  <a:txBody>
                    <a:bodyPr/>
                    <a:lstStyle/>
                    <a:p>
                      <a:pPr marL="0" marR="0" lvl="0" indent="0" algn="l" rtl="0">
                        <a:spcBef>
                          <a:spcPts val="0"/>
                        </a:spcBef>
                        <a:buSzPct val="25000"/>
                        <a:buNone/>
                      </a:pPr>
                      <a:endParaRPr sz="1100"/>
                    </a:p>
                  </a:txBody>
                  <a:tcPr marL="91450" marR="91450" marT="34300" marB="34300">
                    <a:solidFill>
                      <a:srgbClr val="FF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100" b="1"/>
                        <a:t>Lab workshops </a:t>
                      </a:r>
                    </a:p>
                  </a:txBody>
                  <a:tcPr marL="91450" marR="91450" marT="34300" marB="34300" anchor="ctr">
                    <a:solidFill>
                      <a:srgbClr val="FFFFFF"/>
                    </a:solidFill>
                  </a:tcPr>
                </a:tc>
              </a:tr>
              <a:tr h="512825">
                <a:tc>
                  <a:txBody>
                    <a:bodyPr/>
                    <a:lstStyle/>
                    <a:p>
                      <a:pPr marL="0" marR="0" lvl="0" indent="0" algn="ctr" rtl="0">
                        <a:spcBef>
                          <a:spcPts val="0"/>
                        </a:spcBef>
                        <a:buSzPct val="25000"/>
                        <a:buNone/>
                      </a:pPr>
                      <a:r>
                        <a:rPr lang="en-US" sz="1100"/>
                        <a:t>HRS #1</a:t>
                      </a:r>
                    </a:p>
                  </a:txBody>
                  <a:tcPr marL="91450" marR="91450" marT="34300" marB="34300" anchor="ctr">
                    <a:solidFill>
                      <a:srgbClr val="BFBFBF"/>
                    </a:solidFill>
                  </a:tcPr>
                </a:tc>
                <a:tc>
                  <a:txBody>
                    <a:bodyPr/>
                    <a:lstStyle/>
                    <a:p>
                      <a:pPr marL="0" marR="0" lvl="0" indent="0" algn="l" rtl="0">
                        <a:spcBef>
                          <a:spcPts val="0"/>
                        </a:spcBef>
                        <a:buSzPct val="25000"/>
                        <a:buNone/>
                      </a:pPr>
                      <a:r>
                        <a:rPr lang="en-US" sz="1100"/>
                        <a:t>2</a:t>
                      </a:r>
                      <a:r>
                        <a:rPr lang="en-US" sz="1100" baseline="30000"/>
                        <a:t>nd</a:t>
                      </a:r>
                      <a:r>
                        <a:rPr lang="en-US" sz="1100"/>
                        <a:t> year: 3h</a:t>
                      </a:r>
                    </a:p>
                    <a:p>
                      <a:pPr marL="0" marR="0" lvl="0" indent="0" algn="l" rtl="0">
                        <a:spcBef>
                          <a:spcPts val="0"/>
                        </a:spcBef>
                        <a:buSzPct val="25000"/>
                        <a:buNone/>
                      </a:pPr>
                      <a:r>
                        <a:rPr lang="en-US" sz="1100"/>
                        <a:t>Master’s: 45h</a:t>
                      </a:r>
                    </a:p>
                  </a:txBody>
                  <a:tcPr marL="91450" marR="91450" marT="34300" marB="34300" anchor="ctr">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r>
                        <a:rPr lang="en-US" sz="1100" b="1"/>
                        <a:t>Lab workshops, Day in a wheelchair, Presentations </a:t>
                      </a:r>
                      <a:r>
                        <a:rPr lang="en-US" sz="1100" b="0"/>
                        <a:t>from</a:t>
                      </a:r>
                      <a:r>
                        <a:rPr lang="en-US" sz="1100" b="1"/>
                        <a:t> </a:t>
                      </a:r>
                      <a:r>
                        <a:rPr lang="en-US" sz="1100">
                          <a:solidFill>
                            <a:schemeClr val="dk1"/>
                          </a:solidFill>
                          <a:latin typeface="Calibri"/>
                          <a:ea typeface="Calibri"/>
                          <a:cs typeface="Calibri"/>
                          <a:sym typeface="Calibri"/>
                        </a:rPr>
                        <a:t>representatives of different manufactures, </a:t>
                      </a:r>
                    </a:p>
                  </a:txBody>
                  <a:tcPr marL="91450" marR="91450" marT="34300" marB="34300" anchor="ctr">
                    <a:solidFill>
                      <a:srgbClr val="BFBFBF"/>
                    </a:solidFill>
                  </a:tcPr>
                </a:tc>
              </a:tr>
              <a:tr h="512825">
                <a:tc>
                  <a:txBody>
                    <a:bodyPr/>
                    <a:lstStyle/>
                    <a:p>
                      <a:pPr marL="0" marR="0" lvl="0" indent="0" algn="ctr" rtl="0">
                        <a:spcBef>
                          <a:spcPts val="0"/>
                        </a:spcBef>
                        <a:buSzPct val="25000"/>
                        <a:buNone/>
                      </a:pPr>
                      <a:r>
                        <a:rPr lang="en-US" sz="1100"/>
                        <a:t>HRS #2</a:t>
                      </a:r>
                    </a:p>
                  </a:txBody>
                  <a:tcPr marL="91450" marR="91450" marT="34300" marB="34300" anchor="ctr">
                    <a:solidFill>
                      <a:srgbClr val="FFFFFF"/>
                    </a:solidFill>
                  </a:tcPr>
                </a:tc>
                <a:tc>
                  <a:txBody>
                    <a:bodyPr/>
                    <a:lstStyle/>
                    <a:p>
                      <a:pPr marL="0" marR="0" lvl="0" indent="0" algn="ctr" rtl="0">
                        <a:spcBef>
                          <a:spcPts val="0"/>
                        </a:spcBef>
                        <a:buSzPct val="25000"/>
                        <a:buNone/>
                      </a:pPr>
                      <a:r>
                        <a:rPr lang="en-US" sz="1100"/>
                        <a:t>28h</a:t>
                      </a:r>
                    </a:p>
                  </a:txBody>
                  <a:tcPr marL="91450" marR="91450" marT="34300" marB="34300" anchor="ctr">
                    <a:solidFill>
                      <a:srgbClr val="FFFFFF"/>
                    </a:solidFill>
                  </a:tcPr>
                </a:tc>
                <a:tc>
                  <a:txBody>
                    <a:bodyPr/>
                    <a:lstStyle/>
                    <a:p>
                      <a:pPr marL="0" marR="0" lvl="0" indent="0" algn="l" rtl="0">
                        <a:spcBef>
                          <a:spcPts val="0"/>
                        </a:spcBef>
                        <a:buSzPct val="25000"/>
                        <a:buNone/>
                      </a:pPr>
                      <a:endParaRPr sz="1100"/>
                    </a:p>
                  </a:txBody>
                  <a:tcPr marL="91450" marR="91450" marT="34300" marB="34300">
                    <a:solidFill>
                      <a:srgbClr val="FFFFFF"/>
                    </a:solidFill>
                  </a:tcPr>
                </a:tc>
                <a:tc>
                  <a:txBody>
                    <a:bodyPr/>
                    <a:lstStyle/>
                    <a:p>
                      <a:pPr marL="0" marR="0" lvl="0" indent="0" algn="l" rtl="0">
                        <a:spcBef>
                          <a:spcPts val="0"/>
                        </a:spcBef>
                        <a:buSzPct val="25000"/>
                        <a:buNone/>
                      </a:pPr>
                      <a:endParaRPr sz="1100"/>
                    </a:p>
                  </a:txBody>
                  <a:tcPr marL="91450" marR="91450" marT="34300" marB="34300">
                    <a:solidFill>
                      <a:srgbClr val="FFFFFF"/>
                    </a:solidFill>
                  </a:tcPr>
                </a:tc>
                <a:tc>
                  <a:txBody>
                    <a:bodyPr/>
                    <a:lstStyle/>
                    <a:p>
                      <a:pPr marL="0" marR="0" lvl="0" indent="0" algn="l" rtl="0">
                        <a:spcBef>
                          <a:spcPts val="0"/>
                        </a:spcBef>
                        <a:buSzPct val="25000"/>
                        <a:buNone/>
                      </a:pPr>
                      <a:r>
                        <a:rPr lang="en-US" sz="1100" b="1"/>
                        <a:t>Lab workshops</a:t>
                      </a:r>
                      <a:r>
                        <a:rPr lang="en-US" sz="1100"/>
                        <a:t>, </a:t>
                      </a:r>
                      <a:r>
                        <a:rPr lang="en-US" sz="1100" b="1"/>
                        <a:t>Day in a wheelchair</a:t>
                      </a:r>
                      <a:r>
                        <a:rPr lang="en-US" sz="1100"/>
                        <a:t>, </a:t>
                      </a:r>
                      <a:r>
                        <a:rPr lang="en-US" sz="1100" b="1"/>
                        <a:t>Boot camp </a:t>
                      </a:r>
                      <a:r>
                        <a:rPr lang="en-US" sz="1100"/>
                        <a:t>on weekend (WSP)</a:t>
                      </a:r>
                    </a:p>
                  </a:txBody>
                  <a:tcPr marL="91450" marR="91450" marT="34300" marB="34300" anchor="ctr">
                    <a:solidFill>
                      <a:srgbClr val="FFFFFF"/>
                    </a:solidFill>
                  </a:tcPr>
                </a:tc>
              </a:tr>
              <a:tr h="512825">
                <a:tc>
                  <a:txBody>
                    <a:bodyPr/>
                    <a:lstStyle/>
                    <a:p>
                      <a:pPr marL="0" marR="0" lvl="0" indent="0" algn="ctr" rtl="0">
                        <a:spcBef>
                          <a:spcPts val="0"/>
                        </a:spcBef>
                        <a:buSzPct val="25000"/>
                        <a:buNone/>
                      </a:pPr>
                      <a:r>
                        <a:rPr lang="en-US" sz="1100"/>
                        <a:t>HRS #3</a:t>
                      </a:r>
                    </a:p>
                  </a:txBody>
                  <a:tcPr marL="91450" marR="91450" marT="34300" marB="34300" anchor="ctr">
                    <a:solidFill>
                      <a:srgbClr val="BFBFBF"/>
                    </a:solidFill>
                  </a:tcPr>
                </a:tc>
                <a:tc>
                  <a:txBody>
                    <a:bodyPr/>
                    <a:lstStyle/>
                    <a:p>
                      <a:pPr marL="0" marR="0" lvl="0" indent="0" algn="l" rtl="0">
                        <a:spcBef>
                          <a:spcPts val="0"/>
                        </a:spcBef>
                        <a:buSzPct val="25000"/>
                        <a:buNone/>
                      </a:pPr>
                      <a:r>
                        <a:rPr lang="en-US" sz="1100"/>
                        <a:t>1</a:t>
                      </a:r>
                      <a:r>
                        <a:rPr lang="en-US" sz="1100" baseline="30000"/>
                        <a:t>st</a:t>
                      </a:r>
                      <a:r>
                        <a:rPr lang="en-US" sz="1100"/>
                        <a:t> year: 7h</a:t>
                      </a:r>
                    </a:p>
                    <a:p>
                      <a:pPr marL="0" marR="0" lvl="0" indent="0" algn="l" rtl="0">
                        <a:spcBef>
                          <a:spcPts val="0"/>
                        </a:spcBef>
                        <a:buSzPct val="25000"/>
                        <a:buNone/>
                      </a:pPr>
                      <a:r>
                        <a:rPr lang="en-US" sz="1100"/>
                        <a:t>2</a:t>
                      </a:r>
                      <a:r>
                        <a:rPr lang="en-US" sz="1100" baseline="30000"/>
                        <a:t>nd</a:t>
                      </a:r>
                      <a:r>
                        <a:rPr lang="en-US" sz="1100"/>
                        <a:t> year: 30h</a:t>
                      </a:r>
                    </a:p>
                    <a:p>
                      <a:pPr marL="0" marR="0" lvl="0" indent="0" algn="l" rtl="0">
                        <a:spcBef>
                          <a:spcPts val="0"/>
                        </a:spcBef>
                        <a:buSzPct val="25000"/>
                        <a:buNone/>
                      </a:pPr>
                      <a:r>
                        <a:rPr lang="en-US" sz="1100"/>
                        <a:t>3</a:t>
                      </a:r>
                      <a:r>
                        <a:rPr lang="en-US" sz="1100" baseline="30000"/>
                        <a:t>rd</a:t>
                      </a:r>
                      <a:r>
                        <a:rPr lang="en-US" sz="1100"/>
                        <a:t> year: ?</a:t>
                      </a:r>
                    </a:p>
                  </a:txBody>
                  <a:tcPr marL="91450" marR="91450" marT="34300" marB="34300" anchor="ctr">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r>
                        <a:rPr lang="en-US" sz="1100" b="1" dirty="0"/>
                        <a:t>Lab workshops, Day in a wheelchair, Model clients, Actual home assessment, Van modification </a:t>
                      </a:r>
                    </a:p>
                  </a:txBody>
                  <a:tcPr marL="91450" marR="91450" marT="34300" marB="34300" anchor="ctr">
                    <a:solidFill>
                      <a:srgbClr val="BFBFBF"/>
                    </a:solidFill>
                  </a:tcPr>
                </a:tc>
              </a:tr>
            </a:tbl>
          </a:graphicData>
        </a:graphic>
      </p:graphicFrame>
      <p:grpSp>
        <p:nvGrpSpPr>
          <p:cNvPr id="748" name="Shape 748"/>
          <p:cNvGrpSpPr/>
          <p:nvPr/>
        </p:nvGrpSpPr>
        <p:grpSpPr>
          <a:xfrm>
            <a:off x="2889250" y="1916112"/>
            <a:ext cx="1241424" cy="3461807"/>
            <a:chOff x="2889250" y="1152525"/>
            <a:chExt cx="1241424" cy="3461807"/>
          </a:xfrm>
        </p:grpSpPr>
        <p:sp>
          <p:nvSpPr>
            <p:cNvPr id="749" name="Shape 749"/>
            <p:cNvSpPr/>
            <p:nvPr/>
          </p:nvSpPr>
          <p:spPr>
            <a:xfrm>
              <a:off x="3851275" y="1152525"/>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50" name="Shape 750"/>
            <p:cNvSpPr/>
            <p:nvPr/>
          </p:nvSpPr>
          <p:spPr>
            <a:xfrm>
              <a:off x="2889250" y="1152525"/>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51" name="Shape 751"/>
            <p:cNvSpPr/>
            <p:nvPr/>
          </p:nvSpPr>
          <p:spPr>
            <a:xfrm>
              <a:off x="2889250" y="170815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52" name="Shape 752"/>
            <p:cNvSpPr/>
            <p:nvPr/>
          </p:nvSpPr>
          <p:spPr>
            <a:xfrm>
              <a:off x="2889250" y="2230966"/>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53" name="Shape 753"/>
            <p:cNvSpPr/>
            <p:nvPr/>
          </p:nvSpPr>
          <p:spPr>
            <a:xfrm>
              <a:off x="2889250" y="2755955"/>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54" name="Shape 754"/>
            <p:cNvSpPr/>
            <p:nvPr/>
          </p:nvSpPr>
          <p:spPr>
            <a:xfrm>
              <a:off x="2889250" y="3255432"/>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55" name="Shape 755"/>
            <p:cNvSpPr/>
            <p:nvPr/>
          </p:nvSpPr>
          <p:spPr>
            <a:xfrm>
              <a:off x="2889250" y="3754964"/>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56" name="Shape 756"/>
            <p:cNvSpPr/>
            <p:nvPr/>
          </p:nvSpPr>
          <p:spPr>
            <a:xfrm>
              <a:off x="2889250" y="43307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57" name="Shape 757"/>
            <p:cNvSpPr/>
            <p:nvPr/>
          </p:nvSpPr>
          <p:spPr>
            <a:xfrm>
              <a:off x="3851275" y="1708150"/>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58" name="Shape 758"/>
            <p:cNvSpPr/>
            <p:nvPr/>
          </p:nvSpPr>
          <p:spPr>
            <a:xfrm>
              <a:off x="3851275" y="2755955"/>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59" name="Shape 759"/>
            <p:cNvSpPr/>
            <p:nvPr/>
          </p:nvSpPr>
          <p:spPr>
            <a:xfrm>
              <a:off x="3851275" y="2230966"/>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60" name="Shape 760"/>
            <p:cNvSpPr/>
            <p:nvPr/>
          </p:nvSpPr>
          <p:spPr>
            <a:xfrm>
              <a:off x="3851275" y="3255432"/>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61" name="Shape 761"/>
            <p:cNvSpPr/>
            <p:nvPr/>
          </p:nvSpPr>
          <p:spPr>
            <a:xfrm>
              <a:off x="3851275" y="3754964"/>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62" name="Shape 762"/>
            <p:cNvSpPr/>
            <p:nvPr/>
          </p:nvSpPr>
          <p:spPr>
            <a:xfrm>
              <a:off x="3851275" y="4334932"/>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763" name="Shape 763"/>
          <p:cNvGrpSpPr/>
          <p:nvPr/>
        </p:nvGrpSpPr>
        <p:grpSpPr>
          <a:xfrm>
            <a:off x="2515127" y="918955"/>
            <a:ext cx="4104111" cy="307777"/>
            <a:chOff x="1968500" y="581560"/>
            <a:chExt cx="4104111" cy="307777"/>
          </a:xfrm>
        </p:grpSpPr>
        <p:sp>
          <p:nvSpPr>
            <p:cNvPr id="764" name="Shape 764"/>
            <p:cNvSpPr/>
            <p:nvPr/>
          </p:nvSpPr>
          <p:spPr>
            <a:xfrm>
              <a:off x="4889500" y="609937"/>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65" name="Shape 765"/>
            <p:cNvSpPr/>
            <p:nvPr/>
          </p:nvSpPr>
          <p:spPr>
            <a:xfrm>
              <a:off x="3200400" y="609937"/>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66" name="Shape 766"/>
            <p:cNvSpPr/>
            <p:nvPr/>
          </p:nvSpPr>
          <p:spPr>
            <a:xfrm>
              <a:off x="1968500" y="609937"/>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67" name="Shape 767"/>
            <p:cNvSpPr txBox="1"/>
            <p:nvPr/>
          </p:nvSpPr>
          <p:spPr>
            <a:xfrm>
              <a:off x="2222500" y="581560"/>
              <a:ext cx="825499"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in use</a:t>
              </a:r>
            </a:p>
          </p:txBody>
        </p:sp>
        <p:sp>
          <p:nvSpPr>
            <p:cNvPr id="768" name="Shape 768"/>
            <p:cNvSpPr txBox="1"/>
            <p:nvPr/>
          </p:nvSpPr>
          <p:spPr>
            <a:xfrm>
              <a:off x="3467100" y="581560"/>
              <a:ext cx="1263650"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planned use</a:t>
              </a:r>
            </a:p>
          </p:txBody>
        </p:sp>
        <p:sp>
          <p:nvSpPr>
            <p:cNvPr id="769" name="Shape 769"/>
            <p:cNvSpPr txBox="1"/>
            <p:nvPr/>
          </p:nvSpPr>
          <p:spPr>
            <a:xfrm>
              <a:off x="5143498" y="581560"/>
              <a:ext cx="929113"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not used</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Shape 775"/>
          <p:cNvSpPr txBox="1">
            <a:spLocks noGrp="1"/>
          </p:cNvSpPr>
          <p:nvPr>
            <p:ph type="title"/>
          </p:nvPr>
        </p:nvSpPr>
        <p:spPr>
          <a:xfrm>
            <a:off x="0" y="310484"/>
            <a:ext cx="9144000" cy="4925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Gill Sans"/>
              <a:buNone/>
            </a:pPr>
            <a:r>
              <a:rPr lang="en-US" sz="2300" b="1" i="0" u="none" strike="noStrike" cap="none">
                <a:solidFill>
                  <a:schemeClr val="dk1"/>
                </a:solidFill>
                <a:latin typeface="Gill Sans"/>
                <a:ea typeface="Gill Sans"/>
                <a:cs typeface="Gill Sans"/>
                <a:sym typeface="Gill Sans"/>
              </a:rPr>
              <a:t>All Sites Use Lecture &amp; Practical Pedagogical Approaches</a:t>
            </a:r>
          </a:p>
        </p:txBody>
      </p:sp>
      <p:graphicFrame>
        <p:nvGraphicFramePr>
          <p:cNvPr id="776" name="Shape 776"/>
          <p:cNvGraphicFramePr/>
          <p:nvPr>
            <p:extLst>
              <p:ext uri="{D42A27DB-BD31-4B8C-83A1-F6EECF244321}">
                <p14:modId xmlns:p14="http://schemas.microsoft.com/office/powerpoint/2010/main" val="870841298"/>
              </p:ext>
            </p:extLst>
          </p:nvPr>
        </p:nvGraphicFramePr>
        <p:xfrm>
          <a:off x="330200" y="1466012"/>
          <a:ext cx="8458200" cy="4005595"/>
        </p:xfrm>
        <a:graphic>
          <a:graphicData uri="http://schemas.openxmlformats.org/drawingml/2006/table">
            <a:tbl>
              <a:tblPr firstRow="1" bandRow="1">
                <a:noFill/>
                <a:tableStyleId>{6C7A15F4-6765-4FD2-8D91-BEFAE0C48AB6}</a:tableStyleId>
              </a:tblPr>
              <a:tblGrid>
                <a:gridCol w="1168400"/>
                <a:gridCol w="1054100"/>
                <a:gridCol w="952500"/>
                <a:gridCol w="939800"/>
                <a:gridCol w="4343400"/>
              </a:tblGrid>
              <a:tr h="249575">
                <a:tc>
                  <a:txBody>
                    <a:bodyPr/>
                    <a:lstStyle/>
                    <a:p>
                      <a:pPr marL="0" marR="0" lvl="0" indent="0" algn="ctr" rtl="0">
                        <a:spcBef>
                          <a:spcPts val="0"/>
                        </a:spcBef>
                        <a:buSzPct val="25000"/>
                        <a:buNone/>
                      </a:pPr>
                      <a:r>
                        <a:rPr lang="en-US" sz="1100"/>
                        <a:t>Institutions</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Duration</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Lectures</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Online</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Practical Methods</a:t>
                      </a:r>
                    </a:p>
                  </a:txBody>
                  <a:tcPr marL="91450" marR="91450" marT="34300" marB="34300" anchor="ctr">
                    <a:solidFill>
                      <a:srgbClr val="448E68"/>
                    </a:solidFill>
                  </a:tcPr>
                </a:tc>
              </a:tr>
              <a:tr h="620375">
                <a:tc>
                  <a:txBody>
                    <a:bodyPr/>
                    <a:lstStyle/>
                    <a:p>
                      <a:pPr marL="0" marR="0" lvl="0" indent="0" algn="ctr" rtl="0">
                        <a:spcBef>
                          <a:spcPts val="0"/>
                        </a:spcBef>
                        <a:buSzPct val="25000"/>
                        <a:buNone/>
                      </a:pPr>
                      <a:r>
                        <a:rPr lang="en-US" sz="1100" b="1"/>
                        <a:t>LRS #1</a:t>
                      </a:r>
                    </a:p>
                  </a:txBody>
                  <a:tcPr marL="91450" marR="91450" marT="34300" marB="34300" anchor="ctr">
                    <a:solidFill>
                      <a:srgbClr val="BFBFBF"/>
                    </a:solidFill>
                  </a:tcPr>
                </a:tc>
                <a:tc>
                  <a:txBody>
                    <a:bodyPr/>
                    <a:lstStyle/>
                    <a:p>
                      <a:pPr marL="0" marR="0" lvl="0" indent="0" algn="ctr" rtl="0">
                        <a:spcBef>
                          <a:spcPts val="0"/>
                        </a:spcBef>
                        <a:buSzPct val="25000"/>
                        <a:buNone/>
                      </a:pPr>
                      <a:r>
                        <a:rPr lang="en-US" sz="1100">
                          <a:solidFill>
                            <a:srgbClr val="BFBFBF"/>
                          </a:solidFill>
                        </a:rPr>
                        <a:t>40h</a:t>
                      </a:r>
                    </a:p>
                  </a:txBody>
                  <a:tcPr marL="91450" marR="91450" marT="34300" marB="34300" anchor="ctr">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r>
                        <a:rPr lang="en-US" sz="1100" b="1">
                          <a:solidFill>
                            <a:srgbClr val="BFBFBF"/>
                          </a:solidFill>
                          <a:latin typeface="Calibri"/>
                          <a:ea typeface="Calibri"/>
                          <a:cs typeface="Calibri"/>
                          <a:sym typeface="Calibri"/>
                        </a:rPr>
                        <a:t>Provide wheelchair service to actual clients</a:t>
                      </a:r>
                      <a:r>
                        <a:rPr lang="en-US" sz="1100">
                          <a:solidFill>
                            <a:srgbClr val="BFBFBF"/>
                          </a:solidFill>
                          <a:latin typeface="Calibri"/>
                          <a:ea typeface="Calibri"/>
                          <a:cs typeface="Calibri"/>
                          <a:sym typeface="Calibri"/>
                        </a:rPr>
                        <a:t>: “groups of 2 students per client with total of 10 clients (1 wheelchair per client) for 20 students and 4 trainers in lab”</a:t>
                      </a:r>
                    </a:p>
                  </a:txBody>
                  <a:tcPr marL="91450" marR="91450" marT="34300" marB="34300" anchor="ctr">
                    <a:solidFill>
                      <a:srgbClr val="BFBFBF"/>
                    </a:solidFill>
                  </a:tcPr>
                </a:tc>
              </a:tr>
              <a:tr h="512825">
                <a:tc>
                  <a:txBody>
                    <a:bodyPr/>
                    <a:lstStyle/>
                    <a:p>
                      <a:pPr marL="0" marR="0" lvl="0" indent="0" algn="ctr" rtl="0">
                        <a:lnSpc>
                          <a:spcPct val="100000"/>
                        </a:lnSpc>
                        <a:spcBef>
                          <a:spcPts val="0"/>
                        </a:spcBef>
                        <a:spcAft>
                          <a:spcPts val="0"/>
                        </a:spcAft>
                        <a:buClr>
                          <a:srgbClr val="BFBFBF"/>
                        </a:buClr>
                        <a:buSzPct val="25000"/>
                        <a:buFont typeface="Calibri"/>
                        <a:buNone/>
                      </a:pPr>
                      <a:r>
                        <a:rPr lang="en-US" sz="1100" dirty="0">
                          <a:solidFill>
                            <a:srgbClr val="BFBFBF"/>
                          </a:solidFill>
                        </a:rPr>
                        <a:t>LRS #2</a:t>
                      </a:r>
                    </a:p>
                  </a:txBody>
                  <a:tcPr marL="91450" marR="91450" marT="34300" marB="34300" anchor="ctr">
                    <a:noFill/>
                  </a:tcPr>
                </a:tc>
                <a:tc>
                  <a:txBody>
                    <a:bodyPr/>
                    <a:lstStyle/>
                    <a:p>
                      <a:pPr marL="0" marR="0" lvl="0" indent="0" algn="ctr" rtl="0">
                        <a:spcBef>
                          <a:spcPts val="0"/>
                        </a:spcBef>
                        <a:buSzPct val="25000"/>
                        <a:buNone/>
                      </a:pPr>
                      <a:r>
                        <a:rPr lang="en-US" sz="1100" dirty="0">
                          <a:solidFill>
                            <a:srgbClr val="BFBFBF"/>
                          </a:solidFill>
                        </a:rPr>
                        <a:t>40h </a:t>
                      </a:r>
                    </a:p>
                  </a:txBody>
                  <a:tcPr marL="91450" marR="91450" marT="34300" marB="34300" anchor="ctr">
                    <a:noFill/>
                  </a:tcPr>
                </a:tc>
                <a:tc>
                  <a:txBody>
                    <a:bodyPr/>
                    <a:lstStyle/>
                    <a:p>
                      <a:pPr marL="0" marR="0" lvl="0" indent="0" algn="l" rtl="0">
                        <a:spcBef>
                          <a:spcPts val="0"/>
                        </a:spcBef>
                        <a:buSzPct val="25000"/>
                        <a:buNone/>
                      </a:pPr>
                      <a:endParaRPr sz="1100" dirty="0"/>
                    </a:p>
                  </a:txBody>
                  <a:tcPr marL="91450" marR="91450" marT="34300" marB="34300">
                    <a:noFill/>
                  </a:tcPr>
                </a:tc>
                <a:tc>
                  <a:txBody>
                    <a:bodyPr/>
                    <a:lstStyle/>
                    <a:p>
                      <a:pPr marL="0" marR="0" lvl="0" indent="0" algn="l" rtl="0">
                        <a:spcBef>
                          <a:spcPts val="0"/>
                        </a:spcBef>
                        <a:buSzPct val="25000"/>
                        <a:buNone/>
                      </a:pPr>
                      <a:endParaRPr sz="1100"/>
                    </a:p>
                  </a:txBody>
                  <a:tcPr marL="91450" marR="91450" marT="34300" marB="34300"/>
                </a:tc>
                <a:tc>
                  <a:txBody>
                    <a:bodyPr/>
                    <a:lstStyle/>
                    <a:p>
                      <a:pPr marL="0" marR="0" lvl="0" indent="0" algn="l" rtl="0">
                        <a:spcBef>
                          <a:spcPts val="0"/>
                        </a:spcBef>
                        <a:buSzPct val="25000"/>
                        <a:buNone/>
                      </a:pPr>
                      <a:r>
                        <a:rPr lang="en-US" sz="1100" b="1">
                          <a:solidFill>
                            <a:srgbClr val="BFBFBF"/>
                          </a:solidFill>
                        </a:rPr>
                        <a:t>Follows WSTP Course</a:t>
                      </a:r>
                    </a:p>
                  </a:txBody>
                  <a:tcPr marL="91450" marR="91450" marT="34300" marB="34300" anchor="ctr"/>
                </a:tc>
              </a:tr>
              <a:tr h="512825">
                <a:tc>
                  <a:txBody>
                    <a:bodyPr/>
                    <a:lstStyle/>
                    <a:p>
                      <a:pPr marL="0" marR="0" lvl="0" indent="0" algn="ctr" rtl="0">
                        <a:lnSpc>
                          <a:spcPct val="100000"/>
                        </a:lnSpc>
                        <a:spcBef>
                          <a:spcPts val="0"/>
                        </a:spcBef>
                        <a:spcAft>
                          <a:spcPts val="0"/>
                        </a:spcAft>
                        <a:buClr>
                          <a:srgbClr val="BFBFBF"/>
                        </a:buClr>
                        <a:buSzPct val="25000"/>
                        <a:buFont typeface="Calibri"/>
                        <a:buNone/>
                      </a:pPr>
                      <a:r>
                        <a:rPr lang="en-US" sz="1100">
                          <a:solidFill>
                            <a:srgbClr val="BFBFBF"/>
                          </a:solidFill>
                        </a:rPr>
                        <a:t>LMRS #1</a:t>
                      </a:r>
                    </a:p>
                  </a:txBody>
                  <a:tcPr marL="91450" marR="91450" marT="34300" marB="34300" anchor="ctr">
                    <a:solidFill>
                      <a:srgbClr val="BFBFBF"/>
                    </a:solidFill>
                  </a:tcPr>
                </a:tc>
                <a:tc>
                  <a:txBody>
                    <a:bodyPr/>
                    <a:lstStyle/>
                    <a:p>
                      <a:pPr marL="0" marR="0" lvl="0" indent="0" algn="ctr" rtl="0">
                        <a:spcBef>
                          <a:spcPts val="0"/>
                        </a:spcBef>
                        <a:buSzPct val="25000"/>
                        <a:buNone/>
                      </a:pPr>
                      <a:r>
                        <a:rPr lang="en-US" sz="1100">
                          <a:solidFill>
                            <a:srgbClr val="BFBFBF"/>
                          </a:solidFill>
                        </a:rPr>
                        <a:t>TBA</a:t>
                      </a:r>
                    </a:p>
                  </a:txBody>
                  <a:tcPr marL="91450" marR="91450" marT="34300" marB="34300" anchor="ctr">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r>
                        <a:rPr lang="en-US" sz="1100" b="1">
                          <a:solidFill>
                            <a:srgbClr val="BFBFBF"/>
                          </a:solidFill>
                        </a:rPr>
                        <a:t>Lab workshops </a:t>
                      </a:r>
                    </a:p>
                  </a:txBody>
                  <a:tcPr marL="91450" marR="91450" marT="34300" marB="34300" anchor="ctr">
                    <a:solidFill>
                      <a:srgbClr val="BFBFBF"/>
                    </a:solidFill>
                  </a:tcPr>
                </a:tc>
              </a:tr>
              <a:tr h="512825">
                <a:tc>
                  <a:txBody>
                    <a:bodyPr/>
                    <a:lstStyle/>
                    <a:p>
                      <a:pPr marL="0" marR="0" lvl="0" indent="0" algn="ctr" rtl="0">
                        <a:lnSpc>
                          <a:spcPct val="100000"/>
                        </a:lnSpc>
                        <a:spcBef>
                          <a:spcPts val="0"/>
                        </a:spcBef>
                        <a:spcAft>
                          <a:spcPts val="0"/>
                        </a:spcAft>
                        <a:buClr>
                          <a:srgbClr val="BFBFBF"/>
                        </a:buClr>
                        <a:buSzPct val="25000"/>
                        <a:buFont typeface="Calibri"/>
                        <a:buNone/>
                      </a:pPr>
                      <a:r>
                        <a:rPr lang="en-US" sz="1100">
                          <a:solidFill>
                            <a:srgbClr val="BFBFBF"/>
                          </a:solidFill>
                        </a:rPr>
                        <a:t>UMRS #1</a:t>
                      </a:r>
                    </a:p>
                  </a:txBody>
                  <a:tcPr marL="91450" marR="91450" marT="34300" marB="34300" anchor="ctr">
                    <a:solidFill>
                      <a:srgbClr val="FFFFFF"/>
                    </a:solidFill>
                  </a:tcPr>
                </a:tc>
                <a:tc>
                  <a:txBody>
                    <a:bodyPr/>
                    <a:lstStyle/>
                    <a:p>
                      <a:pPr marL="0" marR="0" lvl="0" indent="0" algn="ctr" rtl="0">
                        <a:spcBef>
                          <a:spcPts val="0"/>
                        </a:spcBef>
                        <a:buSzPct val="25000"/>
                        <a:buNone/>
                      </a:pPr>
                      <a:r>
                        <a:rPr lang="en-US" sz="1100">
                          <a:solidFill>
                            <a:srgbClr val="BFBFBF"/>
                          </a:solidFill>
                        </a:rPr>
                        <a:t>32-36h</a:t>
                      </a:r>
                    </a:p>
                  </a:txBody>
                  <a:tcPr marL="91450" marR="91450" marT="34300" marB="34300" anchor="ctr">
                    <a:solidFill>
                      <a:srgbClr val="FFFFFF"/>
                    </a:solidFill>
                  </a:tcPr>
                </a:tc>
                <a:tc>
                  <a:txBody>
                    <a:bodyPr/>
                    <a:lstStyle/>
                    <a:p>
                      <a:pPr marL="0" marR="0" lvl="0" indent="0" algn="l" rtl="0">
                        <a:spcBef>
                          <a:spcPts val="0"/>
                        </a:spcBef>
                        <a:buSzPct val="25000"/>
                        <a:buNone/>
                      </a:pPr>
                      <a:endParaRPr sz="1100"/>
                    </a:p>
                  </a:txBody>
                  <a:tcPr marL="91450" marR="91450" marT="34300" marB="34300">
                    <a:solidFill>
                      <a:srgbClr val="FFFFFF"/>
                    </a:solidFill>
                  </a:tcPr>
                </a:tc>
                <a:tc>
                  <a:txBody>
                    <a:bodyPr/>
                    <a:lstStyle/>
                    <a:p>
                      <a:pPr marL="0" marR="0" lvl="0" indent="0" algn="l" rtl="0">
                        <a:spcBef>
                          <a:spcPts val="0"/>
                        </a:spcBef>
                        <a:buSzPct val="25000"/>
                        <a:buNone/>
                      </a:pPr>
                      <a:endParaRPr sz="1100"/>
                    </a:p>
                  </a:txBody>
                  <a:tcPr marL="91450" marR="91450" marT="34300" marB="34300">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100" b="1" dirty="0">
                          <a:solidFill>
                            <a:srgbClr val="BFBFBF"/>
                          </a:solidFill>
                        </a:rPr>
                        <a:t>Lab workshops </a:t>
                      </a:r>
                    </a:p>
                  </a:txBody>
                  <a:tcPr marL="91450" marR="91450" marT="34300" marB="34300" anchor="ctr">
                    <a:solidFill>
                      <a:srgbClr val="FFFFFF"/>
                    </a:solidFill>
                  </a:tcPr>
                </a:tc>
              </a:tr>
              <a:tr h="512825">
                <a:tc>
                  <a:txBody>
                    <a:bodyPr/>
                    <a:lstStyle/>
                    <a:p>
                      <a:pPr marL="0" marR="0" lvl="0" indent="0" algn="ctr" rtl="0">
                        <a:spcBef>
                          <a:spcPts val="0"/>
                        </a:spcBef>
                        <a:buSzPct val="25000"/>
                        <a:buNone/>
                      </a:pPr>
                      <a:r>
                        <a:rPr lang="en-US" sz="1100">
                          <a:solidFill>
                            <a:srgbClr val="BFBFBF"/>
                          </a:solidFill>
                        </a:rPr>
                        <a:t>HRS #1</a:t>
                      </a:r>
                    </a:p>
                  </a:txBody>
                  <a:tcPr marL="91450" marR="91450" marT="34300" marB="34300" anchor="ctr">
                    <a:solidFill>
                      <a:srgbClr val="BFBFBF"/>
                    </a:solidFill>
                  </a:tcPr>
                </a:tc>
                <a:tc>
                  <a:txBody>
                    <a:bodyPr/>
                    <a:lstStyle/>
                    <a:p>
                      <a:pPr marL="0" marR="0" lvl="0" indent="0" algn="l" rtl="0">
                        <a:spcBef>
                          <a:spcPts val="0"/>
                        </a:spcBef>
                        <a:buSzPct val="25000"/>
                        <a:buNone/>
                      </a:pPr>
                      <a:r>
                        <a:rPr lang="en-US" sz="1100">
                          <a:solidFill>
                            <a:srgbClr val="BFBFBF"/>
                          </a:solidFill>
                        </a:rPr>
                        <a:t>2</a:t>
                      </a:r>
                      <a:r>
                        <a:rPr lang="en-US" sz="1100" baseline="30000">
                          <a:solidFill>
                            <a:srgbClr val="BFBFBF"/>
                          </a:solidFill>
                        </a:rPr>
                        <a:t>nd</a:t>
                      </a:r>
                      <a:r>
                        <a:rPr lang="en-US" sz="1100">
                          <a:solidFill>
                            <a:srgbClr val="BFBFBF"/>
                          </a:solidFill>
                        </a:rPr>
                        <a:t> year: 3h</a:t>
                      </a:r>
                    </a:p>
                    <a:p>
                      <a:pPr marL="0" marR="0" lvl="0" indent="0" algn="l" rtl="0">
                        <a:spcBef>
                          <a:spcPts val="0"/>
                        </a:spcBef>
                        <a:buSzPct val="25000"/>
                        <a:buNone/>
                      </a:pPr>
                      <a:r>
                        <a:rPr lang="en-US" sz="1100">
                          <a:solidFill>
                            <a:srgbClr val="BFBFBF"/>
                          </a:solidFill>
                        </a:rPr>
                        <a:t>Master’s: 45h</a:t>
                      </a:r>
                    </a:p>
                  </a:txBody>
                  <a:tcPr marL="91450" marR="91450" marT="34300" marB="34300" anchor="ctr">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r>
                        <a:rPr lang="en-US" sz="1100" b="1">
                          <a:solidFill>
                            <a:srgbClr val="BFBFBF"/>
                          </a:solidFill>
                        </a:rPr>
                        <a:t>Lab workshops, Day in a wheelchair, Presentations </a:t>
                      </a:r>
                      <a:r>
                        <a:rPr lang="en-US" sz="1100" b="0">
                          <a:solidFill>
                            <a:srgbClr val="BFBFBF"/>
                          </a:solidFill>
                        </a:rPr>
                        <a:t>from</a:t>
                      </a:r>
                      <a:r>
                        <a:rPr lang="en-US" sz="1100" b="1">
                          <a:solidFill>
                            <a:srgbClr val="BFBFBF"/>
                          </a:solidFill>
                        </a:rPr>
                        <a:t> </a:t>
                      </a:r>
                      <a:r>
                        <a:rPr lang="en-US" sz="1100">
                          <a:solidFill>
                            <a:srgbClr val="BFBFBF"/>
                          </a:solidFill>
                          <a:latin typeface="Calibri"/>
                          <a:ea typeface="Calibri"/>
                          <a:cs typeface="Calibri"/>
                          <a:sym typeface="Calibri"/>
                        </a:rPr>
                        <a:t>representatives of different manufactures, </a:t>
                      </a:r>
                    </a:p>
                  </a:txBody>
                  <a:tcPr marL="91450" marR="91450" marT="34300" marB="34300" anchor="ctr">
                    <a:solidFill>
                      <a:srgbClr val="BFBFBF"/>
                    </a:solidFill>
                  </a:tcPr>
                </a:tc>
              </a:tr>
              <a:tr h="512825">
                <a:tc>
                  <a:txBody>
                    <a:bodyPr/>
                    <a:lstStyle/>
                    <a:p>
                      <a:pPr marL="0" marR="0" lvl="0" indent="0" algn="ctr" rtl="0">
                        <a:spcBef>
                          <a:spcPts val="0"/>
                        </a:spcBef>
                        <a:buSzPct val="25000"/>
                        <a:buNone/>
                      </a:pPr>
                      <a:r>
                        <a:rPr lang="en-US" sz="1100">
                          <a:solidFill>
                            <a:srgbClr val="BFBFBF"/>
                          </a:solidFill>
                        </a:rPr>
                        <a:t>HRS #2</a:t>
                      </a:r>
                    </a:p>
                  </a:txBody>
                  <a:tcPr marL="91450" marR="91450" marT="34300" marB="34300" anchor="ctr">
                    <a:solidFill>
                      <a:srgbClr val="FFFFFF"/>
                    </a:solidFill>
                  </a:tcPr>
                </a:tc>
                <a:tc>
                  <a:txBody>
                    <a:bodyPr/>
                    <a:lstStyle/>
                    <a:p>
                      <a:pPr marL="0" marR="0" lvl="0" indent="0" algn="ctr" rtl="0">
                        <a:spcBef>
                          <a:spcPts val="0"/>
                        </a:spcBef>
                        <a:buSzPct val="25000"/>
                        <a:buNone/>
                      </a:pPr>
                      <a:r>
                        <a:rPr lang="en-US" sz="1100">
                          <a:solidFill>
                            <a:srgbClr val="BFBFBF"/>
                          </a:solidFill>
                        </a:rPr>
                        <a:t>28h</a:t>
                      </a:r>
                    </a:p>
                  </a:txBody>
                  <a:tcPr marL="91450" marR="91450" marT="34300" marB="34300" anchor="ctr">
                    <a:solidFill>
                      <a:srgbClr val="FFFFFF"/>
                    </a:solidFill>
                  </a:tcPr>
                </a:tc>
                <a:tc>
                  <a:txBody>
                    <a:bodyPr/>
                    <a:lstStyle/>
                    <a:p>
                      <a:pPr marL="0" marR="0" lvl="0" indent="0" algn="l" rtl="0">
                        <a:spcBef>
                          <a:spcPts val="0"/>
                        </a:spcBef>
                        <a:buSzPct val="25000"/>
                        <a:buNone/>
                      </a:pPr>
                      <a:endParaRPr sz="1100"/>
                    </a:p>
                  </a:txBody>
                  <a:tcPr marL="91450" marR="91450" marT="34300" marB="34300">
                    <a:solidFill>
                      <a:srgbClr val="FFFFFF"/>
                    </a:solidFill>
                  </a:tcPr>
                </a:tc>
                <a:tc>
                  <a:txBody>
                    <a:bodyPr/>
                    <a:lstStyle/>
                    <a:p>
                      <a:pPr marL="0" marR="0" lvl="0" indent="0" algn="l" rtl="0">
                        <a:spcBef>
                          <a:spcPts val="0"/>
                        </a:spcBef>
                        <a:buSzPct val="25000"/>
                        <a:buNone/>
                      </a:pPr>
                      <a:endParaRPr sz="1100"/>
                    </a:p>
                  </a:txBody>
                  <a:tcPr marL="91450" marR="91450" marT="34300" marB="34300">
                    <a:solidFill>
                      <a:srgbClr val="FFFFFF"/>
                    </a:solidFill>
                  </a:tcPr>
                </a:tc>
                <a:tc>
                  <a:txBody>
                    <a:bodyPr/>
                    <a:lstStyle/>
                    <a:p>
                      <a:pPr marL="0" marR="0" lvl="0" indent="0" algn="l" rtl="0">
                        <a:spcBef>
                          <a:spcPts val="0"/>
                        </a:spcBef>
                        <a:buSzPct val="25000"/>
                        <a:buNone/>
                      </a:pPr>
                      <a:r>
                        <a:rPr lang="en-US" sz="1100" b="1">
                          <a:solidFill>
                            <a:srgbClr val="BFBFBF"/>
                          </a:solidFill>
                        </a:rPr>
                        <a:t>Lab workshops</a:t>
                      </a:r>
                      <a:r>
                        <a:rPr lang="en-US" sz="1100">
                          <a:solidFill>
                            <a:srgbClr val="BFBFBF"/>
                          </a:solidFill>
                        </a:rPr>
                        <a:t>, </a:t>
                      </a:r>
                      <a:r>
                        <a:rPr lang="en-US" sz="1100" b="1">
                          <a:solidFill>
                            <a:srgbClr val="BFBFBF"/>
                          </a:solidFill>
                        </a:rPr>
                        <a:t>Day in a wheelchair</a:t>
                      </a:r>
                      <a:r>
                        <a:rPr lang="en-US" sz="1100">
                          <a:solidFill>
                            <a:srgbClr val="BFBFBF"/>
                          </a:solidFill>
                        </a:rPr>
                        <a:t>, </a:t>
                      </a:r>
                      <a:r>
                        <a:rPr lang="en-US" sz="1100" b="1">
                          <a:solidFill>
                            <a:srgbClr val="BFBFBF"/>
                          </a:solidFill>
                        </a:rPr>
                        <a:t>Boot camp </a:t>
                      </a:r>
                      <a:r>
                        <a:rPr lang="en-US" sz="1100">
                          <a:solidFill>
                            <a:srgbClr val="BFBFBF"/>
                          </a:solidFill>
                        </a:rPr>
                        <a:t>on weekend (WSP)</a:t>
                      </a:r>
                    </a:p>
                  </a:txBody>
                  <a:tcPr marL="91450" marR="91450" marT="34300" marB="34300" anchor="ctr">
                    <a:solidFill>
                      <a:srgbClr val="FFFFFF"/>
                    </a:solidFill>
                  </a:tcPr>
                </a:tc>
              </a:tr>
              <a:tr h="512825">
                <a:tc>
                  <a:txBody>
                    <a:bodyPr/>
                    <a:lstStyle/>
                    <a:p>
                      <a:pPr marL="0" marR="0" lvl="0" indent="0" algn="ctr" rtl="0">
                        <a:spcBef>
                          <a:spcPts val="0"/>
                        </a:spcBef>
                        <a:buSzPct val="25000"/>
                        <a:buNone/>
                      </a:pPr>
                      <a:r>
                        <a:rPr lang="en-US" sz="1100">
                          <a:solidFill>
                            <a:srgbClr val="BFBFBF"/>
                          </a:solidFill>
                        </a:rPr>
                        <a:t>HRS #3</a:t>
                      </a:r>
                    </a:p>
                  </a:txBody>
                  <a:tcPr marL="91450" marR="91450" marT="34300" marB="34300" anchor="ctr">
                    <a:solidFill>
                      <a:srgbClr val="BFBFBF"/>
                    </a:solidFill>
                  </a:tcPr>
                </a:tc>
                <a:tc>
                  <a:txBody>
                    <a:bodyPr/>
                    <a:lstStyle/>
                    <a:p>
                      <a:pPr marL="0" marR="0" lvl="0" indent="0" algn="l" rtl="0">
                        <a:spcBef>
                          <a:spcPts val="0"/>
                        </a:spcBef>
                        <a:buSzPct val="25000"/>
                        <a:buNone/>
                      </a:pPr>
                      <a:r>
                        <a:rPr lang="en-US" sz="1100">
                          <a:solidFill>
                            <a:srgbClr val="BFBFBF"/>
                          </a:solidFill>
                        </a:rPr>
                        <a:t>1</a:t>
                      </a:r>
                      <a:r>
                        <a:rPr lang="en-US" sz="1100" baseline="30000">
                          <a:solidFill>
                            <a:srgbClr val="BFBFBF"/>
                          </a:solidFill>
                        </a:rPr>
                        <a:t>st</a:t>
                      </a:r>
                      <a:r>
                        <a:rPr lang="en-US" sz="1100">
                          <a:solidFill>
                            <a:srgbClr val="BFBFBF"/>
                          </a:solidFill>
                        </a:rPr>
                        <a:t> year: 7h</a:t>
                      </a:r>
                    </a:p>
                    <a:p>
                      <a:pPr marL="0" marR="0" lvl="0" indent="0" algn="l" rtl="0">
                        <a:spcBef>
                          <a:spcPts val="0"/>
                        </a:spcBef>
                        <a:buSzPct val="25000"/>
                        <a:buNone/>
                      </a:pPr>
                      <a:r>
                        <a:rPr lang="en-US" sz="1100">
                          <a:solidFill>
                            <a:srgbClr val="BFBFBF"/>
                          </a:solidFill>
                        </a:rPr>
                        <a:t>2</a:t>
                      </a:r>
                      <a:r>
                        <a:rPr lang="en-US" sz="1100" baseline="30000">
                          <a:solidFill>
                            <a:srgbClr val="BFBFBF"/>
                          </a:solidFill>
                        </a:rPr>
                        <a:t>nd</a:t>
                      </a:r>
                      <a:r>
                        <a:rPr lang="en-US" sz="1100">
                          <a:solidFill>
                            <a:srgbClr val="BFBFBF"/>
                          </a:solidFill>
                        </a:rPr>
                        <a:t> year: 30h</a:t>
                      </a:r>
                    </a:p>
                    <a:p>
                      <a:pPr marL="0" marR="0" lvl="0" indent="0" algn="l" rtl="0">
                        <a:spcBef>
                          <a:spcPts val="0"/>
                        </a:spcBef>
                        <a:buSzPct val="25000"/>
                        <a:buNone/>
                      </a:pPr>
                      <a:r>
                        <a:rPr lang="en-US" sz="1100">
                          <a:solidFill>
                            <a:srgbClr val="BFBFBF"/>
                          </a:solidFill>
                        </a:rPr>
                        <a:t>3</a:t>
                      </a:r>
                      <a:r>
                        <a:rPr lang="en-US" sz="1100" baseline="30000">
                          <a:solidFill>
                            <a:srgbClr val="BFBFBF"/>
                          </a:solidFill>
                        </a:rPr>
                        <a:t>rd</a:t>
                      </a:r>
                      <a:r>
                        <a:rPr lang="en-US" sz="1100">
                          <a:solidFill>
                            <a:srgbClr val="BFBFBF"/>
                          </a:solidFill>
                        </a:rPr>
                        <a:t> year: ?</a:t>
                      </a:r>
                    </a:p>
                  </a:txBody>
                  <a:tcPr marL="91450" marR="91450" marT="34300" marB="34300" anchor="ctr">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r>
                        <a:rPr lang="en-US" sz="1100" b="1" dirty="0">
                          <a:solidFill>
                            <a:srgbClr val="BFBFBF"/>
                          </a:solidFill>
                        </a:rPr>
                        <a:t>Lab workshops, Day in a wheelchair, Model clients, Actual home assessment, Van modification </a:t>
                      </a:r>
                    </a:p>
                  </a:txBody>
                  <a:tcPr marL="91450" marR="91450" marT="34300" marB="34300" anchor="ctr">
                    <a:solidFill>
                      <a:srgbClr val="BFBFBF"/>
                    </a:solidFill>
                  </a:tcPr>
                </a:tc>
              </a:tr>
            </a:tbl>
          </a:graphicData>
        </a:graphic>
      </p:graphicFrame>
      <p:grpSp>
        <p:nvGrpSpPr>
          <p:cNvPr id="777" name="Shape 777"/>
          <p:cNvGrpSpPr/>
          <p:nvPr/>
        </p:nvGrpSpPr>
        <p:grpSpPr>
          <a:xfrm>
            <a:off x="2889250" y="1916112"/>
            <a:ext cx="1241424" cy="3461807"/>
            <a:chOff x="2889250" y="1152525"/>
            <a:chExt cx="1241424" cy="3461807"/>
          </a:xfrm>
        </p:grpSpPr>
        <p:sp>
          <p:nvSpPr>
            <p:cNvPr id="778" name="Shape 778"/>
            <p:cNvSpPr/>
            <p:nvPr/>
          </p:nvSpPr>
          <p:spPr>
            <a:xfrm>
              <a:off x="3851275" y="1152525"/>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79" name="Shape 779"/>
            <p:cNvSpPr/>
            <p:nvPr/>
          </p:nvSpPr>
          <p:spPr>
            <a:xfrm>
              <a:off x="2889250" y="1152525"/>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80" name="Shape 780"/>
            <p:cNvSpPr/>
            <p:nvPr/>
          </p:nvSpPr>
          <p:spPr>
            <a:xfrm>
              <a:off x="2889250" y="170815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81" name="Shape 781"/>
            <p:cNvSpPr/>
            <p:nvPr/>
          </p:nvSpPr>
          <p:spPr>
            <a:xfrm>
              <a:off x="2889250" y="2230966"/>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82" name="Shape 782"/>
            <p:cNvSpPr/>
            <p:nvPr/>
          </p:nvSpPr>
          <p:spPr>
            <a:xfrm>
              <a:off x="2889250" y="2755955"/>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83" name="Shape 783"/>
            <p:cNvSpPr/>
            <p:nvPr/>
          </p:nvSpPr>
          <p:spPr>
            <a:xfrm>
              <a:off x="2889250" y="3255432"/>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84" name="Shape 784"/>
            <p:cNvSpPr/>
            <p:nvPr/>
          </p:nvSpPr>
          <p:spPr>
            <a:xfrm>
              <a:off x="2889250" y="3754964"/>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85" name="Shape 785"/>
            <p:cNvSpPr/>
            <p:nvPr/>
          </p:nvSpPr>
          <p:spPr>
            <a:xfrm>
              <a:off x="2889250" y="43307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86" name="Shape 786"/>
            <p:cNvSpPr/>
            <p:nvPr/>
          </p:nvSpPr>
          <p:spPr>
            <a:xfrm>
              <a:off x="3851275" y="1708150"/>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87" name="Shape 787"/>
            <p:cNvSpPr/>
            <p:nvPr/>
          </p:nvSpPr>
          <p:spPr>
            <a:xfrm>
              <a:off x="3851275" y="2755955"/>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88" name="Shape 788"/>
            <p:cNvSpPr/>
            <p:nvPr/>
          </p:nvSpPr>
          <p:spPr>
            <a:xfrm>
              <a:off x="3851275" y="2230966"/>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89" name="Shape 789"/>
            <p:cNvSpPr/>
            <p:nvPr/>
          </p:nvSpPr>
          <p:spPr>
            <a:xfrm>
              <a:off x="3851275" y="3255432"/>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90" name="Shape 790"/>
            <p:cNvSpPr/>
            <p:nvPr/>
          </p:nvSpPr>
          <p:spPr>
            <a:xfrm>
              <a:off x="3851275" y="3754964"/>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91" name="Shape 791"/>
            <p:cNvSpPr/>
            <p:nvPr/>
          </p:nvSpPr>
          <p:spPr>
            <a:xfrm>
              <a:off x="3851275" y="4334932"/>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792" name="Shape 792"/>
          <p:cNvGrpSpPr/>
          <p:nvPr/>
        </p:nvGrpSpPr>
        <p:grpSpPr>
          <a:xfrm>
            <a:off x="2515127" y="918955"/>
            <a:ext cx="4104111" cy="307777"/>
            <a:chOff x="1968500" y="581560"/>
            <a:chExt cx="4104111" cy="307777"/>
          </a:xfrm>
        </p:grpSpPr>
        <p:sp>
          <p:nvSpPr>
            <p:cNvPr id="793" name="Shape 793"/>
            <p:cNvSpPr/>
            <p:nvPr/>
          </p:nvSpPr>
          <p:spPr>
            <a:xfrm>
              <a:off x="4889500" y="609937"/>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94" name="Shape 794"/>
            <p:cNvSpPr/>
            <p:nvPr/>
          </p:nvSpPr>
          <p:spPr>
            <a:xfrm>
              <a:off x="3200400" y="609937"/>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95" name="Shape 795"/>
            <p:cNvSpPr/>
            <p:nvPr/>
          </p:nvSpPr>
          <p:spPr>
            <a:xfrm>
              <a:off x="1968500" y="609937"/>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96" name="Shape 796"/>
            <p:cNvSpPr txBox="1"/>
            <p:nvPr/>
          </p:nvSpPr>
          <p:spPr>
            <a:xfrm>
              <a:off x="2222500" y="581560"/>
              <a:ext cx="825499"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in use</a:t>
              </a:r>
            </a:p>
          </p:txBody>
        </p:sp>
        <p:sp>
          <p:nvSpPr>
            <p:cNvPr id="797" name="Shape 797"/>
            <p:cNvSpPr txBox="1"/>
            <p:nvPr/>
          </p:nvSpPr>
          <p:spPr>
            <a:xfrm>
              <a:off x="3467100" y="581560"/>
              <a:ext cx="1263650"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planned use</a:t>
              </a:r>
            </a:p>
          </p:txBody>
        </p:sp>
        <p:sp>
          <p:nvSpPr>
            <p:cNvPr id="798" name="Shape 798"/>
            <p:cNvSpPr txBox="1"/>
            <p:nvPr/>
          </p:nvSpPr>
          <p:spPr>
            <a:xfrm>
              <a:off x="5143498" y="581560"/>
              <a:ext cx="929113"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not used</a:t>
              </a:r>
            </a:p>
          </p:txBody>
        </p:sp>
      </p:grpSp>
      <p:sp>
        <p:nvSpPr>
          <p:cNvPr id="799" name="Shape 799"/>
          <p:cNvSpPr/>
          <p:nvPr/>
        </p:nvSpPr>
        <p:spPr>
          <a:xfrm>
            <a:off x="2432050" y="2274799"/>
            <a:ext cx="6356349" cy="666749"/>
          </a:xfrm>
          <a:prstGeom prst="wedgeRectCallout">
            <a:avLst>
              <a:gd name="adj1" fmla="val -66301"/>
              <a:gd name="adj2" fmla="val -52347"/>
            </a:avLst>
          </a:prstGeom>
          <a:solidFill>
            <a:schemeClr val="dk1">
              <a:alpha val="84705"/>
            </a:scheme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400">
                <a:solidFill>
                  <a:schemeClr val="lt1"/>
                </a:solidFill>
                <a:latin typeface="Calibri"/>
                <a:ea typeface="Calibri"/>
                <a:cs typeface="Calibri"/>
                <a:sym typeface="Calibri"/>
              </a:rPr>
              <a:t>“The practical conducted at the school, we are inviting the clients for them. We will call the clients so that [the students] can practice in the real situation.”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Shape 805"/>
          <p:cNvSpPr txBox="1">
            <a:spLocks noGrp="1"/>
          </p:cNvSpPr>
          <p:nvPr>
            <p:ph type="title"/>
          </p:nvPr>
        </p:nvSpPr>
        <p:spPr>
          <a:xfrm>
            <a:off x="0" y="310484"/>
            <a:ext cx="9144000" cy="4925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Gill Sans"/>
              <a:buNone/>
            </a:pPr>
            <a:r>
              <a:rPr lang="en-US" sz="2300" b="1" i="0" u="none" strike="noStrike" cap="none">
                <a:solidFill>
                  <a:schemeClr val="dk1"/>
                </a:solidFill>
                <a:latin typeface="Gill Sans"/>
                <a:ea typeface="Gill Sans"/>
                <a:cs typeface="Gill Sans"/>
                <a:sym typeface="Gill Sans"/>
              </a:rPr>
              <a:t>All Sites Use Lecture &amp; Practical Pedagogical Approaches</a:t>
            </a:r>
          </a:p>
        </p:txBody>
      </p:sp>
      <p:graphicFrame>
        <p:nvGraphicFramePr>
          <p:cNvPr id="806" name="Shape 806"/>
          <p:cNvGraphicFramePr/>
          <p:nvPr>
            <p:extLst>
              <p:ext uri="{D42A27DB-BD31-4B8C-83A1-F6EECF244321}">
                <p14:modId xmlns:p14="http://schemas.microsoft.com/office/powerpoint/2010/main" val="66524862"/>
              </p:ext>
            </p:extLst>
          </p:nvPr>
        </p:nvGraphicFramePr>
        <p:xfrm>
          <a:off x="330200" y="1466012"/>
          <a:ext cx="8458200" cy="4005595"/>
        </p:xfrm>
        <a:graphic>
          <a:graphicData uri="http://schemas.openxmlformats.org/drawingml/2006/table">
            <a:tbl>
              <a:tblPr firstRow="1" bandRow="1">
                <a:noFill/>
                <a:tableStyleId>{6C7A15F4-6765-4FD2-8D91-BEFAE0C48AB6}</a:tableStyleId>
              </a:tblPr>
              <a:tblGrid>
                <a:gridCol w="1168400"/>
                <a:gridCol w="1054100"/>
                <a:gridCol w="952500"/>
                <a:gridCol w="939800"/>
                <a:gridCol w="4343400"/>
              </a:tblGrid>
              <a:tr h="249575">
                <a:tc>
                  <a:txBody>
                    <a:bodyPr/>
                    <a:lstStyle/>
                    <a:p>
                      <a:pPr marL="0" marR="0" lvl="0" indent="0" algn="ctr" rtl="0">
                        <a:spcBef>
                          <a:spcPts val="0"/>
                        </a:spcBef>
                        <a:buSzPct val="25000"/>
                        <a:buNone/>
                      </a:pPr>
                      <a:r>
                        <a:rPr lang="en-US" sz="1100"/>
                        <a:t>Institutions</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Duration</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Lectures</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Online</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Practical Methods</a:t>
                      </a:r>
                    </a:p>
                  </a:txBody>
                  <a:tcPr marL="91450" marR="91450" marT="34300" marB="34300" anchor="ctr">
                    <a:solidFill>
                      <a:srgbClr val="448E68"/>
                    </a:solidFill>
                  </a:tcPr>
                </a:tc>
              </a:tr>
              <a:tr h="620375">
                <a:tc>
                  <a:txBody>
                    <a:bodyPr/>
                    <a:lstStyle/>
                    <a:p>
                      <a:pPr marL="0" marR="0" lvl="0" indent="0" algn="ctr" rtl="0">
                        <a:spcBef>
                          <a:spcPts val="0"/>
                        </a:spcBef>
                        <a:buSzPct val="25000"/>
                        <a:buNone/>
                      </a:pPr>
                      <a:r>
                        <a:rPr lang="en-US" sz="1100">
                          <a:solidFill>
                            <a:srgbClr val="BFBFBF"/>
                          </a:solidFill>
                        </a:rPr>
                        <a:t>LRS #1</a:t>
                      </a:r>
                    </a:p>
                  </a:txBody>
                  <a:tcPr marL="91450" marR="91450" marT="34300" marB="34300" anchor="ctr">
                    <a:solidFill>
                      <a:srgbClr val="BFBFBF"/>
                    </a:solidFill>
                  </a:tcPr>
                </a:tc>
                <a:tc>
                  <a:txBody>
                    <a:bodyPr/>
                    <a:lstStyle/>
                    <a:p>
                      <a:pPr marL="0" marR="0" lvl="0" indent="0" algn="ctr" rtl="0">
                        <a:spcBef>
                          <a:spcPts val="0"/>
                        </a:spcBef>
                        <a:buSzPct val="25000"/>
                        <a:buNone/>
                      </a:pPr>
                      <a:r>
                        <a:rPr lang="en-US" sz="1100">
                          <a:solidFill>
                            <a:srgbClr val="BFBFBF"/>
                          </a:solidFill>
                        </a:rPr>
                        <a:t>40h</a:t>
                      </a:r>
                    </a:p>
                  </a:txBody>
                  <a:tcPr marL="91450" marR="91450" marT="34300" marB="34300" anchor="ctr">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r>
                        <a:rPr lang="en-US" sz="1100" b="1">
                          <a:solidFill>
                            <a:srgbClr val="BFBFBF"/>
                          </a:solidFill>
                          <a:latin typeface="Calibri"/>
                          <a:ea typeface="Calibri"/>
                          <a:cs typeface="Calibri"/>
                          <a:sym typeface="Calibri"/>
                        </a:rPr>
                        <a:t>Provide wheelchair service to actual clients</a:t>
                      </a:r>
                      <a:r>
                        <a:rPr lang="en-US" sz="1100">
                          <a:solidFill>
                            <a:srgbClr val="BFBFBF"/>
                          </a:solidFill>
                          <a:latin typeface="Calibri"/>
                          <a:ea typeface="Calibri"/>
                          <a:cs typeface="Calibri"/>
                          <a:sym typeface="Calibri"/>
                        </a:rPr>
                        <a:t>: “groups of 2 students per client with total of 10 clients (1 wheelchair per client) for 20 students and 4 trainers in lab”</a:t>
                      </a:r>
                    </a:p>
                  </a:txBody>
                  <a:tcPr marL="91450" marR="91450" marT="34300" marB="34300" anchor="ctr">
                    <a:solidFill>
                      <a:srgbClr val="BFBFBF"/>
                    </a:solidFill>
                  </a:tcPr>
                </a:tc>
              </a:tr>
              <a:tr h="512825">
                <a:tc>
                  <a:txBody>
                    <a:bodyPr/>
                    <a:lstStyle/>
                    <a:p>
                      <a:pPr marL="0" marR="0" lvl="0" indent="0" algn="ctr" rtl="0">
                        <a:lnSpc>
                          <a:spcPct val="100000"/>
                        </a:lnSpc>
                        <a:spcBef>
                          <a:spcPts val="0"/>
                        </a:spcBef>
                        <a:spcAft>
                          <a:spcPts val="0"/>
                        </a:spcAft>
                        <a:buClr>
                          <a:schemeClr val="dk1"/>
                        </a:buClr>
                        <a:buSzPct val="25000"/>
                        <a:buFont typeface="Calibri"/>
                        <a:buNone/>
                      </a:pPr>
                      <a:r>
                        <a:rPr lang="en-US" sz="1100" b="1" dirty="0"/>
                        <a:t>LRS #2</a:t>
                      </a:r>
                    </a:p>
                  </a:txBody>
                  <a:tcPr marL="91450" marR="91450" marT="34300" marB="34300" anchor="ctr">
                    <a:noFill/>
                  </a:tcPr>
                </a:tc>
                <a:tc>
                  <a:txBody>
                    <a:bodyPr/>
                    <a:lstStyle/>
                    <a:p>
                      <a:pPr marL="0" marR="0" lvl="0" indent="0" algn="ctr" rtl="0">
                        <a:spcBef>
                          <a:spcPts val="0"/>
                        </a:spcBef>
                        <a:buSzPct val="25000"/>
                        <a:buNone/>
                      </a:pPr>
                      <a:r>
                        <a:rPr lang="en-US" sz="1100" dirty="0">
                          <a:solidFill>
                            <a:srgbClr val="BFBFBF"/>
                          </a:solidFill>
                        </a:rPr>
                        <a:t>40h </a:t>
                      </a:r>
                    </a:p>
                  </a:txBody>
                  <a:tcPr marL="91450" marR="91450" marT="34300" marB="34300" anchor="ctr">
                    <a:noFill/>
                  </a:tcPr>
                </a:tc>
                <a:tc>
                  <a:txBody>
                    <a:bodyPr/>
                    <a:lstStyle/>
                    <a:p>
                      <a:pPr marL="0" marR="0" lvl="0" indent="0" algn="l" rtl="0">
                        <a:spcBef>
                          <a:spcPts val="0"/>
                        </a:spcBef>
                        <a:buSzPct val="25000"/>
                        <a:buNone/>
                      </a:pPr>
                      <a:endParaRPr sz="1100" dirty="0"/>
                    </a:p>
                  </a:txBody>
                  <a:tcPr marL="91450" marR="91450" marT="34300" marB="34300">
                    <a:noFill/>
                  </a:tcPr>
                </a:tc>
                <a:tc>
                  <a:txBody>
                    <a:bodyPr/>
                    <a:lstStyle/>
                    <a:p>
                      <a:pPr marL="0" marR="0" lvl="0" indent="0" algn="l" rtl="0">
                        <a:spcBef>
                          <a:spcPts val="0"/>
                        </a:spcBef>
                        <a:buSzPct val="25000"/>
                        <a:buNone/>
                      </a:pPr>
                      <a:endParaRPr sz="1100" dirty="0"/>
                    </a:p>
                  </a:txBody>
                  <a:tcPr marL="91450" marR="91450" marT="34300" marB="34300">
                    <a:noFill/>
                  </a:tcPr>
                </a:tc>
                <a:tc>
                  <a:txBody>
                    <a:bodyPr/>
                    <a:lstStyle/>
                    <a:p>
                      <a:pPr marL="0" marR="0" lvl="0" indent="0" algn="l" rtl="0">
                        <a:spcBef>
                          <a:spcPts val="0"/>
                        </a:spcBef>
                        <a:buSzPct val="25000"/>
                        <a:buNone/>
                      </a:pPr>
                      <a:r>
                        <a:rPr lang="en-US" sz="1100" b="1">
                          <a:solidFill>
                            <a:srgbClr val="BFBFBF"/>
                          </a:solidFill>
                        </a:rPr>
                        <a:t>Follows WSTP Course</a:t>
                      </a:r>
                    </a:p>
                  </a:txBody>
                  <a:tcPr marL="91450" marR="91450" marT="34300" marB="34300" anchor="ctr"/>
                </a:tc>
              </a:tr>
              <a:tr h="512825">
                <a:tc>
                  <a:txBody>
                    <a:bodyPr/>
                    <a:lstStyle/>
                    <a:p>
                      <a:pPr marL="0" marR="0" lvl="0" indent="0" algn="ctr" rtl="0">
                        <a:lnSpc>
                          <a:spcPct val="100000"/>
                        </a:lnSpc>
                        <a:spcBef>
                          <a:spcPts val="0"/>
                        </a:spcBef>
                        <a:spcAft>
                          <a:spcPts val="0"/>
                        </a:spcAft>
                        <a:buClr>
                          <a:srgbClr val="BFBFBF"/>
                        </a:buClr>
                        <a:buSzPct val="25000"/>
                        <a:buFont typeface="Calibri"/>
                        <a:buNone/>
                      </a:pPr>
                      <a:r>
                        <a:rPr lang="en-US" sz="1100">
                          <a:solidFill>
                            <a:srgbClr val="BFBFBF"/>
                          </a:solidFill>
                        </a:rPr>
                        <a:t>LMRS #1</a:t>
                      </a:r>
                    </a:p>
                  </a:txBody>
                  <a:tcPr marL="91450" marR="91450" marT="34300" marB="34300" anchor="ctr">
                    <a:solidFill>
                      <a:srgbClr val="BFBFBF"/>
                    </a:solidFill>
                  </a:tcPr>
                </a:tc>
                <a:tc>
                  <a:txBody>
                    <a:bodyPr/>
                    <a:lstStyle/>
                    <a:p>
                      <a:pPr marL="0" marR="0" lvl="0" indent="0" algn="ctr" rtl="0">
                        <a:spcBef>
                          <a:spcPts val="0"/>
                        </a:spcBef>
                        <a:buSzPct val="25000"/>
                        <a:buNone/>
                      </a:pPr>
                      <a:r>
                        <a:rPr lang="en-US" sz="1100">
                          <a:solidFill>
                            <a:srgbClr val="BFBFBF"/>
                          </a:solidFill>
                        </a:rPr>
                        <a:t>TBA</a:t>
                      </a:r>
                    </a:p>
                  </a:txBody>
                  <a:tcPr marL="91450" marR="91450" marT="34300" marB="34300" anchor="ctr">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r>
                        <a:rPr lang="en-US" sz="1100" b="1">
                          <a:solidFill>
                            <a:srgbClr val="BFBFBF"/>
                          </a:solidFill>
                        </a:rPr>
                        <a:t>Lab workshops </a:t>
                      </a:r>
                    </a:p>
                  </a:txBody>
                  <a:tcPr marL="91450" marR="91450" marT="34300" marB="34300" anchor="ctr">
                    <a:solidFill>
                      <a:srgbClr val="BFBFBF"/>
                    </a:solidFill>
                  </a:tcPr>
                </a:tc>
              </a:tr>
              <a:tr h="512825">
                <a:tc>
                  <a:txBody>
                    <a:bodyPr/>
                    <a:lstStyle/>
                    <a:p>
                      <a:pPr marL="0" marR="0" lvl="0" indent="0" algn="ctr" rtl="0">
                        <a:lnSpc>
                          <a:spcPct val="100000"/>
                        </a:lnSpc>
                        <a:spcBef>
                          <a:spcPts val="0"/>
                        </a:spcBef>
                        <a:spcAft>
                          <a:spcPts val="0"/>
                        </a:spcAft>
                        <a:buClr>
                          <a:srgbClr val="BFBFBF"/>
                        </a:buClr>
                        <a:buSzPct val="25000"/>
                        <a:buFont typeface="Calibri"/>
                        <a:buNone/>
                      </a:pPr>
                      <a:r>
                        <a:rPr lang="en-US" sz="1100">
                          <a:solidFill>
                            <a:srgbClr val="BFBFBF"/>
                          </a:solidFill>
                        </a:rPr>
                        <a:t>UMRS #1</a:t>
                      </a:r>
                    </a:p>
                  </a:txBody>
                  <a:tcPr marL="91450" marR="91450" marT="34300" marB="34300" anchor="ctr">
                    <a:solidFill>
                      <a:srgbClr val="FFFFFF"/>
                    </a:solidFill>
                  </a:tcPr>
                </a:tc>
                <a:tc>
                  <a:txBody>
                    <a:bodyPr/>
                    <a:lstStyle/>
                    <a:p>
                      <a:pPr marL="0" marR="0" lvl="0" indent="0" algn="ctr" rtl="0">
                        <a:spcBef>
                          <a:spcPts val="0"/>
                        </a:spcBef>
                        <a:buSzPct val="25000"/>
                        <a:buNone/>
                      </a:pPr>
                      <a:r>
                        <a:rPr lang="en-US" sz="1100">
                          <a:solidFill>
                            <a:srgbClr val="BFBFBF"/>
                          </a:solidFill>
                        </a:rPr>
                        <a:t>32-36h</a:t>
                      </a:r>
                    </a:p>
                  </a:txBody>
                  <a:tcPr marL="91450" marR="91450" marT="34300" marB="34300" anchor="ctr">
                    <a:solidFill>
                      <a:srgbClr val="FFFFFF"/>
                    </a:solidFill>
                  </a:tcPr>
                </a:tc>
                <a:tc>
                  <a:txBody>
                    <a:bodyPr/>
                    <a:lstStyle/>
                    <a:p>
                      <a:pPr marL="0" marR="0" lvl="0" indent="0" algn="l" rtl="0">
                        <a:spcBef>
                          <a:spcPts val="0"/>
                        </a:spcBef>
                        <a:buSzPct val="25000"/>
                        <a:buNone/>
                      </a:pPr>
                      <a:endParaRPr sz="1100"/>
                    </a:p>
                  </a:txBody>
                  <a:tcPr marL="91450" marR="91450" marT="34300" marB="34300">
                    <a:solidFill>
                      <a:srgbClr val="FFFFFF"/>
                    </a:solidFill>
                  </a:tcPr>
                </a:tc>
                <a:tc>
                  <a:txBody>
                    <a:bodyPr/>
                    <a:lstStyle/>
                    <a:p>
                      <a:pPr marL="0" marR="0" lvl="0" indent="0" algn="l" rtl="0">
                        <a:spcBef>
                          <a:spcPts val="0"/>
                        </a:spcBef>
                        <a:buSzPct val="25000"/>
                        <a:buNone/>
                      </a:pPr>
                      <a:endParaRPr sz="1100"/>
                    </a:p>
                  </a:txBody>
                  <a:tcPr marL="91450" marR="91450" marT="34300" marB="34300">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100" b="1">
                          <a:solidFill>
                            <a:srgbClr val="BFBFBF"/>
                          </a:solidFill>
                        </a:rPr>
                        <a:t>Lab workshops </a:t>
                      </a:r>
                    </a:p>
                  </a:txBody>
                  <a:tcPr marL="91450" marR="91450" marT="34300" marB="34300" anchor="ctr">
                    <a:solidFill>
                      <a:srgbClr val="FFFFFF"/>
                    </a:solidFill>
                  </a:tcPr>
                </a:tc>
              </a:tr>
              <a:tr h="512825">
                <a:tc>
                  <a:txBody>
                    <a:bodyPr/>
                    <a:lstStyle/>
                    <a:p>
                      <a:pPr marL="0" marR="0" lvl="0" indent="0" algn="ctr" rtl="0">
                        <a:spcBef>
                          <a:spcPts val="0"/>
                        </a:spcBef>
                        <a:buSzPct val="25000"/>
                        <a:buNone/>
                      </a:pPr>
                      <a:r>
                        <a:rPr lang="en-US" sz="1100">
                          <a:solidFill>
                            <a:srgbClr val="BFBFBF"/>
                          </a:solidFill>
                        </a:rPr>
                        <a:t>HRS #1</a:t>
                      </a:r>
                    </a:p>
                  </a:txBody>
                  <a:tcPr marL="91450" marR="91450" marT="34300" marB="34300" anchor="ctr">
                    <a:solidFill>
                      <a:srgbClr val="BFBFBF"/>
                    </a:solidFill>
                  </a:tcPr>
                </a:tc>
                <a:tc>
                  <a:txBody>
                    <a:bodyPr/>
                    <a:lstStyle/>
                    <a:p>
                      <a:pPr marL="0" marR="0" lvl="0" indent="0" algn="l" rtl="0">
                        <a:spcBef>
                          <a:spcPts val="0"/>
                        </a:spcBef>
                        <a:buSzPct val="25000"/>
                        <a:buNone/>
                      </a:pPr>
                      <a:r>
                        <a:rPr lang="en-US" sz="1100">
                          <a:solidFill>
                            <a:srgbClr val="BFBFBF"/>
                          </a:solidFill>
                        </a:rPr>
                        <a:t>2</a:t>
                      </a:r>
                      <a:r>
                        <a:rPr lang="en-US" sz="1100" baseline="30000">
                          <a:solidFill>
                            <a:srgbClr val="BFBFBF"/>
                          </a:solidFill>
                        </a:rPr>
                        <a:t>nd</a:t>
                      </a:r>
                      <a:r>
                        <a:rPr lang="en-US" sz="1100">
                          <a:solidFill>
                            <a:srgbClr val="BFBFBF"/>
                          </a:solidFill>
                        </a:rPr>
                        <a:t> year: 3h</a:t>
                      </a:r>
                    </a:p>
                    <a:p>
                      <a:pPr marL="0" marR="0" lvl="0" indent="0" algn="l" rtl="0">
                        <a:spcBef>
                          <a:spcPts val="0"/>
                        </a:spcBef>
                        <a:buSzPct val="25000"/>
                        <a:buNone/>
                      </a:pPr>
                      <a:r>
                        <a:rPr lang="en-US" sz="1100">
                          <a:solidFill>
                            <a:srgbClr val="BFBFBF"/>
                          </a:solidFill>
                        </a:rPr>
                        <a:t>Master’s: 45h</a:t>
                      </a:r>
                    </a:p>
                  </a:txBody>
                  <a:tcPr marL="91450" marR="91450" marT="34300" marB="34300" anchor="ctr">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r>
                        <a:rPr lang="en-US" sz="1100" b="1" dirty="0">
                          <a:solidFill>
                            <a:srgbClr val="BFBFBF"/>
                          </a:solidFill>
                        </a:rPr>
                        <a:t>Lab workshops, Day in a wheelchair, Presentations </a:t>
                      </a:r>
                      <a:r>
                        <a:rPr lang="en-US" sz="1100" b="0" dirty="0">
                          <a:solidFill>
                            <a:srgbClr val="BFBFBF"/>
                          </a:solidFill>
                        </a:rPr>
                        <a:t>from</a:t>
                      </a:r>
                      <a:r>
                        <a:rPr lang="en-US" sz="1100" b="1" dirty="0">
                          <a:solidFill>
                            <a:srgbClr val="BFBFBF"/>
                          </a:solidFill>
                        </a:rPr>
                        <a:t> </a:t>
                      </a:r>
                      <a:r>
                        <a:rPr lang="en-US" sz="1100" dirty="0">
                          <a:solidFill>
                            <a:srgbClr val="BFBFBF"/>
                          </a:solidFill>
                          <a:latin typeface="Calibri"/>
                          <a:ea typeface="Calibri"/>
                          <a:cs typeface="Calibri"/>
                          <a:sym typeface="Calibri"/>
                        </a:rPr>
                        <a:t>representatives of different manufactures, </a:t>
                      </a:r>
                    </a:p>
                  </a:txBody>
                  <a:tcPr marL="91450" marR="91450" marT="34300" marB="34300" anchor="ctr">
                    <a:solidFill>
                      <a:srgbClr val="BFBFBF"/>
                    </a:solidFill>
                  </a:tcPr>
                </a:tc>
              </a:tr>
              <a:tr h="512825">
                <a:tc>
                  <a:txBody>
                    <a:bodyPr/>
                    <a:lstStyle/>
                    <a:p>
                      <a:pPr marL="0" marR="0" lvl="0" indent="0" algn="ctr" rtl="0">
                        <a:spcBef>
                          <a:spcPts val="0"/>
                        </a:spcBef>
                        <a:buSzPct val="25000"/>
                        <a:buNone/>
                      </a:pPr>
                      <a:r>
                        <a:rPr lang="en-US" sz="1100">
                          <a:solidFill>
                            <a:srgbClr val="BFBFBF"/>
                          </a:solidFill>
                        </a:rPr>
                        <a:t>HRS #2</a:t>
                      </a:r>
                    </a:p>
                  </a:txBody>
                  <a:tcPr marL="91450" marR="91450" marT="34300" marB="34300" anchor="ctr">
                    <a:solidFill>
                      <a:srgbClr val="FFFFFF"/>
                    </a:solidFill>
                  </a:tcPr>
                </a:tc>
                <a:tc>
                  <a:txBody>
                    <a:bodyPr/>
                    <a:lstStyle/>
                    <a:p>
                      <a:pPr marL="0" marR="0" lvl="0" indent="0" algn="ctr" rtl="0">
                        <a:spcBef>
                          <a:spcPts val="0"/>
                        </a:spcBef>
                        <a:buSzPct val="25000"/>
                        <a:buNone/>
                      </a:pPr>
                      <a:r>
                        <a:rPr lang="en-US" sz="1100">
                          <a:solidFill>
                            <a:srgbClr val="BFBFBF"/>
                          </a:solidFill>
                        </a:rPr>
                        <a:t>28h</a:t>
                      </a:r>
                    </a:p>
                  </a:txBody>
                  <a:tcPr marL="91450" marR="91450" marT="34300" marB="34300" anchor="ctr">
                    <a:solidFill>
                      <a:srgbClr val="FFFFFF"/>
                    </a:solidFill>
                  </a:tcPr>
                </a:tc>
                <a:tc>
                  <a:txBody>
                    <a:bodyPr/>
                    <a:lstStyle/>
                    <a:p>
                      <a:pPr marL="0" marR="0" lvl="0" indent="0" algn="l" rtl="0">
                        <a:spcBef>
                          <a:spcPts val="0"/>
                        </a:spcBef>
                        <a:buSzPct val="25000"/>
                        <a:buNone/>
                      </a:pPr>
                      <a:endParaRPr sz="1100"/>
                    </a:p>
                  </a:txBody>
                  <a:tcPr marL="91450" marR="91450" marT="34300" marB="34300">
                    <a:solidFill>
                      <a:srgbClr val="FFFFFF"/>
                    </a:solidFill>
                  </a:tcPr>
                </a:tc>
                <a:tc>
                  <a:txBody>
                    <a:bodyPr/>
                    <a:lstStyle/>
                    <a:p>
                      <a:pPr marL="0" marR="0" lvl="0" indent="0" algn="l" rtl="0">
                        <a:spcBef>
                          <a:spcPts val="0"/>
                        </a:spcBef>
                        <a:buSzPct val="25000"/>
                        <a:buNone/>
                      </a:pPr>
                      <a:endParaRPr sz="1100"/>
                    </a:p>
                  </a:txBody>
                  <a:tcPr marL="91450" marR="91450" marT="34300" marB="34300">
                    <a:solidFill>
                      <a:srgbClr val="FFFFFF"/>
                    </a:solidFill>
                  </a:tcPr>
                </a:tc>
                <a:tc>
                  <a:txBody>
                    <a:bodyPr/>
                    <a:lstStyle/>
                    <a:p>
                      <a:pPr marL="0" marR="0" lvl="0" indent="0" algn="l" rtl="0">
                        <a:spcBef>
                          <a:spcPts val="0"/>
                        </a:spcBef>
                        <a:buSzPct val="25000"/>
                        <a:buNone/>
                      </a:pPr>
                      <a:r>
                        <a:rPr lang="en-US" sz="1100" b="1">
                          <a:solidFill>
                            <a:srgbClr val="BFBFBF"/>
                          </a:solidFill>
                        </a:rPr>
                        <a:t>Lab workshops</a:t>
                      </a:r>
                      <a:r>
                        <a:rPr lang="en-US" sz="1100">
                          <a:solidFill>
                            <a:srgbClr val="BFBFBF"/>
                          </a:solidFill>
                        </a:rPr>
                        <a:t>, </a:t>
                      </a:r>
                      <a:r>
                        <a:rPr lang="en-US" sz="1100" b="1">
                          <a:solidFill>
                            <a:srgbClr val="BFBFBF"/>
                          </a:solidFill>
                        </a:rPr>
                        <a:t>Day in a wheelchair</a:t>
                      </a:r>
                      <a:r>
                        <a:rPr lang="en-US" sz="1100">
                          <a:solidFill>
                            <a:srgbClr val="BFBFBF"/>
                          </a:solidFill>
                        </a:rPr>
                        <a:t>, </a:t>
                      </a:r>
                      <a:r>
                        <a:rPr lang="en-US" sz="1100" b="1">
                          <a:solidFill>
                            <a:srgbClr val="BFBFBF"/>
                          </a:solidFill>
                        </a:rPr>
                        <a:t>Boot camp </a:t>
                      </a:r>
                      <a:r>
                        <a:rPr lang="en-US" sz="1100">
                          <a:solidFill>
                            <a:srgbClr val="BFBFBF"/>
                          </a:solidFill>
                        </a:rPr>
                        <a:t>on weekend (WSP)</a:t>
                      </a:r>
                    </a:p>
                  </a:txBody>
                  <a:tcPr marL="91450" marR="91450" marT="34300" marB="34300" anchor="ctr">
                    <a:solidFill>
                      <a:srgbClr val="FFFFFF"/>
                    </a:solidFill>
                  </a:tcPr>
                </a:tc>
              </a:tr>
              <a:tr h="512825">
                <a:tc>
                  <a:txBody>
                    <a:bodyPr/>
                    <a:lstStyle/>
                    <a:p>
                      <a:pPr marL="0" marR="0" lvl="0" indent="0" algn="ctr" rtl="0">
                        <a:spcBef>
                          <a:spcPts val="0"/>
                        </a:spcBef>
                        <a:buSzPct val="25000"/>
                        <a:buNone/>
                      </a:pPr>
                      <a:r>
                        <a:rPr lang="en-US" sz="1100">
                          <a:solidFill>
                            <a:srgbClr val="BFBFBF"/>
                          </a:solidFill>
                        </a:rPr>
                        <a:t>HRS #3</a:t>
                      </a:r>
                    </a:p>
                  </a:txBody>
                  <a:tcPr marL="91450" marR="91450" marT="34300" marB="34300" anchor="ctr">
                    <a:solidFill>
                      <a:srgbClr val="BFBFBF"/>
                    </a:solidFill>
                  </a:tcPr>
                </a:tc>
                <a:tc>
                  <a:txBody>
                    <a:bodyPr/>
                    <a:lstStyle/>
                    <a:p>
                      <a:pPr marL="0" marR="0" lvl="0" indent="0" algn="l" rtl="0">
                        <a:spcBef>
                          <a:spcPts val="0"/>
                        </a:spcBef>
                        <a:buSzPct val="25000"/>
                        <a:buNone/>
                      </a:pPr>
                      <a:r>
                        <a:rPr lang="en-US" sz="1100">
                          <a:solidFill>
                            <a:srgbClr val="BFBFBF"/>
                          </a:solidFill>
                        </a:rPr>
                        <a:t>1</a:t>
                      </a:r>
                      <a:r>
                        <a:rPr lang="en-US" sz="1100" baseline="30000">
                          <a:solidFill>
                            <a:srgbClr val="BFBFBF"/>
                          </a:solidFill>
                        </a:rPr>
                        <a:t>st</a:t>
                      </a:r>
                      <a:r>
                        <a:rPr lang="en-US" sz="1100">
                          <a:solidFill>
                            <a:srgbClr val="BFBFBF"/>
                          </a:solidFill>
                        </a:rPr>
                        <a:t> year: 7h</a:t>
                      </a:r>
                    </a:p>
                    <a:p>
                      <a:pPr marL="0" marR="0" lvl="0" indent="0" algn="l" rtl="0">
                        <a:spcBef>
                          <a:spcPts val="0"/>
                        </a:spcBef>
                        <a:buSzPct val="25000"/>
                        <a:buNone/>
                      </a:pPr>
                      <a:r>
                        <a:rPr lang="en-US" sz="1100">
                          <a:solidFill>
                            <a:srgbClr val="BFBFBF"/>
                          </a:solidFill>
                        </a:rPr>
                        <a:t>2</a:t>
                      </a:r>
                      <a:r>
                        <a:rPr lang="en-US" sz="1100" baseline="30000">
                          <a:solidFill>
                            <a:srgbClr val="BFBFBF"/>
                          </a:solidFill>
                        </a:rPr>
                        <a:t>nd</a:t>
                      </a:r>
                      <a:r>
                        <a:rPr lang="en-US" sz="1100">
                          <a:solidFill>
                            <a:srgbClr val="BFBFBF"/>
                          </a:solidFill>
                        </a:rPr>
                        <a:t> year: 30h</a:t>
                      </a:r>
                    </a:p>
                    <a:p>
                      <a:pPr marL="0" marR="0" lvl="0" indent="0" algn="l" rtl="0">
                        <a:spcBef>
                          <a:spcPts val="0"/>
                        </a:spcBef>
                        <a:buSzPct val="25000"/>
                        <a:buNone/>
                      </a:pPr>
                      <a:r>
                        <a:rPr lang="en-US" sz="1100">
                          <a:solidFill>
                            <a:srgbClr val="BFBFBF"/>
                          </a:solidFill>
                        </a:rPr>
                        <a:t>3</a:t>
                      </a:r>
                      <a:r>
                        <a:rPr lang="en-US" sz="1100" baseline="30000">
                          <a:solidFill>
                            <a:srgbClr val="BFBFBF"/>
                          </a:solidFill>
                        </a:rPr>
                        <a:t>rd</a:t>
                      </a:r>
                      <a:r>
                        <a:rPr lang="en-US" sz="1100">
                          <a:solidFill>
                            <a:srgbClr val="BFBFBF"/>
                          </a:solidFill>
                        </a:rPr>
                        <a:t> year: ?</a:t>
                      </a:r>
                    </a:p>
                  </a:txBody>
                  <a:tcPr marL="91450" marR="91450" marT="34300" marB="34300" anchor="ctr">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r>
                        <a:rPr lang="en-US" sz="1100" b="1" dirty="0">
                          <a:solidFill>
                            <a:srgbClr val="BFBFBF"/>
                          </a:solidFill>
                        </a:rPr>
                        <a:t>Lab workshops, Day in a wheelchair, Model clients, Actual home assessment, Van modification </a:t>
                      </a:r>
                    </a:p>
                  </a:txBody>
                  <a:tcPr marL="91450" marR="91450" marT="34300" marB="34300" anchor="ctr">
                    <a:solidFill>
                      <a:srgbClr val="BFBFBF"/>
                    </a:solidFill>
                  </a:tcPr>
                </a:tc>
              </a:tr>
            </a:tbl>
          </a:graphicData>
        </a:graphic>
      </p:graphicFrame>
      <p:grpSp>
        <p:nvGrpSpPr>
          <p:cNvPr id="807" name="Shape 807"/>
          <p:cNvGrpSpPr/>
          <p:nvPr/>
        </p:nvGrpSpPr>
        <p:grpSpPr>
          <a:xfrm>
            <a:off x="2889250" y="1916112"/>
            <a:ext cx="1241424" cy="3461807"/>
            <a:chOff x="2889250" y="1152525"/>
            <a:chExt cx="1241424" cy="3461807"/>
          </a:xfrm>
        </p:grpSpPr>
        <p:sp>
          <p:nvSpPr>
            <p:cNvPr id="808" name="Shape 808"/>
            <p:cNvSpPr/>
            <p:nvPr/>
          </p:nvSpPr>
          <p:spPr>
            <a:xfrm>
              <a:off x="3851275" y="1152525"/>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09" name="Shape 809"/>
            <p:cNvSpPr/>
            <p:nvPr/>
          </p:nvSpPr>
          <p:spPr>
            <a:xfrm>
              <a:off x="2889250" y="1152525"/>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10" name="Shape 810"/>
            <p:cNvSpPr/>
            <p:nvPr/>
          </p:nvSpPr>
          <p:spPr>
            <a:xfrm>
              <a:off x="2889250" y="170815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11" name="Shape 811"/>
            <p:cNvSpPr/>
            <p:nvPr/>
          </p:nvSpPr>
          <p:spPr>
            <a:xfrm>
              <a:off x="2889250" y="2230966"/>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12" name="Shape 812"/>
            <p:cNvSpPr/>
            <p:nvPr/>
          </p:nvSpPr>
          <p:spPr>
            <a:xfrm>
              <a:off x="2889250" y="2755955"/>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13" name="Shape 813"/>
            <p:cNvSpPr/>
            <p:nvPr/>
          </p:nvSpPr>
          <p:spPr>
            <a:xfrm>
              <a:off x="2889250" y="3255432"/>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14" name="Shape 814"/>
            <p:cNvSpPr/>
            <p:nvPr/>
          </p:nvSpPr>
          <p:spPr>
            <a:xfrm>
              <a:off x="2889250" y="3754964"/>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15" name="Shape 815"/>
            <p:cNvSpPr/>
            <p:nvPr/>
          </p:nvSpPr>
          <p:spPr>
            <a:xfrm>
              <a:off x="2889250" y="43307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16" name="Shape 816"/>
            <p:cNvSpPr/>
            <p:nvPr/>
          </p:nvSpPr>
          <p:spPr>
            <a:xfrm>
              <a:off x="3851275" y="1708150"/>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17" name="Shape 817"/>
            <p:cNvSpPr/>
            <p:nvPr/>
          </p:nvSpPr>
          <p:spPr>
            <a:xfrm>
              <a:off x="3851275" y="2755955"/>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18" name="Shape 818"/>
            <p:cNvSpPr/>
            <p:nvPr/>
          </p:nvSpPr>
          <p:spPr>
            <a:xfrm>
              <a:off x="3851275" y="2230966"/>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19" name="Shape 819"/>
            <p:cNvSpPr/>
            <p:nvPr/>
          </p:nvSpPr>
          <p:spPr>
            <a:xfrm>
              <a:off x="3851275" y="3255432"/>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20" name="Shape 820"/>
            <p:cNvSpPr/>
            <p:nvPr/>
          </p:nvSpPr>
          <p:spPr>
            <a:xfrm>
              <a:off x="3851275" y="3754964"/>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21" name="Shape 821"/>
            <p:cNvSpPr/>
            <p:nvPr/>
          </p:nvSpPr>
          <p:spPr>
            <a:xfrm>
              <a:off x="3851275" y="4334932"/>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822" name="Shape 822"/>
          <p:cNvGrpSpPr/>
          <p:nvPr/>
        </p:nvGrpSpPr>
        <p:grpSpPr>
          <a:xfrm>
            <a:off x="2515127" y="918955"/>
            <a:ext cx="4104111" cy="307777"/>
            <a:chOff x="1968500" y="581560"/>
            <a:chExt cx="4104111" cy="307777"/>
          </a:xfrm>
        </p:grpSpPr>
        <p:sp>
          <p:nvSpPr>
            <p:cNvPr id="823" name="Shape 823"/>
            <p:cNvSpPr/>
            <p:nvPr/>
          </p:nvSpPr>
          <p:spPr>
            <a:xfrm>
              <a:off x="4889500" y="609937"/>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24" name="Shape 824"/>
            <p:cNvSpPr/>
            <p:nvPr/>
          </p:nvSpPr>
          <p:spPr>
            <a:xfrm>
              <a:off x="3200400" y="609937"/>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25" name="Shape 825"/>
            <p:cNvSpPr/>
            <p:nvPr/>
          </p:nvSpPr>
          <p:spPr>
            <a:xfrm>
              <a:off x="1968500" y="609937"/>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26" name="Shape 826"/>
            <p:cNvSpPr txBox="1"/>
            <p:nvPr/>
          </p:nvSpPr>
          <p:spPr>
            <a:xfrm>
              <a:off x="2222500" y="581560"/>
              <a:ext cx="825499"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in use</a:t>
              </a:r>
            </a:p>
          </p:txBody>
        </p:sp>
        <p:sp>
          <p:nvSpPr>
            <p:cNvPr id="827" name="Shape 827"/>
            <p:cNvSpPr txBox="1"/>
            <p:nvPr/>
          </p:nvSpPr>
          <p:spPr>
            <a:xfrm>
              <a:off x="3467100" y="581560"/>
              <a:ext cx="1263650"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planned use</a:t>
              </a:r>
            </a:p>
          </p:txBody>
        </p:sp>
        <p:sp>
          <p:nvSpPr>
            <p:cNvPr id="828" name="Shape 828"/>
            <p:cNvSpPr txBox="1"/>
            <p:nvPr/>
          </p:nvSpPr>
          <p:spPr>
            <a:xfrm>
              <a:off x="5143498" y="581560"/>
              <a:ext cx="929113"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not used</a:t>
              </a:r>
            </a:p>
          </p:txBody>
        </p:sp>
      </p:grpSp>
      <p:sp>
        <p:nvSpPr>
          <p:cNvPr id="829" name="Shape 829"/>
          <p:cNvSpPr/>
          <p:nvPr/>
        </p:nvSpPr>
        <p:spPr>
          <a:xfrm>
            <a:off x="2432050" y="2205138"/>
            <a:ext cx="6356349" cy="666749"/>
          </a:xfrm>
          <a:prstGeom prst="wedgeRectCallout">
            <a:avLst>
              <a:gd name="adj1" fmla="val -66479"/>
              <a:gd name="adj2" fmla="val 29281"/>
            </a:avLst>
          </a:prstGeom>
          <a:solidFill>
            <a:schemeClr val="dk1">
              <a:alpha val="84705"/>
            </a:scheme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400">
                <a:solidFill>
                  <a:schemeClr val="lt1"/>
                </a:solidFill>
                <a:latin typeface="Calibri"/>
                <a:ea typeface="Calibri"/>
                <a:cs typeface="Calibri"/>
                <a:sym typeface="Calibri"/>
              </a:rPr>
              <a:t>“I think for now, we are aiming to introduce the training itself,</a:t>
            </a:r>
          </a:p>
          <a:p>
            <a:pPr marL="0" marR="0" lvl="0" indent="0" algn="ctr" rtl="0">
              <a:spcBef>
                <a:spcPts val="0"/>
              </a:spcBef>
              <a:buSzPct val="25000"/>
              <a:buNone/>
            </a:pPr>
            <a:r>
              <a:rPr lang="en-US" sz="1400">
                <a:solidFill>
                  <a:schemeClr val="lt1"/>
                </a:solidFill>
                <a:latin typeface="Calibri"/>
                <a:ea typeface="Calibri"/>
                <a:cs typeface="Calibri"/>
                <a:sym typeface="Calibri"/>
              </a:rPr>
              <a:t> but within it, we use the WHO basic.”</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Shape 835"/>
          <p:cNvSpPr txBox="1">
            <a:spLocks noGrp="1"/>
          </p:cNvSpPr>
          <p:nvPr>
            <p:ph type="title"/>
          </p:nvPr>
        </p:nvSpPr>
        <p:spPr>
          <a:xfrm>
            <a:off x="0" y="310484"/>
            <a:ext cx="9144000" cy="4925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Gill Sans"/>
              <a:buNone/>
            </a:pPr>
            <a:r>
              <a:rPr lang="en-US" sz="2300" b="1" i="0" u="none" strike="noStrike" cap="none">
                <a:solidFill>
                  <a:schemeClr val="dk1"/>
                </a:solidFill>
                <a:latin typeface="Gill Sans"/>
                <a:ea typeface="Gill Sans"/>
                <a:cs typeface="Gill Sans"/>
                <a:sym typeface="Gill Sans"/>
              </a:rPr>
              <a:t>All Sites Use Lecture &amp; Practical Pedagogical Approaches</a:t>
            </a:r>
          </a:p>
        </p:txBody>
      </p:sp>
      <p:graphicFrame>
        <p:nvGraphicFramePr>
          <p:cNvPr id="836" name="Shape 836"/>
          <p:cNvGraphicFramePr/>
          <p:nvPr>
            <p:extLst>
              <p:ext uri="{D42A27DB-BD31-4B8C-83A1-F6EECF244321}">
                <p14:modId xmlns:p14="http://schemas.microsoft.com/office/powerpoint/2010/main" val="1302092329"/>
              </p:ext>
            </p:extLst>
          </p:nvPr>
        </p:nvGraphicFramePr>
        <p:xfrm>
          <a:off x="330200" y="1466012"/>
          <a:ext cx="8458200" cy="4005595"/>
        </p:xfrm>
        <a:graphic>
          <a:graphicData uri="http://schemas.openxmlformats.org/drawingml/2006/table">
            <a:tbl>
              <a:tblPr firstRow="1" bandRow="1">
                <a:noFill/>
                <a:tableStyleId>{6C7A15F4-6765-4FD2-8D91-BEFAE0C48AB6}</a:tableStyleId>
              </a:tblPr>
              <a:tblGrid>
                <a:gridCol w="1168400"/>
                <a:gridCol w="1054100"/>
                <a:gridCol w="952500"/>
                <a:gridCol w="939800"/>
                <a:gridCol w="4343400"/>
              </a:tblGrid>
              <a:tr h="249575">
                <a:tc>
                  <a:txBody>
                    <a:bodyPr/>
                    <a:lstStyle/>
                    <a:p>
                      <a:pPr marL="0" marR="0" lvl="0" indent="0" algn="ctr" rtl="0">
                        <a:spcBef>
                          <a:spcPts val="0"/>
                        </a:spcBef>
                        <a:buSzPct val="25000"/>
                        <a:buNone/>
                      </a:pPr>
                      <a:r>
                        <a:rPr lang="en-US" sz="1100"/>
                        <a:t>Institutions</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Duration</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Lectures</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Online</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Practical Methods</a:t>
                      </a:r>
                    </a:p>
                  </a:txBody>
                  <a:tcPr marL="91450" marR="91450" marT="34300" marB="34300" anchor="ctr">
                    <a:solidFill>
                      <a:srgbClr val="448E68"/>
                    </a:solidFill>
                  </a:tcPr>
                </a:tc>
              </a:tr>
              <a:tr h="620375">
                <a:tc>
                  <a:txBody>
                    <a:bodyPr/>
                    <a:lstStyle/>
                    <a:p>
                      <a:pPr marL="0" marR="0" lvl="0" indent="0" algn="ctr" rtl="0">
                        <a:spcBef>
                          <a:spcPts val="0"/>
                        </a:spcBef>
                        <a:buSzPct val="25000"/>
                        <a:buNone/>
                      </a:pPr>
                      <a:r>
                        <a:rPr lang="en-US" sz="1100">
                          <a:solidFill>
                            <a:srgbClr val="BFBFBF"/>
                          </a:solidFill>
                        </a:rPr>
                        <a:t>LRS #1</a:t>
                      </a:r>
                    </a:p>
                  </a:txBody>
                  <a:tcPr marL="91450" marR="91450" marT="34300" marB="34300" anchor="ctr">
                    <a:solidFill>
                      <a:srgbClr val="BFBFBF"/>
                    </a:solidFill>
                  </a:tcPr>
                </a:tc>
                <a:tc>
                  <a:txBody>
                    <a:bodyPr/>
                    <a:lstStyle/>
                    <a:p>
                      <a:pPr marL="0" marR="0" lvl="0" indent="0" algn="ctr" rtl="0">
                        <a:spcBef>
                          <a:spcPts val="0"/>
                        </a:spcBef>
                        <a:buSzPct val="25000"/>
                        <a:buNone/>
                      </a:pPr>
                      <a:r>
                        <a:rPr lang="en-US" sz="1100">
                          <a:solidFill>
                            <a:srgbClr val="BFBFBF"/>
                          </a:solidFill>
                        </a:rPr>
                        <a:t>40h</a:t>
                      </a:r>
                    </a:p>
                  </a:txBody>
                  <a:tcPr marL="91450" marR="91450" marT="34300" marB="34300" anchor="ctr">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r>
                        <a:rPr lang="en-US" sz="1100" b="1">
                          <a:solidFill>
                            <a:srgbClr val="BFBFBF"/>
                          </a:solidFill>
                          <a:latin typeface="Calibri"/>
                          <a:ea typeface="Calibri"/>
                          <a:cs typeface="Calibri"/>
                          <a:sym typeface="Calibri"/>
                        </a:rPr>
                        <a:t>Provide wheelchair service to actual clients</a:t>
                      </a:r>
                      <a:r>
                        <a:rPr lang="en-US" sz="1100">
                          <a:solidFill>
                            <a:srgbClr val="BFBFBF"/>
                          </a:solidFill>
                          <a:latin typeface="Calibri"/>
                          <a:ea typeface="Calibri"/>
                          <a:cs typeface="Calibri"/>
                          <a:sym typeface="Calibri"/>
                        </a:rPr>
                        <a:t>: “groups of 2 students per client with total of 10 clients (1 wheelchair per client) for 20 students and 4 trainers in lab”</a:t>
                      </a:r>
                    </a:p>
                  </a:txBody>
                  <a:tcPr marL="91450" marR="91450" marT="34300" marB="34300" anchor="ctr">
                    <a:solidFill>
                      <a:srgbClr val="BFBFBF"/>
                    </a:solidFill>
                  </a:tcPr>
                </a:tc>
              </a:tr>
              <a:tr h="512825">
                <a:tc>
                  <a:txBody>
                    <a:bodyPr/>
                    <a:lstStyle/>
                    <a:p>
                      <a:pPr marL="0" marR="0" lvl="0" indent="0" algn="ctr" rtl="0">
                        <a:lnSpc>
                          <a:spcPct val="100000"/>
                        </a:lnSpc>
                        <a:spcBef>
                          <a:spcPts val="0"/>
                        </a:spcBef>
                        <a:spcAft>
                          <a:spcPts val="0"/>
                        </a:spcAft>
                        <a:buClr>
                          <a:srgbClr val="BFBFBF"/>
                        </a:buClr>
                        <a:buSzPct val="25000"/>
                        <a:buFont typeface="Calibri"/>
                        <a:buNone/>
                      </a:pPr>
                      <a:r>
                        <a:rPr lang="en-US" sz="1100" dirty="0">
                          <a:solidFill>
                            <a:srgbClr val="BFBFBF"/>
                          </a:solidFill>
                        </a:rPr>
                        <a:t>LRS #2</a:t>
                      </a:r>
                    </a:p>
                  </a:txBody>
                  <a:tcPr marL="91450" marR="91450" marT="34300" marB="34300" anchor="ctr">
                    <a:noFill/>
                  </a:tcPr>
                </a:tc>
                <a:tc>
                  <a:txBody>
                    <a:bodyPr/>
                    <a:lstStyle/>
                    <a:p>
                      <a:pPr marL="0" marR="0" lvl="0" indent="0" algn="ctr" rtl="0">
                        <a:spcBef>
                          <a:spcPts val="0"/>
                        </a:spcBef>
                        <a:buSzPct val="25000"/>
                        <a:buNone/>
                      </a:pPr>
                      <a:r>
                        <a:rPr lang="en-US" sz="1100" dirty="0">
                          <a:solidFill>
                            <a:srgbClr val="BFBFBF"/>
                          </a:solidFill>
                        </a:rPr>
                        <a:t>40h </a:t>
                      </a:r>
                    </a:p>
                  </a:txBody>
                  <a:tcPr marL="91450" marR="91450" marT="34300" marB="34300" anchor="ctr">
                    <a:noFill/>
                  </a:tcPr>
                </a:tc>
                <a:tc>
                  <a:txBody>
                    <a:bodyPr/>
                    <a:lstStyle/>
                    <a:p>
                      <a:pPr marL="0" marR="0" lvl="0" indent="0" algn="l" rtl="0">
                        <a:spcBef>
                          <a:spcPts val="0"/>
                        </a:spcBef>
                        <a:buSzPct val="25000"/>
                        <a:buNone/>
                      </a:pPr>
                      <a:endParaRPr sz="1100" dirty="0"/>
                    </a:p>
                  </a:txBody>
                  <a:tcPr marL="91450" marR="91450" marT="34300" marB="34300">
                    <a:noFill/>
                  </a:tcPr>
                </a:tc>
                <a:tc>
                  <a:txBody>
                    <a:bodyPr/>
                    <a:lstStyle/>
                    <a:p>
                      <a:pPr marL="0" marR="0" lvl="0" indent="0" algn="l" rtl="0">
                        <a:spcBef>
                          <a:spcPts val="0"/>
                        </a:spcBef>
                        <a:buSzPct val="25000"/>
                        <a:buNone/>
                      </a:pPr>
                      <a:endParaRPr sz="1100" dirty="0"/>
                    </a:p>
                  </a:txBody>
                  <a:tcPr marL="91450" marR="91450" marT="34300" marB="34300">
                    <a:noFill/>
                  </a:tcPr>
                </a:tc>
                <a:tc>
                  <a:txBody>
                    <a:bodyPr/>
                    <a:lstStyle/>
                    <a:p>
                      <a:pPr marL="0" marR="0" lvl="0" indent="0" algn="l" rtl="0">
                        <a:spcBef>
                          <a:spcPts val="0"/>
                        </a:spcBef>
                        <a:buSzPct val="25000"/>
                        <a:buNone/>
                      </a:pPr>
                      <a:r>
                        <a:rPr lang="en-US" sz="1100" b="1" dirty="0">
                          <a:solidFill>
                            <a:srgbClr val="BFBFBF"/>
                          </a:solidFill>
                        </a:rPr>
                        <a:t>Follows WSTP Course</a:t>
                      </a:r>
                    </a:p>
                  </a:txBody>
                  <a:tcPr marL="91450" marR="91450" marT="34300" marB="34300" anchor="ctr">
                    <a:noFill/>
                  </a:tcPr>
                </a:tc>
              </a:tr>
              <a:tr h="512825">
                <a:tc>
                  <a:txBody>
                    <a:bodyPr/>
                    <a:lstStyle/>
                    <a:p>
                      <a:pPr marL="0" marR="0" lvl="0" indent="0" algn="ctr" rtl="0">
                        <a:lnSpc>
                          <a:spcPct val="100000"/>
                        </a:lnSpc>
                        <a:spcBef>
                          <a:spcPts val="0"/>
                        </a:spcBef>
                        <a:spcAft>
                          <a:spcPts val="0"/>
                        </a:spcAft>
                        <a:buClr>
                          <a:srgbClr val="BFBFBF"/>
                        </a:buClr>
                        <a:buSzPct val="25000"/>
                        <a:buFont typeface="Calibri"/>
                        <a:buNone/>
                      </a:pPr>
                      <a:r>
                        <a:rPr lang="en-US" sz="1100">
                          <a:solidFill>
                            <a:srgbClr val="BFBFBF"/>
                          </a:solidFill>
                        </a:rPr>
                        <a:t>LMRS #1</a:t>
                      </a:r>
                    </a:p>
                  </a:txBody>
                  <a:tcPr marL="91450" marR="91450" marT="34300" marB="34300" anchor="ctr">
                    <a:solidFill>
                      <a:srgbClr val="BFBFBF"/>
                    </a:solidFill>
                  </a:tcPr>
                </a:tc>
                <a:tc>
                  <a:txBody>
                    <a:bodyPr/>
                    <a:lstStyle/>
                    <a:p>
                      <a:pPr marL="0" marR="0" lvl="0" indent="0" algn="ctr" rtl="0">
                        <a:spcBef>
                          <a:spcPts val="0"/>
                        </a:spcBef>
                        <a:buSzPct val="25000"/>
                        <a:buNone/>
                      </a:pPr>
                      <a:r>
                        <a:rPr lang="en-US" sz="1100">
                          <a:solidFill>
                            <a:srgbClr val="BFBFBF"/>
                          </a:solidFill>
                        </a:rPr>
                        <a:t>TBA</a:t>
                      </a:r>
                    </a:p>
                  </a:txBody>
                  <a:tcPr marL="91450" marR="91450" marT="34300" marB="34300" anchor="ctr">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r>
                        <a:rPr lang="en-US" sz="1100" b="1">
                          <a:solidFill>
                            <a:srgbClr val="BFBFBF"/>
                          </a:solidFill>
                        </a:rPr>
                        <a:t>Lab workshops </a:t>
                      </a:r>
                    </a:p>
                  </a:txBody>
                  <a:tcPr marL="91450" marR="91450" marT="34300" marB="34300" anchor="ctr">
                    <a:solidFill>
                      <a:srgbClr val="BFBFBF"/>
                    </a:solidFill>
                  </a:tcPr>
                </a:tc>
              </a:tr>
              <a:tr h="512825">
                <a:tc>
                  <a:txBody>
                    <a:bodyPr/>
                    <a:lstStyle/>
                    <a:p>
                      <a:pPr marL="0" marR="0" lvl="0" indent="0" algn="ctr" rtl="0">
                        <a:lnSpc>
                          <a:spcPct val="100000"/>
                        </a:lnSpc>
                        <a:spcBef>
                          <a:spcPts val="0"/>
                        </a:spcBef>
                        <a:spcAft>
                          <a:spcPts val="0"/>
                        </a:spcAft>
                        <a:buClr>
                          <a:schemeClr val="dk1"/>
                        </a:buClr>
                        <a:buSzPct val="25000"/>
                        <a:buFont typeface="Calibri"/>
                        <a:buNone/>
                      </a:pPr>
                      <a:r>
                        <a:rPr lang="en-US" sz="1100" b="1"/>
                        <a:t>UMRS #1</a:t>
                      </a:r>
                    </a:p>
                  </a:txBody>
                  <a:tcPr marL="91450" marR="91450" marT="34300" marB="34300" anchor="ctr">
                    <a:solidFill>
                      <a:srgbClr val="FFFFFF"/>
                    </a:solidFill>
                  </a:tcPr>
                </a:tc>
                <a:tc>
                  <a:txBody>
                    <a:bodyPr/>
                    <a:lstStyle/>
                    <a:p>
                      <a:pPr marL="0" marR="0" lvl="0" indent="0" algn="ctr" rtl="0">
                        <a:spcBef>
                          <a:spcPts val="0"/>
                        </a:spcBef>
                        <a:buSzPct val="25000"/>
                        <a:buNone/>
                      </a:pPr>
                      <a:r>
                        <a:rPr lang="en-US" sz="1100">
                          <a:solidFill>
                            <a:srgbClr val="BFBFBF"/>
                          </a:solidFill>
                        </a:rPr>
                        <a:t>32-36h</a:t>
                      </a:r>
                    </a:p>
                  </a:txBody>
                  <a:tcPr marL="91450" marR="91450" marT="34300" marB="34300" anchor="ctr">
                    <a:solidFill>
                      <a:srgbClr val="FFFFFF"/>
                    </a:solidFill>
                  </a:tcPr>
                </a:tc>
                <a:tc>
                  <a:txBody>
                    <a:bodyPr/>
                    <a:lstStyle/>
                    <a:p>
                      <a:pPr marL="0" marR="0" lvl="0" indent="0" algn="l" rtl="0">
                        <a:spcBef>
                          <a:spcPts val="0"/>
                        </a:spcBef>
                        <a:buSzPct val="25000"/>
                        <a:buNone/>
                      </a:pPr>
                      <a:endParaRPr sz="1100"/>
                    </a:p>
                  </a:txBody>
                  <a:tcPr marL="91450" marR="91450" marT="34300" marB="34300">
                    <a:solidFill>
                      <a:srgbClr val="FFFFFF"/>
                    </a:solidFill>
                  </a:tcPr>
                </a:tc>
                <a:tc>
                  <a:txBody>
                    <a:bodyPr/>
                    <a:lstStyle/>
                    <a:p>
                      <a:pPr marL="0" marR="0" lvl="0" indent="0" algn="l" rtl="0">
                        <a:spcBef>
                          <a:spcPts val="0"/>
                        </a:spcBef>
                        <a:buSzPct val="25000"/>
                        <a:buNone/>
                      </a:pPr>
                      <a:endParaRPr sz="1100"/>
                    </a:p>
                  </a:txBody>
                  <a:tcPr marL="91450" marR="91450" marT="34300" marB="34300">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100" b="1">
                          <a:solidFill>
                            <a:srgbClr val="BFBFBF"/>
                          </a:solidFill>
                        </a:rPr>
                        <a:t>Lab workshops </a:t>
                      </a:r>
                    </a:p>
                  </a:txBody>
                  <a:tcPr marL="91450" marR="91450" marT="34300" marB="34300" anchor="ctr">
                    <a:solidFill>
                      <a:srgbClr val="FFFFFF"/>
                    </a:solidFill>
                  </a:tcPr>
                </a:tc>
              </a:tr>
              <a:tr h="512825">
                <a:tc>
                  <a:txBody>
                    <a:bodyPr/>
                    <a:lstStyle/>
                    <a:p>
                      <a:pPr marL="0" marR="0" lvl="0" indent="0" algn="ctr" rtl="0">
                        <a:spcBef>
                          <a:spcPts val="0"/>
                        </a:spcBef>
                        <a:buSzPct val="25000"/>
                        <a:buNone/>
                      </a:pPr>
                      <a:r>
                        <a:rPr lang="en-US" sz="1100">
                          <a:solidFill>
                            <a:srgbClr val="BFBFBF"/>
                          </a:solidFill>
                        </a:rPr>
                        <a:t>HRS #1</a:t>
                      </a:r>
                    </a:p>
                  </a:txBody>
                  <a:tcPr marL="91450" marR="91450" marT="34300" marB="34300" anchor="ctr">
                    <a:solidFill>
                      <a:srgbClr val="BFBFBF"/>
                    </a:solidFill>
                  </a:tcPr>
                </a:tc>
                <a:tc>
                  <a:txBody>
                    <a:bodyPr/>
                    <a:lstStyle/>
                    <a:p>
                      <a:pPr marL="0" marR="0" lvl="0" indent="0" algn="l" rtl="0">
                        <a:spcBef>
                          <a:spcPts val="0"/>
                        </a:spcBef>
                        <a:buSzPct val="25000"/>
                        <a:buNone/>
                      </a:pPr>
                      <a:r>
                        <a:rPr lang="en-US" sz="1100">
                          <a:solidFill>
                            <a:srgbClr val="BFBFBF"/>
                          </a:solidFill>
                        </a:rPr>
                        <a:t>2</a:t>
                      </a:r>
                      <a:r>
                        <a:rPr lang="en-US" sz="1100" baseline="30000">
                          <a:solidFill>
                            <a:srgbClr val="BFBFBF"/>
                          </a:solidFill>
                        </a:rPr>
                        <a:t>nd</a:t>
                      </a:r>
                      <a:r>
                        <a:rPr lang="en-US" sz="1100">
                          <a:solidFill>
                            <a:srgbClr val="BFBFBF"/>
                          </a:solidFill>
                        </a:rPr>
                        <a:t> year: 3h</a:t>
                      </a:r>
                    </a:p>
                    <a:p>
                      <a:pPr marL="0" marR="0" lvl="0" indent="0" algn="l" rtl="0">
                        <a:spcBef>
                          <a:spcPts val="0"/>
                        </a:spcBef>
                        <a:buSzPct val="25000"/>
                        <a:buNone/>
                      </a:pPr>
                      <a:r>
                        <a:rPr lang="en-US" sz="1100">
                          <a:solidFill>
                            <a:srgbClr val="BFBFBF"/>
                          </a:solidFill>
                        </a:rPr>
                        <a:t>Master’s: 45h</a:t>
                      </a:r>
                    </a:p>
                  </a:txBody>
                  <a:tcPr marL="91450" marR="91450" marT="34300" marB="34300" anchor="ctr">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r>
                        <a:rPr lang="en-US" sz="1100" b="1">
                          <a:solidFill>
                            <a:srgbClr val="BFBFBF"/>
                          </a:solidFill>
                        </a:rPr>
                        <a:t>Lab workshops, Day in a wheelchair, Presentations </a:t>
                      </a:r>
                      <a:r>
                        <a:rPr lang="en-US" sz="1100" b="0">
                          <a:solidFill>
                            <a:srgbClr val="BFBFBF"/>
                          </a:solidFill>
                        </a:rPr>
                        <a:t>from</a:t>
                      </a:r>
                      <a:r>
                        <a:rPr lang="en-US" sz="1100" b="1">
                          <a:solidFill>
                            <a:srgbClr val="BFBFBF"/>
                          </a:solidFill>
                        </a:rPr>
                        <a:t> </a:t>
                      </a:r>
                      <a:r>
                        <a:rPr lang="en-US" sz="1100">
                          <a:solidFill>
                            <a:srgbClr val="BFBFBF"/>
                          </a:solidFill>
                          <a:latin typeface="Calibri"/>
                          <a:ea typeface="Calibri"/>
                          <a:cs typeface="Calibri"/>
                          <a:sym typeface="Calibri"/>
                        </a:rPr>
                        <a:t>representatives of different manufactures, </a:t>
                      </a:r>
                    </a:p>
                  </a:txBody>
                  <a:tcPr marL="91450" marR="91450" marT="34300" marB="34300" anchor="ctr">
                    <a:solidFill>
                      <a:srgbClr val="BFBFBF"/>
                    </a:solidFill>
                  </a:tcPr>
                </a:tc>
              </a:tr>
              <a:tr h="512825">
                <a:tc>
                  <a:txBody>
                    <a:bodyPr/>
                    <a:lstStyle/>
                    <a:p>
                      <a:pPr marL="0" marR="0" lvl="0" indent="0" algn="ctr" rtl="0">
                        <a:spcBef>
                          <a:spcPts val="0"/>
                        </a:spcBef>
                        <a:buSzPct val="25000"/>
                        <a:buNone/>
                      </a:pPr>
                      <a:r>
                        <a:rPr lang="en-US" sz="1100">
                          <a:solidFill>
                            <a:srgbClr val="BFBFBF"/>
                          </a:solidFill>
                        </a:rPr>
                        <a:t>HRS #2</a:t>
                      </a:r>
                    </a:p>
                  </a:txBody>
                  <a:tcPr marL="91450" marR="91450" marT="34300" marB="34300" anchor="ctr">
                    <a:solidFill>
                      <a:srgbClr val="FFFFFF"/>
                    </a:solidFill>
                  </a:tcPr>
                </a:tc>
                <a:tc>
                  <a:txBody>
                    <a:bodyPr/>
                    <a:lstStyle/>
                    <a:p>
                      <a:pPr marL="0" marR="0" lvl="0" indent="0" algn="ctr" rtl="0">
                        <a:spcBef>
                          <a:spcPts val="0"/>
                        </a:spcBef>
                        <a:buSzPct val="25000"/>
                        <a:buNone/>
                      </a:pPr>
                      <a:r>
                        <a:rPr lang="en-US" sz="1100">
                          <a:solidFill>
                            <a:srgbClr val="BFBFBF"/>
                          </a:solidFill>
                        </a:rPr>
                        <a:t>28h</a:t>
                      </a:r>
                    </a:p>
                  </a:txBody>
                  <a:tcPr marL="91450" marR="91450" marT="34300" marB="34300" anchor="ctr">
                    <a:solidFill>
                      <a:srgbClr val="FFFFFF"/>
                    </a:solidFill>
                  </a:tcPr>
                </a:tc>
                <a:tc>
                  <a:txBody>
                    <a:bodyPr/>
                    <a:lstStyle/>
                    <a:p>
                      <a:pPr marL="0" marR="0" lvl="0" indent="0" algn="l" rtl="0">
                        <a:spcBef>
                          <a:spcPts val="0"/>
                        </a:spcBef>
                        <a:buSzPct val="25000"/>
                        <a:buNone/>
                      </a:pPr>
                      <a:endParaRPr sz="1100"/>
                    </a:p>
                  </a:txBody>
                  <a:tcPr marL="91450" marR="91450" marT="34300" marB="34300">
                    <a:solidFill>
                      <a:srgbClr val="FFFFFF"/>
                    </a:solidFill>
                  </a:tcPr>
                </a:tc>
                <a:tc>
                  <a:txBody>
                    <a:bodyPr/>
                    <a:lstStyle/>
                    <a:p>
                      <a:pPr marL="0" marR="0" lvl="0" indent="0" algn="l" rtl="0">
                        <a:spcBef>
                          <a:spcPts val="0"/>
                        </a:spcBef>
                        <a:buSzPct val="25000"/>
                        <a:buNone/>
                      </a:pPr>
                      <a:endParaRPr sz="1100"/>
                    </a:p>
                  </a:txBody>
                  <a:tcPr marL="91450" marR="91450" marT="34300" marB="34300">
                    <a:solidFill>
                      <a:srgbClr val="FFFFFF"/>
                    </a:solidFill>
                  </a:tcPr>
                </a:tc>
                <a:tc>
                  <a:txBody>
                    <a:bodyPr/>
                    <a:lstStyle/>
                    <a:p>
                      <a:pPr marL="0" marR="0" lvl="0" indent="0" algn="l" rtl="0">
                        <a:spcBef>
                          <a:spcPts val="0"/>
                        </a:spcBef>
                        <a:buSzPct val="25000"/>
                        <a:buNone/>
                      </a:pPr>
                      <a:r>
                        <a:rPr lang="en-US" sz="1100" b="1">
                          <a:solidFill>
                            <a:srgbClr val="BFBFBF"/>
                          </a:solidFill>
                        </a:rPr>
                        <a:t>Lab workshops</a:t>
                      </a:r>
                      <a:r>
                        <a:rPr lang="en-US" sz="1100">
                          <a:solidFill>
                            <a:srgbClr val="BFBFBF"/>
                          </a:solidFill>
                        </a:rPr>
                        <a:t>, </a:t>
                      </a:r>
                      <a:r>
                        <a:rPr lang="en-US" sz="1100" b="1">
                          <a:solidFill>
                            <a:srgbClr val="BFBFBF"/>
                          </a:solidFill>
                        </a:rPr>
                        <a:t>Day in a wheelchair</a:t>
                      </a:r>
                      <a:r>
                        <a:rPr lang="en-US" sz="1100">
                          <a:solidFill>
                            <a:srgbClr val="BFBFBF"/>
                          </a:solidFill>
                        </a:rPr>
                        <a:t>, </a:t>
                      </a:r>
                      <a:r>
                        <a:rPr lang="en-US" sz="1100" b="1">
                          <a:solidFill>
                            <a:srgbClr val="BFBFBF"/>
                          </a:solidFill>
                        </a:rPr>
                        <a:t>Boot camp </a:t>
                      </a:r>
                      <a:r>
                        <a:rPr lang="en-US" sz="1100">
                          <a:solidFill>
                            <a:srgbClr val="BFBFBF"/>
                          </a:solidFill>
                        </a:rPr>
                        <a:t>on weekend (WSP)</a:t>
                      </a:r>
                    </a:p>
                  </a:txBody>
                  <a:tcPr marL="91450" marR="91450" marT="34300" marB="34300" anchor="ctr">
                    <a:solidFill>
                      <a:srgbClr val="FFFFFF"/>
                    </a:solidFill>
                  </a:tcPr>
                </a:tc>
              </a:tr>
              <a:tr h="512825">
                <a:tc>
                  <a:txBody>
                    <a:bodyPr/>
                    <a:lstStyle/>
                    <a:p>
                      <a:pPr marL="0" marR="0" lvl="0" indent="0" algn="ctr" rtl="0">
                        <a:spcBef>
                          <a:spcPts val="0"/>
                        </a:spcBef>
                        <a:buSzPct val="25000"/>
                        <a:buNone/>
                      </a:pPr>
                      <a:r>
                        <a:rPr lang="en-US" sz="1100">
                          <a:solidFill>
                            <a:srgbClr val="BFBFBF"/>
                          </a:solidFill>
                        </a:rPr>
                        <a:t>HRS #3</a:t>
                      </a:r>
                    </a:p>
                  </a:txBody>
                  <a:tcPr marL="91450" marR="91450" marT="34300" marB="34300" anchor="ctr">
                    <a:solidFill>
                      <a:srgbClr val="BFBFBF"/>
                    </a:solidFill>
                  </a:tcPr>
                </a:tc>
                <a:tc>
                  <a:txBody>
                    <a:bodyPr/>
                    <a:lstStyle/>
                    <a:p>
                      <a:pPr marL="0" marR="0" lvl="0" indent="0" algn="l" rtl="0">
                        <a:spcBef>
                          <a:spcPts val="0"/>
                        </a:spcBef>
                        <a:buSzPct val="25000"/>
                        <a:buNone/>
                      </a:pPr>
                      <a:r>
                        <a:rPr lang="en-US" sz="1100">
                          <a:solidFill>
                            <a:srgbClr val="BFBFBF"/>
                          </a:solidFill>
                        </a:rPr>
                        <a:t>1</a:t>
                      </a:r>
                      <a:r>
                        <a:rPr lang="en-US" sz="1100" baseline="30000">
                          <a:solidFill>
                            <a:srgbClr val="BFBFBF"/>
                          </a:solidFill>
                        </a:rPr>
                        <a:t>st</a:t>
                      </a:r>
                      <a:r>
                        <a:rPr lang="en-US" sz="1100">
                          <a:solidFill>
                            <a:srgbClr val="BFBFBF"/>
                          </a:solidFill>
                        </a:rPr>
                        <a:t> year: 7h</a:t>
                      </a:r>
                    </a:p>
                    <a:p>
                      <a:pPr marL="0" marR="0" lvl="0" indent="0" algn="l" rtl="0">
                        <a:spcBef>
                          <a:spcPts val="0"/>
                        </a:spcBef>
                        <a:buSzPct val="25000"/>
                        <a:buNone/>
                      </a:pPr>
                      <a:r>
                        <a:rPr lang="en-US" sz="1100">
                          <a:solidFill>
                            <a:srgbClr val="BFBFBF"/>
                          </a:solidFill>
                        </a:rPr>
                        <a:t>2</a:t>
                      </a:r>
                      <a:r>
                        <a:rPr lang="en-US" sz="1100" baseline="30000">
                          <a:solidFill>
                            <a:srgbClr val="BFBFBF"/>
                          </a:solidFill>
                        </a:rPr>
                        <a:t>nd</a:t>
                      </a:r>
                      <a:r>
                        <a:rPr lang="en-US" sz="1100">
                          <a:solidFill>
                            <a:srgbClr val="BFBFBF"/>
                          </a:solidFill>
                        </a:rPr>
                        <a:t> year: 30h</a:t>
                      </a:r>
                    </a:p>
                    <a:p>
                      <a:pPr marL="0" marR="0" lvl="0" indent="0" algn="l" rtl="0">
                        <a:spcBef>
                          <a:spcPts val="0"/>
                        </a:spcBef>
                        <a:buSzPct val="25000"/>
                        <a:buNone/>
                      </a:pPr>
                      <a:r>
                        <a:rPr lang="en-US" sz="1100">
                          <a:solidFill>
                            <a:srgbClr val="BFBFBF"/>
                          </a:solidFill>
                        </a:rPr>
                        <a:t>3</a:t>
                      </a:r>
                      <a:r>
                        <a:rPr lang="en-US" sz="1100" baseline="30000">
                          <a:solidFill>
                            <a:srgbClr val="BFBFBF"/>
                          </a:solidFill>
                        </a:rPr>
                        <a:t>rd</a:t>
                      </a:r>
                      <a:r>
                        <a:rPr lang="en-US" sz="1100">
                          <a:solidFill>
                            <a:srgbClr val="BFBFBF"/>
                          </a:solidFill>
                        </a:rPr>
                        <a:t> year: ?</a:t>
                      </a:r>
                    </a:p>
                  </a:txBody>
                  <a:tcPr marL="91450" marR="91450" marT="34300" marB="34300" anchor="ctr">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r>
                        <a:rPr lang="en-US" sz="1100" b="1" dirty="0">
                          <a:solidFill>
                            <a:srgbClr val="BFBFBF"/>
                          </a:solidFill>
                        </a:rPr>
                        <a:t>Lab workshops, Day in a wheelchair, Model clients, Actual home assessment, Van modification </a:t>
                      </a:r>
                    </a:p>
                  </a:txBody>
                  <a:tcPr marL="91450" marR="91450" marT="34300" marB="34300" anchor="ctr">
                    <a:solidFill>
                      <a:srgbClr val="BFBFBF"/>
                    </a:solidFill>
                  </a:tcPr>
                </a:tc>
              </a:tr>
            </a:tbl>
          </a:graphicData>
        </a:graphic>
      </p:graphicFrame>
      <p:grpSp>
        <p:nvGrpSpPr>
          <p:cNvPr id="837" name="Shape 837"/>
          <p:cNvGrpSpPr/>
          <p:nvPr/>
        </p:nvGrpSpPr>
        <p:grpSpPr>
          <a:xfrm>
            <a:off x="2889250" y="1916112"/>
            <a:ext cx="1241424" cy="3461807"/>
            <a:chOff x="2889250" y="1152525"/>
            <a:chExt cx="1241424" cy="3461807"/>
          </a:xfrm>
        </p:grpSpPr>
        <p:sp>
          <p:nvSpPr>
            <p:cNvPr id="838" name="Shape 838"/>
            <p:cNvSpPr/>
            <p:nvPr/>
          </p:nvSpPr>
          <p:spPr>
            <a:xfrm>
              <a:off x="3851275" y="1152525"/>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39" name="Shape 839"/>
            <p:cNvSpPr/>
            <p:nvPr/>
          </p:nvSpPr>
          <p:spPr>
            <a:xfrm>
              <a:off x="2889250" y="1152525"/>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40" name="Shape 840"/>
            <p:cNvSpPr/>
            <p:nvPr/>
          </p:nvSpPr>
          <p:spPr>
            <a:xfrm>
              <a:off x="2889250" y="170815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41" name="Shape 841"/>
            <p:cNvSpPr/>
            <p:nvPr/>
          </p:nvSpPr>
          <p:spPr>
            <a:xfrm>
              <a:off x="2889250" y="2230966"/>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42" name="Shape 842"/>
            <p:cNvSpPr/>
            <p:nvPr/>
          </p:nvSpPr>
          <p:spPr>
            <a:xfrm>
              <a:off x="2889250" y="2755955"/>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43" name="Shape 843"/>
            <p:cNvSpPr/>
            <p:nvPr/>
          </p:nvSpPr>
          <p:spPr>
            <a:xfrm>
              <a:off x="2889250" y="3255432"/>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44" name="Shape 844"/>
            <p:cNvSpPr/>
            <p:nvPr/>
          </p:nvSpPr>
          <p:spPr>
            <a:xfrm>
              <a:off x="2889250" y="3754964"/>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45" name="Shape 845"/>
            <p:cNvSpPr/>
            <p:nvPr/>
          </p:nvSpPr>
          <p:spPr>
            <a:xfrm>
              <a:off x="2889250" y="43307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46" name="Shape 846"/>
            <p:cNvSpPr/>
            <p:nvPr/>
          </p:nvSpPr>
          <p:spPr>
            <a:xfrm>
              <a:off x="3851275" y="1708150"/>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47" name="Shape 847"/>
            <p:cNvSpPr/>
            <p:nvPr/>
          </p:nvSpPr>
          <p:spPr>
            <a:xfrm>
              <a:off x="3851275" y="2755955"/>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48" name="Shape 848"/>
            <p:cNvSpPr/>
            <p:nvPr/>
          </p:nvSpPr>
          <p:spPr>
            <a:xfrm>
              <a:off x="3851275" y="2230966"/>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49" name="Shape 849"/>
            <p:cNvSpPr/>
            <p:nvPr/>
          </p:nvSpPr>
          <p:spPr>
            <a:xfrm>
              <a:off x="3851275" y="3255432"/>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50" name="Shape 850"/>
            <p:cNvSpPr/>
            <p:nvPr/>
          </p:nvSpPr>
          <p:spPr>
            <a:xfrm>
              <a:off x="3851275" y="3754964"/>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51" name="Shape 851"/>
            <p:cNvSpPr/>
            <p:nvPr/>
          </p:nvSpPr>
          <p:spPr>
            <a:xfrm>
              <a:off x="3851275" y="4334932"/>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852" name="Shape 852"/>
          <p:cNvGrpSpPr/>
          <p:nvPr/>
        </p:nvGrpSpPr>
        <p:grpSpPr>
          <a:xfrm>
            <a:off x="2515127" y="918955"/>
            <a:ext cx="4104111" cy="307777"/>
            <a:chOff x="1968500" y="581560"/>
            <a:chExt cx="4104111" cy="307777"/>
          </a:xfrm>
        </p:grpSpPr>
        <p:sp>
          <p:nvSpPr>
            <p:cNvPr id="853" name="Shape 853"/>
            <p:cNvSpPr/>
            <p:nvPr/>
          </p:nvSpPr>
          <p:spPr>
            <a:xfrm>
              <a:off x="4889500" y="609937"/>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54" name="Shape 854"/>
            <p:cNvSpPr/>
            <p:nvPr/>
          </p:nvSpPr>
          <p:spPr>
            <a:xfrm>
              <a:off x="3200400" y="609937"/>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55" name="Shape 855"/>
            <p:cNvSpPr/>
            <p:nvPr/>
          </p:nvSpPr>
          <p:spPr>
            <a:xfrm>
              <a:off x="1968500" y="609937"/>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56" name="Shape 856"/>
            <p:cNvSpPr txBox="1"/>
            <p:nvPr/>
          </p:nvSpPr>
          <p:spPr>
            <a:xfrm>
              <a:off x="2222500" y="581560"/>
              <a:ext cx="825499"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in use</a:t>
              </a:r>
            </a:p>
          </p:txBody>
        </p:sp>
        <p:sp>
          <p:nvSpPr>
            <p:cNvPr id="857" name="Shape 857"/>
            <p:cNvSpPr txBox="1"/>
            <p:nvPr/>
          </p:nvSpPr>
          <p:spPr>
            <a:xfrm>
              <a:off x="3467100" y="581560"/>
              <a:ext cx="1263650"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planned use</a:t>
              </a:r>
            </a:p>
          </p:txBody>
        </p:sp>
        <p:sp>
          <p:nvSpPr>
            <p:cNvPr id="858" name="Shape 858"/>
            <p:cNvSpPr txBox="1"/>
            <p:nvPr/>
          </p:nvSpPr>
          <p:spPr>
            <a:xfrm>
              <a:off x="5143498" y="581560"/>
              <a:ext cx="929113"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not used</a:t>
              </a:r>
            </a:p>
          </p:txBody>
        </p:sp>
      </p:grpSp>
      <p:sp>
        <p:nvSpPr>
          <p:cNvPr id="859" name="Shape 859"/>
          <p:cNvSpPr/>
          <p:nvPr/>
        </p:nvSpPr>
        <p:spPr>
          <a:xfrm>
            <a:off x="2511950" y="1919872"/>
            <a:ext cx="6356349" cy="1662532"/>
          </a:xfrm>
          <a:prstGeom prst="wedgeRectCallout">
            <a:avLst>
              <a:gd name="adj1" fmla="val -66658"/>
              <a:gd name="adj2" fmla="val 49905"/>
            </a:avLst>
          </a:prstGeom>
          <a:solidFill>
            <a:schemeClr val="dk1">
              <a:alpha val="84705"/>
            </a:scheme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20000"/>
              </a:lnSpc>
              <a:spcBef>
                <a:spcPts val="0"/>
              </a:spcBef>
              <a:buSzPct val="25000"/>
              <a:buNone/>
            </a:pPr>
            <a:r>
              <a:rPr lang="en-US" sz="1400">
                <a:solidFill>
                  <a:schemeClr val="lt1"/>
                </a:solidFill>
                <a:latin typeface="Calibri"/>
                <a:ea typeface="Calibri"/>
                <a:cs typeface="Calibri"/>
                <a:sym typeface="Calibri"/>
              </a:rPr>
              <a:t>“I think that it would be most pertinent to have the first approach from the point of theoretical aspects and then to have then the practical component. The virtual aspect would complement the subject, but the subject would not be completely virtual. There would be the theoretical lectures.”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Shape 865"/>
          <p:cNvSpPr txBox="1">
            <a:spLocks noGrp="1"/>
          </p:cNvSpPr>
          <p:nvPr>
            <p:ph type="title"/>
          </p:nvPr>
        </p:nvSpPr>
        <p:spPr>
          <a:xfrm>
            <a:off x="0" y="310484"/>
            <a:ext cx="9144000" cy="4925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Gill Sans"/>
              <a:buNone/>
            </a:pPr>
            <a:r>
              <a:rPr lang="en-US" sz="2300" b="1" i="0" u="none" strike="noStrike" cap="none">
                <a:solidFill>
                  <a:schemeClr val="dk1"/>
                </a:solidFill>
                <a:latin typeface="Gill Sans"/>
                <a:ea typeface="Gill Sans"/>
                <a:cs typeface="Gill Sans"/>
                <a:sym typeface="Gill Sans"/>
              </a:rPr>
              <a:t>All Sites Use Lecture &amp; Practical Pedagogical Approaches</a:t>
            </a:r>
          </a:p>
        </p:txBody>
      </p:sp>
      <p:graphicFrame>
        <p:nvGraphicFramePr>
          <p:cNvPr id="866" name="Shape 866"/>
          <p:cNvGraphicFramePr/>
          <p:nvPr>
            <p:extLst>
              <p:ext uri="{D42A27DB-BD31-4B8C-83A1-F6EECF244321}">
                <p14:modId xmlns:p14="http://schemas.microsoft.com/office/powerpoint/2010/main" val="1893840316"/>
              </p:ext>
            </p:extLst>
          </p:nvPr>
        </p:nvGraphicFramePr>
        <p:xfrm>
          <a:off x="330200" y="1466012"/>
          <a:ext cx="8458200" cy="4005595"/>
        </p:xfrm>
        <a:graphic>
          <a:graphicData uri="http://schemas.openxmlformats.org/drawingml/2006/table">
            <a:tbl>
              <a:tblPr firstRow="1" bandRow="1">
                <a:noFill/>
                <a:tableStyleId>{6C7A15F4-6765-4FD2-8D91-BEFAE0C48AB6}</a:tableStyleId>
              </a:tblPr>
              <a:tblGrid>
                <a:gridCol w="1168400"/>
                <a:gridCol w="1054100"/>
                <a:gridCol w="952500"/>
                <a:gridCol w="939800"/>
                <a:gridCol w="4343400"/>
              </a:tblGrid>
              <a:tr h="249575">
                <a:tc>
                  <a:txBody>
                    <a:bodyPr/>
                    <a:lstStyle/>
                    <a:p>
                      <a:pPr marL="0" marR="0" lvl="0" indent="0" algn="ctr" rtl="0">
                        <a:spcBef>
                          <a:spcPts val="0"/>
                        </a:spcBef>
                        <a:buSzPct val="25000"/>
                        <a:buNone/>
                      </a:pPr>
                      <a:r>
                        <a:rPr lang="en-US" sz="1100"/>
                        <a:t>Institutions</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Duration</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Lectures</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Online</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Practical Methods</a:t>
                      </a:r>
                    </a:p>
                  </a:txBody>
                  <a:tcPr marL="91450" marR="91450" marT="34300" marB="34300" anchor="ctr">
                    <a:solidFill>
                      <a:srgbClr val="448E68"/>
                    </a:solidFill>
                  </a:tcPr>
                </a:tc>
              </a:tr>
              <a:tr h="620375">
                <a:tc>
                  <a:txBody>
                    <a:bodyPr/>
                    <a:lstStyle/>
                    <a:p>
                      <a:pPr marL="0" marR="0" lvl="0" indent="0" algn="ctr" rtl="0">
                        <a:spcBef>
                          <a:spcPts val="0"/>
                        </a:spcBef>
                        <a:buSzPct val="25000"/>
                        <a:buNone/>
                      </a:pPr>
                      <a:r>
                        <a:rPr lang="en-US" sz="1100">
                          <a:solidFill>
                            <a:srgbClr val="BFBFBF"/>
                          </a:solidFill>
                        </a:rPr>
                        <a:t>LRS #1</a:t>
                      </a:r>
                    </a:p>
                  </a:txBody>
                  <a:tcPr marL="91450" marR="91450" marT="34300" marB="34300" anchor="ctr">
                    <a:solidFill>
                      <a:srgbClr val="BFBFBF"/>
                    </a:solidFill>
                  </a:tcPr>
                </a:tc>
                <a:tc>
                  <a:txBody>
                    <a:bodyPr/>
                    <a:lstStyle/>
                    <a:p>
                      <a:pPr marL="0" marR="0" lvl="0" indent="0" algn="ctr" rtl="0">
                        <a:spcBef>
                          <a:spcPts val="0"/>
                        </a:spcBef>
                        <a:buSzPct val="25000"/>
                        <a:buNone/>
                      </a:pPr>
                      <a:r>
                        <a:rPr lang="en-US" sz="1100">
                          <a:solidFill>
                            <a:srgbClr val="BFBFBF"/>
                          </a:solidFill>
                        </a:rPr>
                        <a:t>40h</a:t>
                      </a:r>
                    </a:p>
                  </a:txBody>
                  <a:tcPr marL="91450" marR="91450" marT="34300" marB="34300" anchor="ctr">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r>
                        <a:rPr lang="en-US" sz="1100" b="1">
                          <a:solidFill>
                            <a:srgbClr val="BFBFBF"/>
                          </a:solidFill>
                          <a:latin typeface="Calibri"/>
                          <a:ea typeface="Calibri"/>
                          <a:cs typeface="Calibri"/>
                          <a:sym typeface="Calibri"/>
                        </a:rPr>
                        <a:t>Provide wheelchair service to actual clients</a:t>
                      </a:r>
                      <a:r>
                        <a:rPr lang="en-US" sz="1100">
                          <a:solidFill>
                            <a:srgbClr val="BFBFBF"/>
                          </a:solidFill>
                          <a:latin typeface="Calibri"/>
                          <a:ea typeface="Calibri"/>
                          <a:cs typeface="Calibri"/>
                          <a:sym typeface="Calibri"/>
                        </a:rPr>
                        <a:t>: “groups of 2 students per client with total of 10 clients (1 wheelchair per client) for 20 students and 4 trainers in lab”</a:t>
                      </a:r>
                    </a:p>
                  </a:txBody>
                  <a:tcPr marL="91450" marR="91450" marT="34300" marB="34300" anchor="ctr">
                    <a:solidFill>
                      <a:srgbClr val="BFBFBF"/>
                    </a:solidFill>
                  </a:tcPr>
                </a:tc>
              </a:tr>
              <a:tr h="512825">
                <a:tc>
                  <a:txBody>
                    <a:bodyPr/>
                    <a:lstStyle/>
                    <a:p>
                      <a:pPr marL="0" marR="0" lvl="0" indent="0" algn="ctr" rtl="0">
                        <a:lnSpc>
                          <a:spcPct val="100000"/>
                        </a:lnSpc>
                        <a:spcBef>
                          <a:spcPts val="0"/>
                        </a:spcBef>
                        <a:spcAft>
                          <a:spcPts val="0"/>
                        </a:spcAft>
                        <a:buClr>
                          <a:srgbClr val="BFBFBF"/>
                        </a:buClr>
                        <a:buSzPct val="25000"/>
                        <a:buFont typeface="Calibri"/>
                        <a:buNone/>
                      </a:pPr>
                      <a:r>
                        <a:rPr lang="en-US" sz="1100" dirty="0">
                          <a:solidFill>
                            <a:srgbClr val="BFBFBF"/>
                          </a:solidFill>
                        </a:rPr>
                        <a:t>LRS #2</a:t>
                      </a:r>
                    </a:p>
                  </a:txBody>
                  <a:tcPr marL="91450" marR="91450" marT="34300" marB="34300" anchor="ctr">
                    <a:noFill/>
                  </a:tcPr>
                </a:tc>
                <a:tc>
                  <a:txBody>
                    <a:bodyPr/>
                    <a:lstStyle/>
                    <a:p>
                      <a:pPr marL="0" marR="0" lvl="0" indent="0" algn="ctr" rtl="0">
                        <a:spcBef>
                          <a:spcPts val="0"/>
                        </a:spcBef>
                        <a:buSzPct val="25000"/>
                        <a:buNone/>
                      </a:pPr>
                      <a:r>
                        <a:rPr lang="en-US" sz="1100" dirty="0">
                          <a:solidFill>
                            <a:srgbClr val="BFBFBF"/>
                          </a:solidFill>
                        </a:rPr>
                        <a:t>40h </a:t>
                      </a:r>
                    </a:p>
                  </a:txBody>
                  <a:tcPr marL="91450" marR="91450" marT="34300" marB="34300" anchor="ctr">
                    <a:noFill/>
                  </a:tcPr>
                </a:tc>
                <a:tc>
                  <a:txBody>
                    <a:bodyPr/>
                    <a:lstStyle/>
                    <a:p>
                      <a:pPr marL="0" marR="0" lvl="0" indent="0" algn="l" rtl="0">
                        <a:spcBef>
                          <a:spcPts val="0"/>
                        </a:spcBef>
                        <a:buSzPct val="25000"/>
                        <a:buNone/>
                      </a:pPr>
                      <a:endParaRPr sz="1100" dirty="0"/>
                    </a:p>
                  </a:txBody>
                  <a:tcPr marL="91450" marR="91450" marT="34300" marB="34300">
                    <a:noFill/>
                  </a:tcPr>
                </a:tc>
                <a:tc>
                  <a:txBody>
                    <a:bodyPr/>
                    <a:lstStyle/>
                    <a:p>
                      <a:pPr marL="0" marR="0" lvl="0" indent="0" algn="l" rtl="0">
                        <a:spcBef>
                          <a:spcPts val="0"/>
                        </a:spcBef>
                        <a:buSzPct val="25000"/>
                        <a:buNone/>
                      </a:pPr>
                      <a:endParaRPr sz="1100" dirty="0"/>
                    </a:p>
                  </a:txBody>
                  <a:tcPr marL="91450" marR="91450" marT="34300" marB="34300">
                    <a:noFill/>
                  </a:tcPr>
                </a:tc>
                <a:tc>
                  <a:txBody>
                    <a:bodyPr/>
                    <a:lstStyle/>
                    <a:p>
                      <a:pPr marL="0" marR="0" lvl="0" indent="0" algn="l" rtl="0">
                        <a:spcBef>
                          <a:spcPts val="0"/>
                        </a:spcBef>
                        <a:buSzPct val="25000"/>
                        <a:buNone/>
                      </a:pPr>
                      <a:r>
                        <a:rPr lang="en-US" sz="1100" b="1" dirty="0">
                          <a:solidFill>
                            <a:srgbClr val="BFBFBF"/>
                          </a:solidFill>
                        </a:rPr>
                        <a:t>Follows WSTP Course</a:t>
                      </a:r>
                    </a:p>
                  </a:txBody>
                  <a:tcPr marL="91450" marR="91450" marT="34300" marB="34300" anchor="ctr">
                    <a:noFill/>
                  </a:tcPr>
                </a:tc>
              </a:tr>
              <a:tr h="512825">
                <a:tc>
                  <a:txBody>
                    <a:bodyPr/>
                    <a:lstStyle/>
                    <a:p>
                      <a:pPr marL="0" marR="0" lvl="0" indent="0" algn="ctr" rtl="0">
                        <a:lnSpc>
                          <a:spcPct val="100000"/>
                        </a:lnSpc>
                        <a:spcBef>
                          <a:spcPts val="0"/>
                        </a:spcBef>
                        <a:spcAft>
                          <a:spcPts val="0"/>
                        </a:spcAft>
                        <a:buClr>
                          <a:srgbClr val="BFBFBF"/>
                        </a:buClr>
                        <a:buSzPct val="25000"/>
                        <a:buFont typeface="Calibri"/>
                        <a:buNone/>
                      </a:pPr>
                      <a:r>
                        <a:rPr lang="en-US" sz="1100">
                          <a:solidFill>
                            <a:srgbClr val="BFBFBF"/>
                          </a:solidFill>
                        </a:rPr>
                        <a:t>LMRS #1</a:t>
                      </a:r>
                    </a:p>
                  </a:txBody>
                  <a:tcPr marL="91450" marR="91450" marT="34300" marB="34300" anchor="ctr">
                    <a:solidFill>
                      <a:srgbClr val="BFBFBF"/>
                    </a:solidFill>
                  </a:tcPr>
                </a:tc>
                <a:tc>
                  <a:txBody>
                    <a:bodyPr/>
                    <a:lstStyle/>
                    <a:p>
                      <a:pPr marL="0" marR="0" lvl="0" indent="0" algn="ctr" rtl="0">
                        <a:spcBef>
                          <a:spcPts val="0"/>
                        </a:spcBef>
                        <a:buSzPct val="25000"/>
                        <a:buNone/>
                      </a:pPr>
                      <a:r>
                        <a:rPr lang="en-US" sz="1100">
                          <a:solidFill>
                            <a:srgbClr val="BFBFBF"/>
                          </a:solidFill>
                        </a:rPr>
                        <a:t>TBA</a:t>
                      </a:r>
                    </a:p>
                  </a:txBody>
                  <a:tcPr marL="91450" marR="91450" marT="34300" marB="34300" anchor="ctr">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r>
                        <a:rPr lang="en-US" sz="1100" b="1">
                          <a:solidFill>
                            <a:srgbClr val="BFBFBF"/>
                          </a:solidFill>
                        </a:rPr>
                        <a:t>Lab workshops </a:t>
                      </a:r>
                    </a:p>
                  </a:txBody>
                  <a:tcPr marL="91450" marR="91450" marT="34300" marB="34300" anchor="ctr">
                    <a:solidFill>
                      <a:srgbClr val="BFBFBF"/>
                    </a:solidFill>
                  </a:tcPr>
                </a:tc>
              </a:tr>
              <a:tr h="512825">
                <a:tc>
                  <a:txBody>
                    <a:bodyPr/>
                    <a:lstStyle/>
                    <a:p>
                      <a:pPr marL="0" marR="0" lvl="0" indent="0" algn="ctr" rtl="0">
                        <a:lnSpc>
                          <a:spcPct val="100000"/>
                        </a:lnSpc>
                        <a:spcBef>
                          <a:spcPts val="0"/>
                        </a:spcBef>
                        <a:spcAft>
                          <a:spcPts val="0"/>
                        </a:spcAft>
                        <a:buClr>
                          <a:srgbClr val="BFBFBF"/>
                        </a:buClr>
                        <a:buSzPct val="25000"/>
                        <a:buFont typeface="Calibri"/>
                        <a:buNone/>
                      </a:pPr>
                      <a:r>
                        <a:rPr lang="en-US" sz="1100">
                          <a:solidFill>
                            <a:srgbClr val="BFBFBF"/>
                          </a:solidFill>
                        </a:rPr>
                        <a:t>UMRS #1</a:t>
                      </a:r>
                    </a:p>
                  </a:txBody>
                  <a:tcPr marL="91450" marR="91450" marT="34300" marB="34300" anchor="ctr">
                    <a:solidFill>
                      <a:srgbClr val="FFFFFF"/>
                    </a:solidFill>
                  </a:tcPr>
                </a:tc>
                <a:tc>
                  <a:txBody>
                    <a:bodyPr/>
                    <a:lstStyle/>
                    <a:p>
                      <a:pPr marL="0" marR="0" lvl="0" indent="0" algn="ctr" rtl="0">
                        <a:spcBef>
                          <a:spcPts val="0"/>
                        </a:spcBef>
                        <a:buSzPct val="25000"/>
                        <a:buNone/>
                      </a:pPr>
                      <a:r>
                        <a:rPr lang="en-US" sz="1100">
                          <a:solidFill>
                            <a:srgbClr val="BFBFBF"/>
                          </a:solidFill>
                        </a:rPr>
                        <a:t>32-36h</a:t>
                      </a:r>
                    </a:p>
                  </a:txBody>
                  <a:tcPr marL="91450" marR="91450" marT="34300" marB="34300" anchor="ctr">
                    <a:solidFill>
                      <a:srgbClr val="FFFFFF"/>
                    </a:solidFill>
                  </a:tcPr>
                </a:tc>
                <a:tc>
                  <a:txBody>
                    <a:bodyPr/>
                    <a:lstStyle/>
                    <a:p>
                      <a:pPr marL="0" marR="0" lvl="0" indent="0" algn="l" rtl="0">
                        <a:spcBef>
                          <a:spcPts val="0"/>
                        </a:spcBef>
                        <a:buSzPct val="25000"/>
                        <a:buNone/>
                      </a:pPr>
                      <a:endParaRPr sz="1100"/>
                    </a:p>
                  </a:txBody>
                  <a:tcPr marL="91450" marR="91450" marT="34300" marB="34300">
                    <a:solidFill>
                      <a:srgbClr val="FFFFFF"/>
                    </a:solidFill>
                  </a:tcPr>
                </a:tc>
                <a:tc>
                  <a:txBody>
                    <a:bodyPr/>
                    <a:lstStyle/>
                    <a:p>
                      <a:pPr marL="0" marR="0" lvl="0" indent="0" algn="l" rtl="0">
                        <a:spcBef>
                          <a:spcPts val="0"/>
                        </a:spcBef>
                        <a:buSzPct val="25000"/>
                        <a:buNone/>
                      </a:pPr>
                      <a:endParaRPr sz="1100"/>
                    </a:p>
                  </a:txBody>
                  <a:tcPr marL="91450" marR="91450" marT="34300" marB="34300">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100" b="1">
                          <a:solidFill>
                            <a:srgbClr val="BFBFBF"/>
                          </a:solidFill>
                        </a:rPr>
                        <a:t>Lab workshops </a:t>
                      </a:r>
                    </a:p>
                  </a:txBody>
                  <a:tcPr marL="91450" marR="91450" marT="34300" marB="34300" anchor="ctr">
                    <a:solidFill>
                      <a:srgbClr val="FFFFFF"/>
                    </a:solidFill>
                  </a:tcPr>
                </a:tc>
              </a:tr>
              <a:tr h="512825">
                <a:tc>
                  <a:txBody>
                    <a:bodyPr/>
                    <a:lstStyle/>
                    <a:p>
                      <a:pPr marL="0" marR="0" lvl="0" indent="0" algn="ctr" rtl="0">
                        <a:spcBef>
                          <a:spcPts val="0"/>
                        </a:spcBef>
                        <a:buSzPct val="25000"/>
                        <a:buNone/>
                      </a:pPr>
                      <a:r>
                        <a:rPr lang="en-US" sz="1100" b="1"/>
                        <a:t>HRS #1</a:t>
                      </a:r>
                    </a:p>
                  </a:txBody>
                  <a:tcPr marL="91450" marR="91450" marT="34300" marB="34300" anchor="ctr">
                    <a:solidFill>
                      <a:srgbClr val="BFBFBF"/>
                    </a:solidFill>
                  </a:tcPr>
                </a:tc>
                <a:tc>
                  <a:txBody>
                    <a:bodyPr/>
                    <a:lstStyle/>
                    <a:p>
                      <a:pPr marL="0" marR="0" lvl="0" indent="0" algn="l" rtl="0">
                        <a:spcBef>
                          <a:spcPts val="0"/>
                        </a:spcBef>
                        <a:buSzPct val="25000"/>
                        <a:buNone/>
                      </a:pPr>
                      <a:r>
                        <a:rPr lang="en-US" sz="1100">
                          <a:solidFill>
                            <a:srgbClr val="BFBFBF"/>
                          </a:solidFill>
                        </a:rPr>
                        <a:t>2</a:t>
                      </a:r>
                      <a:r>
                        <a:rPr lang="en-US" sz="1100" baseline="30000">
                          <a:solidFill>
                            <a:srgbClr val="BFBFBF"/>
                          </a:solidFill>
                        </a:rPr>
                        <a:t>nd</a:t>
                      </a:r>
                      <a:r>
                        <a:rPr lang="en-US" sz="1100">
                          <a:solidFill>
                            <a:srgbClr val="BFBFBF"/>
                          </a:solidFill>
                        </a:rPr>
                        <a:t> year: 3h</a:t>
                      </a:r>
                    </a:p>
                    <a:p>
                      <a:pPr marL="0" marR="0" lvl="0" indent="0" algn="l" rtl="0">
                        <a:spcBef>
                          <a:spcPts val="0"/>
                        </a:spcBef>
                        <a:buSzPct val="25000"/>
                        <a:buNone/>
                      </a:pPr>
                      <a:r>
                        <a:rPr lang="en-US" sz="1100">
                          <a:solidFill>
                            <a:srgbClr val="BFBFBF"/>
                          </a:solidFill>
                        </a:rPr>
                        <a:t>Master’s: 45h</a:t>
                      </a:r>
                    </a:p>
                  </a:txBody>
                  <a:tcPr marL="91450" marR="91450" marT="34300" marB="34300" anchor="ctr">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r>
                        <a:rPr lang="en-US" sz="1100" b="1">
                          <a:solidFill>
                            <a:srgbClr val="BFBFBF"/>
                          </a:solidFill>
                        </a:rPr>
                        <a:t>Lab workshops, Day in a wheelchair, Presentations </a:t>
                      </a:r>
                      <a:r>
                        <a:rPr lang="en-US" sz="1100" b="0">
                          <a:solidFill>
                            <a:srgbClr val="BFBFBF"/>
                          </a:solidFill>
                        </a:rPr>
                        <a:t>from</a:t>
                      </a:r>
                      <a:r>
                        <a:rPr lang="en-US" sz="1100" b="1">
                          <a:solidFill>
                            <a:srgbClr val="BFBFBF"/>
                          </a:solidFill>
                        </a:rPr>
                        <a:t> </a:t>
                      </a:r>
                      <a:r>
                        <a:rPr lang="en-US" sz="1100">
                          <a:solidFill>
                            <a:srgbClr val="BFBFBF"/>
                          </a:solidFill>
                          <a:latin typeface="Calibri"/>
                          <a:ea typeface="Calibri"/>
                          <a:cs typeface="Calibri"/>
                          <a:sym typeface="Calibri"/>
                        </a:rPr>
                        <a:t>representatives of different manufactures, </a:t>
                      </a:r>
                    </a:p>
                  </a:txBody>
                  <a:tcPr marL="91450" marR="91450" marT="34300" marB="34300" anchor="ctr">
                    <a:solidFill>
                      <a:srgbClr val="BFBFBF"/>
                    </a:solidFill>
                  </a:tcPr>
                </a:tc>
              </a:tr>
              <a:tr h="512825">
                <a:tc>
                  <a:txBody>
                    <a:bodyPr/>
                    <a:lstStyle/>
                    <a:p>
                      <a:pPr marL="0" marR="0" lvl="0" indent="0" algn="ctr" rtl="0">
                        <a:spcBef>
                          <a:spcPts val="0"/>
                        </a:spcBef>
                        <a:buSzPct val="25000"/>
                        <a:buNone/>
                      </a:pPr>
                      <a:r>
                        <a:rPr lang="en-US" sz="1100">
                          <a:solidFill>
                            <a:srgbClr val="BFBFBF"/>
                          </a:solidFill>
                        </a:rPr>
                        <a:t>HRS #2</a:t>
                      </a:r>
                    </a:p>
                  </a:txBody>
                  <a:tcPr marL="91450" marR="91450" marT="34300" marB="34300" anchor="ctr">
                    <a:solidFill>
                      <a:srgbClr val="FFFFFF"/>
                    </a:solidFill>
                  </a:tcPr>
                </a:tc>
                <a:tc>
                  <a:txBody>
                    <a:bodyPr/>
                    <a:lstStyle/>
                    <a:p>
                      <a:pPr marL="0" marR="0" lvl="0" indent="0" algn="ctr" rtl="0">
                        <a:spcBef>
                          <a:spcPts val="0"/>
                        </a:spcBef>
                        <a:buSzPct val="25000"/>
                        <a:buNone/>
                      </a:pPr>
                      <a:r>
                        <a:rPr lang="en-US" sz="1100">
                          <a:solidFill>
                            <a:srgbClr val="BFBFBF"/>
                          </a:solidFill>
                        </a:rPr>
                        <a:t>28h</a:t>
                      </a:r>
                    </a:p>
                  </a:txBody>
                  <a:tcPr marL="91450" marR="91450" marT="34300" marB="34300" anchor="ctr">
                    <a:solidFill>
                      <a:srgbClr val="FFFFFF"/>
                    </a:solidFill>
                  </a:tcPr>
                </a:tc>
                <a:tc>
                  <a:txBody>
                    <a:bodyPr/>
                    <a:lstStyle/>
                    <a:p>
                      <a:pPr marL="0" marR="0" lvl="0" indent="0" algn="l" rtl="0">
                        <a:spcBef>
                          <a:spcPts val="0"/>
                        </a:spcBef>
                        <a:buSzPct val="25000"/>
                        <a:buNone/>
                      </a:pPr>
                      <a:endParaRPr sz="1100"/>
                    </a:p>
                  </a:txBody>
                  <a:tcPr marL="91450" marR="91450" marT="34300" marB="34300">
                    <a:solidFill>
                      <a:srgbClr val="FFFFFF"/>
                    </a:solidFill>
                  </a:tcPr>
                </a:tc>
                <a:tc>
                  <a:txBody>
                    <a:bodyPr/>
                    <a:lstStyle/>
                    <a:p>
                      <a:pPr marL="0" marR="0" lvl="0" indent="0" algn="l" rtl="0">
                        <a:spcBef>
                          <a:spcPts val="0"/>
                        </a:spcBef>
                        <a:buSzPct val="25000"/>
                        <a:buNone/>
                      </a:pPr>
                      <a:endParaRPr sz="1100"/>
                    </a:p>
                  </a:txBody>
                  <a:tcPr marL="91450" marR="91450" marT="34300" marB="34300">
                    <a:solidFill>
                      <a:srgbClr val="FFFFFF"/>
                    </a:solidFill>
                  </a:tcPr>
                </a:tc>
                <a:tc>
                  <a:txBody>
                    <a:bodyPr/>
                    <a:lstStyle/>
                    <a:p>
                      <a:pPr marL="0" marR="0" lvl="0" indent="0" algn="l" rtl="0">
                        <a:spcBef>
                          <a:spcPts val="0"/>
                        </a:spcBef>
                        <a:buSzPct val="25000"/>
                        <a:buNone/>
                      </a:pPr>
                      <a:r>
                        <a:rPr lang="en-US" sz="1100" b="1">
                          <a:solidFill>
                            <a:srgbClr val="BFBFBF"/>
                          </a:solidFill>
                        </a:rPr>
                        <a:t>Lab workshops</a:t>
                      </a:r>
                      <a:r>
                        <a:rPr lang="en-US" sz="1100">
                          <a:solidFill>
                            <a:srgbClr val="BFBFBF"/>
                          </a:solidFill>
                        </a:rPr>
                        <a:t>, </a:t>
                      </a:r>
                      <a:r>
                        <a:rPr lang="en-US" sz="1100" b="1">
                          <a:solidFill>
                            <a:srgbClr val="BFBFBF"/>
                          </a:solidFill>
                        </a:rPr>
                        <a:t>Day in a wheelchair</a:t>
                      </a:r>
                      <a:r>
                        <a:rPr lang="en-US" sz="1100">
                          <a:solidFill>
                            <a:srgbClr val="BFBFBF"/>
                          </a:solidFill>
                        </a:rPr>
                        <a:t>, </a:t>
                      </a:r>
                      <a:r>
                        <a:rPr lang="en-US" sz="1100" b="1">
                          <a:solidFill>
                            <a:srgbClr val="BFBFBF"/>
                          </a:solidFill>
                        </a:rPr>
                        <a:t>Boot camp </a:t>
                      </a:r>
                      <a:r>
                        <a:rPr lang="en-US" sz="1100">
                          <a:solidFill>
                            <a:srgbClr val="BFBFBF"/>
                          </a:solidFill>
                        </a:rPr>
                        <a:t>on weekend (WSP)</a:t>
                      </a:r>
                    </a:p>
                  </a:txBody>
                  <a:tcPr marL="91450" marR="91450" marT="34300" marB="34300" anchor="ctr">
                    <a:solidFill>
                      <a:srgbClr val="FFFFFF"/>
                    </a:solidFill>
                  </a:tcPr>
                </a:tc>
              </a:tr>
              <a:tr h="512825">
                <a:tc>
                  <a:txBody>
                    <a:bodyPr/>
                    <a:lstStyle/>
                    <a:p>
                      <a:pPr marL="0" marR="0" lvl="0" indent="0" algn="ctr" rtl="0">
                        <a:spcBef>
                          <a:spcPts val="0"/>
                        </a:spcBef>
                        <a:buSzPct val="25000"/>
                        <a:buNone/>
                      </a:pPr>
                      <a:r>
                        <a:rPr lang="en-US" sz="1100">
                          <a:solidFill>
                            <a:srgbClr val="BFBFBF"/>
                          </a:solidFill>
                        </a:rPr>
                        <a:t>HRS #3</a:t>
                      </a:r>
                    </a:p>
                  </a:txBody>
                  <a:tcPr marL="91450" marR="91450" marT="34300" marB="34300" anchor="ctr">
                    <a:solidFill>
                      <a:srgbClr val="BFBFBF"/>
                    </a:solidFill>
                  </a:tcPr>
                </a:tc>
                <a:tc>
                  <a:txBody>
                    <a:bodyPr/>
                    <a:lstStyle/>
                    <a:p>
                      <a:pPr marL="0" marR="0" lvl="0" indent="0" algn="l" rtl="0">
                        <a:spcBef>
                          <a:spcPts val="0"/>
                        </a:spcBef>
                        <a:buSzPct val="25000"/>
                        <a:buNone/>
                      </a:pPr>
                      <a:r>
                        <a:rPr lang="en-US" sz="1100">
                          <a:solidFill>
                            <a:srgbClr val="BFBFBF"/>
                          </a:solidFill>
                        </a:rPr>
                        <a:t>1</a:t>
                      </a:r>
                      <a:r>
                        <a:rPr lang="en-US" sz="1100" baseline="30000">
                          <a:solidFill>
                            <a:srgbClr val="BFBFBF"/>
                          </a:solidFill>
                        </a:rPr>
                        <a:t>st</a:t>
                      </a:r>
                      <a:r>
                        <a:rPr lang="en-US" sz="1100">
                          <a:solidFill>
                            <a:srgbClr val="BFBFBF"/>
                          </a:solidFill>
                        </a:rPr>
                        <a:t> year: 7h</a:t>
                      </a:r>
                    </a:p>
                    <a:p>
                      <a:pPr marL="0" marR="0" lvl="0" indent="0" algn="l" rtl="0">
                        <a:spcBef>
                          <a:spcPts val="0"/>
                        </a:spcBef>
                        <a:buSzPct val="25000"/>
                        <a:buNone/>
                      </a:pPr>
                      <a:r>
                        <a:rPr lang="en-US" sz="1100">
                          <a:solidFill>
                            <a:srgbClr val="BFBFBF"/>
                          </a:solidFill>
                        </a:rPr>
                        <a:t>2</a:t>
                      </a:r>
                      <a:r>
                        <a:rPr lang="en-US" sz="1100" baseline="30000">
                          <a:solidFill>
                            <a:srgbClr val="BFBFBF"/>
                          </a:solidFill>
                        </a:rPr>
                        <a:t>nd</a:t>
                      </a:r>
                      <a:r>
                        <a:rPr lang="en-US" sz="1100">
                          <a:solidFill>
                            <a:srgbClr val="BFBFBF"/>
                          </a:solidFill>
                        </a:rPr>
                        <a:t> year: 30h</a:t>
                      </a:r>
                    </a:p>
                    <a:p>
                      <a:pPr marL="0" marR="0" lvl="0" indent="0" algn="l" rtl="0">
                        <a:spcBef>
                          <a:spcPts val="0"/>
                        </a:spcBef>
                        <a:buSzPct val="25000"/>
                        <a:buNone/>
                      </a:pPr>
                      <a:r>
                        <a:rPr lang="en-US" sz="1100">
                          <a:solidFill>
                            <a:srgbClr val="BFBFBF"/>
                          </a:solidFill>
                        </a:rPr>
                        <a:t>3</a:t>
                      </a:r>
                      <a:r>
                        <a:rPr lang="en-US" sz="1100" baseline="30000">
                          <a:solidFill>
                            <a:srgbClr val="BFBFBF"/>
                          </a:solidFill>
                        </a:rPr>
                        <a:t>rd</a:t>
                      </a:r>
                      <a:r>
                        <a:rPr lang="en-US" sz="1100">
                          <a:solidFill>
                            <a:srgbClr val="BFBFBF"/>
                          </a:solidFill>
                        </a:rPr>
                        <a:t> year: ?</a:t>
                      </a:r>
                    </a:p>
                  </a:txBody>
                  <a:tcPr marL="91450" marR="91450" marT="34300" marB="34300" anchor="ctr">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r>
                        <a:rPr lang="en-US" sz="1100" b="1" dirty="0">
                          <a:solidFill>
                            <a:srgbClr val="BFBFBF"/>
                          </a:solidFill>
                        </a:rPr>
                        <a:t>Lab workshops, Day in a wheelchair, Model clients, Actual home assessment, Van modification </a:t>
                      </a:r>
                    </a:p>
                  </a:txBody>
                  <a:tcPr marL="91450" marR="91450" marT="34300" marB="34300" anchor="ctr">
                    <a:solidFill>
                      <a:srgbClr val="BFBFBF"/>
                    </a:solidFill>
                  </a:tcPr>
                </a:tc>
              </a:tr>
            </a:tbl>
          </a:graphicData>
        </a:graphic>
      </p:graphicFrame>
      <p:grpSp>
        <p:nvGrpSpPr>
          <p:cNvPr id="867" name="Shape 867"/>
          <p:cNvGrpSpPr/>
          <p:nvPr/>
        </p:nvGrpSpPr>
        <p:grpSpPr>
          <a:xfrm>
            <a:off x="2889250" y="1916112"/>
            <a:ext cx="1241424" cy="3461807"/>
            <a:chOff x="2889250" y="1152525"/>
            <a:chExt cx="1241424" cy="3461807"/>
          </a:xfrm>
        </p:grpSpPr>
        <p:sp>
          <p:nvSpPr>
            <p:cNvPr id="868" name="Shape 868"/>
            <p:cNvSpPr/>
            <p:nvPr/>
          </p:nvSpPr>
          <p:spPr>
            <a:xfrm>
              <a:off x="3851275" y="1152525"/>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69" name="Shape 869"/>
            <p:cNvSpPr/>
            <p:nvPr/>
          </p:nvSpPr>
          <p:spPr>
            <a:xfrm>
              <a:off x="2889250" y="1152525"/>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70" name="Shape 870"/>
            <p:cNvSpPr/>
            <p:nvPr/>
          </p:nvSpPr>
          <p:spPr>
            <a:xfrm>
              <a:off x="2889250" y="170815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71" name="Shape 871"/>
            <p:cNvSpPr/>
            <p:nvPr/>
          </p:nvSpPr>
          <p:spPr>
            <a:xfrm>
              <a:off x="2889250" y="2230966"/>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72" name="Shape 872"/>
            <p:cNvSpPr/>
            <p:nvPr/>
          </p:nvSpPr>
          <p:spPr>
            <a:xfrm>
              <a:off x="2889250" y="2755955"/>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73" name="Shape 873"/>
            <p:cNvSpPr/>
            <p:nvPr/>
          </p:nvSpPr>
          <p:spPr>
            <a:xfrm>
              <a:off x="2889250" y="3255432"/>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74" name="Shape 874"/>
            <p:cNvSpPr/>
            <p:nvPr/>
          </p:nvSpPr>
          <p:spPr>
            <a:xfrm>
              <a:off x="2889250" y="3754964"/>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75" name="Shape 875"/>
            <p:cNvSpPr/>
            <p:nvPr/>
          </p:nvSpPr>
          <p:spPr>
            <a:xfrm>
              <a:off x="2889250" y="43307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76" name="Shape 876"/>
            <p:cNvSpPr/>
            <p:nvPr/>
          </p:nvSpPr>
          <p:spPr>
            <a:xfrm>
              <a:off x="3851275" y="1708150"/>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77" name="Shape 877"/>
            <p:cNvSpPr/>
            <p:nvPr/>
          </p:nvSpPr>
          <p:spPr>
            <a:xfrm>
              <a:off x="3851275" y="2755955"/>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78" name="Shape 878"/>
            <p:cNvSpPr/>
            <p:nvPr/>
          </p:nvSpPr>
          <p:spPr>
            <a:xfrm>
              <a:off x="3851275" y="2230966"/>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79" name="Shape 879"/>
            <p:cNvSpPr/>
            <p:nvPr/>
          </p:nvSpPr>
          <p:spPr>
            <a:xfrm>
              <a:off x="3851275" y="3255432"/>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80" name="Shape 880"/>
            <p:cNvSpPr/>
            <p:nvPr/>
          </p:nvSpPr>
          <p:spPr>
            <a:xfrm>
              <a:off x="3851275" y="3754964"/>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81" name="Shape 881"/>
            <p:cNvSpPr/>
            <p:nvPr/>
          </p:nvSpPr>
          <p:spPr>
            <a:xfrm>
              <a:off x="3851275" y="4334932"/>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882" name="Shape 882"/>
          <p:cNvGrpSpPr/>
          <p:nvPr/>
        </p:nvGrpSpPr>
        <p:grpSpPr>
          <a:xfrm>
            <a:off x="2515127" y="918955"/>
            <a:ext cx="4104111" cy="307777"/>
            <a:chOff x="1968500" y="581560"/>
            <a:chExt cx="4104111" cy="307777"/>
          </a:xfrm>
        </p:grpSpPr>
        <p:sp>
          <p:nvSpPr>
            <p:cNvPr id="883" name="Shape 883"/>
            <p:cNvSpPr/>
            <p:nvPr/>
          </p:nvSpPr>
          <p:spPr>
            <a:xfrm>
              <a:off x="4889500" y="609937"/>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84" name="Shape 884"/>
            <p:cNvSpPr/>
            <p:nvPr/>
          </p:nvSpPr>
          <p:spPr>
            <a:xfrm>
              <a:off x="3200400" y="609937"/>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85" name="Shape 885"/>
            <p:cNvSpPr/>
            <p:nvPr/>
          </p:nvSpPr>
          <p:spPr>
            <a:xfrm>
              <a:off x="1968500" y="609937"/>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86" name="Shape 886"/>
            <p:cNvSpPr txBox="1"/>
            <p:nvPr/>
          </p:nvSpPr>
          <p:spPr>
            <a:xfrm>
              <a:off x="2222500" y="581560"/>
              <a:ext cx="825499"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in use</a:t>
              </a:r>
            </a:p>
          </p:txBody>
        </p:sp>
        <p:sp>
          <p:nvSpPr>
            <p:cNvPr id="887" name="Shape 887"/>
            <p:cNvSpPr txBox="1"/>
            <p:nvPr/>
          </p:nvSpPr>
          <p:spPr>
            <a:xfrm>
              <a:off x="3467100" y="581560"/>
              <a:ext cx="1263650"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planned use</a:t>
              </a:r>
            </a:p>
          </p:txBody>
        </p:sp>
        <p:sp>
          <p:nvSpPr>
            <p:cNvPr id="888" name="Shape 888"/>
            <p:cNvSpPr txBox="1"/>
            <p:nvPr/>
          </p:nvSpPr>
          <p:spPr>
            <a:xfrm>
              <a:off x="5143498" y="581560"/>
              <a:ext cx="929113"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not used</a:t>
              </a:r>
            </a:p>
          </p:txBody>
        </p:sp>
      </p:grpSp>
      <p:sp>
        <p:nvSpPr>
          <p:cNvPr id="889" name="Shape 889"/>
          <p:cNvSpPr/>
          <p:nvPr/>
        </p:nvSpPr>
        <p:spPr>
          <a:xfrm>
            <a:off x="2511950" y="2672550"/>
            <a:ext cx="6356349" cy="1693983"/>
          </a:xfrm>
          <a:prstGeom prst="wedgeRectCallout">
            <a:avLst>
              <a:gd name="adj1" fmla="val -67550"/>
              <a:gd name="adj2" fmla="val 39687"/>
            </a:avLst>
          </a:prstGeom>
          <a:solidFill>
            <a:schemeClr val="dk1">
              <a:alpha val="84705"/>
            </a:scheme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20000"/>
              </a:lnSpc>
              <a:spcBef>
                <a:spcPts val="0"/>
              </a:spcBef>
              <a:buSzPct val="25000"/>
              <a:buNone/>
            </a:pPr>
            <a:r>
              <a:rPr lang="en-US" sz="1400">
                <a:solidFill>
                  <a:schemeClr val="lt1"/>
                </a:solidFill>
                <a:latin typeface="Calibri"/>
                <a:ea typeface="Calibri"/>
                <a:cs typeface="Calibri"/>
                <a:sym typeface="Calibri"/>
              </a:rPr>
              <a:t>“We developed case studies and the students were in groups of 3. And they each had a different case study with a different population, diagnosis, adults, older adults, paediatrics. The intent was for 1 student to act as the occupational therapist, 1 student to act as the wheelchair user and 1 student to act as the caregiver.”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Shape 895"/>
          <p:cNvSpPr txBox="1">
            <a:spLocks noGrp="1"/>
          </p:cNvSpPr>
          <p:nvPr>
            <p:ph type="title"/>
          </p:nvPr>
        </p:nvSpPr>
        <p:spPr>
          <a:xfrm>
            <a:off x="0" y="310484"/>
            <a:ext cx="9144000" cy="4925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Gill Sans"/>
              <a:buNone/>
            </a:pPr>
            <a:r>
              <a:rPr lang="en-US" sz="2300" b="1" i="0" u="none" strike="noStrike" cap="none">
                <a:solidFill>
                  <a:schemeClr val="dk1"/>
                </a:solidFill>
                <a:latin typeface="Gill Sans"/>
                <a:ea typeface="Gill Sans"/>
                <a:cs typeface="Gill Sans"/>
                <a:sym typeface="Gill Sans"/>
              </a:rPr>
              <a:t>All Sites Use Lecture &amp; Practical Pedagogical Approaches</a:t>
            </a:r>
          </a:p>
        </p:txBody>
      </p:sp>
      <p:graphicFrame>
        <p:nvGraphicFramePr>
          <p:cNvPr id="896" name="Shape 896"/>
          <p:cNvGraphicFramePr/>
          <p:nvPr>
            <p:extLst>
              <p:ext uri="{D42A27DB-BD31-4B8C-83A1-F6EECF244321}">
                <p14:modId xmlns:p14="http://schemas.microsoft.com/office/powerpoint/2010/main" val="337420234"/>
              </p:ext>
            </p:extLst>
          </p:nvPr>
        </p:nvGraphicFramePr>
        <p:xfrm>
          <a:off x="330200" y="1466012"/>
          <a:ext cx="8458200" cy="4005595"/>
        </p:xfrm>
        <a:graphic>
          <a:graphicData uri="http://schemas.openxmlformats.org/drawingml/2006/table">
            <a:tbl>
              <a:tblPr firstRow="1" bandRow="1">
                <a:noFill/>
                <a:tableStyleId>{6C7A15F4-6765-4FD2-8D91-BEFAE0C48AB6}</a:tableStyleId>
              </a:tblPr>
              <a:tblGrid>
                <a:gridCol w="1168400"/>
                <a:gridCol w="1054100"/>
                <a:gridCol w="952500"/>
                <a:gridCol w="939800"/>
                <a:gridCol w="4343400"/>
              </a:tblGrid>
              <a:tr h="249575">
                <a:tc>
                  <a:txBody>
                    <a:bodyPr/>
                    <a:lstStyle/>
                    <a:p>
                      <a:pPr marL="0" marR="0" lvl="0" indent="0" algn="ctr" rtl="0">
                        <a:spcBef>
                          <a:spcPts val="0"/>
                        </a:spcBef>
                        <a:buSzPct val="25000"/>
                        <a:buNone/>
                      </a:pPr>
                      <a:r>
                        <a:rPr lang="en-US" sz="1100"/>
                        <a:t>Institutions</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Duration</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Lectures</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Online</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100"/>
                        <a:t>Practical Methods</a:t>
                      </a:r>
                    </a:p>
                  </a:txBody>
                  <a:tcPr marL="91450" marR="91450" marT="34300" marB="34300" anchor="ctr">
                    <a:solidFill>
                      <a:srgbClr val="448E68"/>
                    </a:solidFill>
                  </a:tcPr>
                </a:tc>
              </a:tr>
              <a:tr h="620375">
                <a:tc>
                  <a:txBody>
                    <a:bodyPr/>
                    <a:lstStyle/>
                    <a:p>
                      <a:pPr marL="0" marR="0" lvl="0" indent="0" algn="ctr" rtl="0">
                        <a:spcBef>
                          <a:spcPts val="0"/>
                        </a:spcBef>
                        <a:buSzPct val="25000"/>
                        <a:buNone/>
                      </a:pPr>
                      <a:r>
                        <a:rPr lang="en-US" sz="1100">
                          <a:solidFill>
                            <a:srgbClr val="BFBFBF"/>
                          </a:solidFill>
                        </a:rPr>
                        <a:t>LRS #1</a:t>
                      </a:r>
                    </a:p>
                  </a:txBody>
                  <a:tcPr marL="91450" marR="91450" marT="34300" marB="34300" anchor="ctr">
                    <a:solidFill>
                      <a:srgbClr val="BFBFBF"/>
                    </a:solidFill>
                  </a:tcPr>
                </a:tc>
                <a:tc>
                  <a:txBody>
                    <a:bodyPr/>
                    <a:lstStyle/>
                    <a:p>
                      <a:pPr marL="0" marR="0" lvl="0" indent="0" algn="ctr" rtl="0">
                        <a:spcBef>
                          <a:spcPts val="0"/>
                        </a:spcBef>
                        <a:buSzPct val="25000"/>
                        <a:buNone/>
                      </a:pPr>
                      <a:r>
                        <a:rPr lang="en-US" sz="1100">
                          <a:solidFill>
                            <a:srgbClr val="BFBFBF"/>
                          </a:solidFill>
                        </a:rPr>
                        <a:t>40h</a:t>
                      </a:r>
                    </a:p>
                  </a:txBody>
                  <a:tcPr marL="91450" marR="91450" marT="34300" marB="34300" anchor="ctr">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r>
                        <a:rPr lang="en-US" sz="1100" b="1">
                          <a:solidFill>
                            <a:srgbClr val="BFBFBF"/>
                          </a:solidFill>
                          <a:latin typeface="Calibri"/>
                          <a:ea typeface="Calibri"/>
                          <a:cs typeface="Calibri"/>
                          <a:sym typeface="Calibri"/>
                        </a:rPr>
                        <a:t>Provide wheelchair service to actual clients</a:t>
                      </a:r>
                      <a:r>
                        <a:rPr lang="en-US" sz="1100">
                          <a:solidFill>
                            <a:srgbClr val="BFBFBF"/>
                          </a:solidFill>
                          <a:latin typeface="Calibri"/>
                          <a:ea typeface="Calibri"/>
                          <a:cs typeface="Calibri"/>
                          <a:sym typeface="Calibri"/>
                        </a:rPr>
                        <a:t>: “groups of 2 students per client with total of 10 clients (1 wheelchair per client) for 20 students and 4 trainers in lab”</a:t>
                      </a:r>
                    </a:p>
                  </a:txBody>
                  <a:tcPr marL="91450" marR="91450" marT="34300" marB="34300" anchor="ctr">
                    <a:solidFill>
                      <a:srgbClr val="BFBFBF"/>
                    </a:solidFill>
                  </a:tcPr>
                </a:tc>
              </a:tr>
              <a:tr h="512825">
                <a:tc>
                  <a:txBody>
                    <a:bodyPr/>
                    <a:lstStyle/>
                    <a:p>
                      <a:pPr marL="0" marR="0" lvl="0" indent="0" algn="ctr" rtl="0">
                        <a:lnSpc>
                          <a:spcPct val="100000"/>
                        </a:lnSpc>
                        <a:spcBef>
                          <a:spcPts val="0"/>
                        </a:spcBef>
                        <a:spcAft>
                          <a:spcPts val="0"/>
                        </a:spcAft>
                        <a:buClr>
                          <a:srgbClr val="BFBFBF"/>
                        </a:buClr>
                        <a:buSzPct val="25000"/>
                        <a:buFont typeface="Calibri"/>
                        <a:buNone/>
                      </a:pPr>
                      <a:r>
                        <a:rPr lang="en-US" sz="1100">
                          <a:solidFill>
                            <a:srgbClr val="BFBFBF"/>
                          </a:solidFill>
                        </a:rPr>
                        <a:t>LRS #2</a:t>
                      </a:r>
                    </a:p>
                  </a:txBody>
                  <a:tcPr marL="91450" marR="91450" marT="34300" marB="34300" anchor="ctr">
                    <a:noFill/>
                  </a:tcPr>
                </a:tc>
                <a:tc>
                  <a:txBody>
                    <a:bodyPr/>
                    <a:lstStyle/>
                    <a:p>
                      <a:pPr marL="0" marR="0" lvl="0" indent="0" algn="ctr" rtl="0">
                        <a:spcBef>
                          <a:spcPts val="0"/>
                        </a:spcBef>
                        <a:buSzPct val="25000"/>
                        <a:buNone/>
                      </a:pPr>
                      <a:r>
                        <a:rPr lang="en-US" sz="1100">
                          <a:solidFill>
                            <a:srgbClr val="BFBFBF"/>
                          </a:solidFill>
                        </a:rPr>
                        <a:t>40h </a:t>
                      </a:r>
                    </a:p>
                  </a:txBody>
                  <a:tcPr marL="91450" marR="91450" marT="34300" marB="34300" anchor="ctr">
                    <a:noFill/>
                  </a:tcPr>
                </a:tc>
                <a:tc>
                  <a:txBody>
                    <a:bodyPr/>
                    <a:lstStyle/>
                    <a:p>
                      <a:pPr marL="0" marR="0" lvl="0" indent="0" algn="l" rtl="0">
                        <a:spcBef>
                          <a:spcPts val="0"/>
                        </a:spcBef>
                        <a:buSzPct val="25000"/>
                        <a:buNone/>
                      </a:pPr>
                      <a:endParaRPr sz="1100"/>
                    </a:p>
                  </a:txBody>
                  <a:tcPr marL="91450" marR="91450" marT="34300" marB="34300">
                    <a:noFill/>
                  </a:tcPr>
                </a:tc>
                <a:tc>
                  <a:txBody>
                    <a:bodyPr/>
                    <a:lstStyle/>
                    <a:p>
                      <a:pPr marL="0" marR="0" lvl="0" indent="0" algn="l" rtl="0">
                        <a:spcBef>
                          <a:spcPts val="0"/>
                        </a:spcBef>
                        <a:buSzPct val="25000"/>
                        <a:buNone/>
                      </a:pPr>
                      <a:endParaRPr sz="1100"/>
                    </a:p>
                  </a:txBody>
                  <a:tcPr marL="91450" marR="91450" marT="34300" marB="34300">
                    <a:noFill/>
                  </a:tcPr>
                </a:tc>
                <a:tc>
                  <a:txBody>
                    <a:bodyPr/>
                    <a:lstStyle/>
                    <a:p>
                      <a:pPr marL="0" marR="0" lvl="0" indent="0" algn="l" rtl="0">
                        <a:spcBef>
                          <a:spcPts val="0"/>
                        </a:spcBef>
                        <a:buSzPct val="25000"/>
                        <a:buNone/>
                      </a:pPr>
                      <a:r>
                        <a:rPr lang="en-US" sz="1100" b="1" dirty="0">
                          <a:solidFill>
                            <a:srgbClr val="BFBFBF"/>
                          </a:solidFill>
                        </a:rPr>
                        <a:t>Follows WSTP Course</a:t>
                      </a:r>
                    </a:p>
                  </a:txBody>
                  <a:tcPr marL="91450" marR="91450" marT="34300" marB="34300" anchor="ctr">
                    <a:noFill/>
                  </a:tcPr>
                </a:tc>
              </a:tr>
              <a:tr h="512825">
                <a:tc>
                  <a:txBody>
                    <a:bodyPr/>
                    <a:lstStyle/>
                    <a:p>
                      <a:pPr marL="0" marR="0" lvl="0" indent="0" algn="ctr" rtl="0">
                        <a:lnSpc>
                          <a:spcPct val="100000"/>
                        </a:lnSpc>
                        <a:spcBef>
                          <a:spcPts val="0"/>
                        </a:spcBef>
                        <a:spcAft>
                          <a:spcPts val="0"/>
                        </a:spcAft>
                        <a:buClr>
                          <a:srgbClr val="BFBFBF"/>
                        </a:buClr>
                        <a:buSzPct val="25000"/>
                        <a:buFont typeface="Calibri"/>
                        <a:buNone/>
                      </a:pPr>
                      <a:r>
                        <a:rPr lang="en-US" sz="1100">
                          <a:solidFill>
                            <a:srgbClr val="BFBFBF"/>
                          </a:solidFill>
                        </a:rPr>
                        <a:t>LMRS #1</a:t>
                      </a:r>
                    </a:p>
                  </a:txBody>
                  <a:tcPr marL="91450" marR="91450" marT="34300" marB="34300" anchor="ctr">
                    <a:solidFill>
                      <a:srgbClr val="BFBFBF"/>
                    </a:solidFill>
                  </a:tcPr>
                </a:tc>
                <a:tc>
                  <a:txBody>
                    <a:bodyPr/>
                    <a:lstStyle/>
                    <a:p>
                      <a:pPr marL="0" marR="0" lvl="0" indent="0" algn="ctr" rtl="0">
                        <a:spcBef>
                          <a:spcPts val="0"/>
                        </a:spcBef>
                        <a:buSzPct val="25000"/>
                        <a:buNone/>
                      </a:pPr>
                      <a:r>
                        <a:rPr lang="en-US" sz="1100">
                          <a:solidFill>
                            <a:srgbClr val="BFBFBF"/>
                          </a:solidFill>
                        </a:rPr>
                        <a:t>TBA</a:t>
                      </a:r>
                    </a:p>
                  </a:txBody>
                  <a:tcPr marL="91450" marR="91450" marT="34300" marB="34300" anchor="ctr">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r>
                        <a:rPr lang="en-US" sz="1100" b="1">
                          <a:solidFill>
                            <a:srgbClr val="BFBFBF"/>
                          </a:solidFill>
                        </a:rPr>
                        <a:t>Lab workshops </a:t>
                      </a:r>
                    </a:p>
                  </a:txBody>
                  <a:tcPr marL="91450" marR="91450" marT="34300" marB="34300" anchor="ctr">
                    <a:solidFill>
                      <a:srgbClr val="BFBFBF"/>
                    </a:solidFill>
                  </a:tcPr>
                </a:tc>
              </a:tr>
              <a:tr h="512825">
                <a:tc>
                  <a:txBody>
                    <a:bodyPr/>
                    <a:lstStyle/>
                    <a:p>
                      <a:pPr marL="0" marR="0" lvl="0" indent="0" algn="ctr" rtl="0">
                        <a:lnSpc>
                          <a:spcPct val="100000"/>
                        </a:lnSpc>
                        <a:spcBef>
                          <a:spcPts val="0"/>
                        </a:spcBef>
                        <a:spcAft>
                          <a:spcPts val="0"/>
                        </a:spcAft>
                        <a:buClr>
                          <a:srgbClr val="BFBFBF"/>
                        </a:buClr>
                        <a:buSzPct val="25000"/>
                        <a:buFont typeface="Calibri"/>
                        <a:buNone/>
                      </a:pPr>
                      <a:r>
                        <a:rPr lang="en-US" sz="1100">
                          <a:solidFill>
                            <a:srgbClr val="BFBFBF"/>
                          </a:solidFill>
                        </a:rPr>
                        <a:t>UMRS #1</a:t>
                      </a:r>
                    </a:p>
                  </a:txBody>
                  <a:tcPr marL="91450" marR="91450" marT="34300" marB="34300" anchor="ctr">
                    <a:solidFill>
                      <a:srgbClr val="FFFFFF"/>
                    </a:solidFill>
                  </a:tcPr>
                </a:tc>
                <a:tc>
                  <a:txBody>
                    <a:bodyPr/>
                    <a:lstStyle/>
                    <a:p>
                      <a:pPr marL="0" marR="0" lvl="0" indent="0" algn="ctr" rtl="0">
                        <a:spcBef>
                          <a:spcPts val="0"/>
                        </a:spcBef>
                        <a:buSzPct val="25000"/>
                        <a:buNone/>
                      </a:pPr>
                      <a:r>
                        <a:rPr lang="en-US" sz="1100">
                          <a:solidFill>
                            <a:srgbClr val="BFBFBF"/>
                          </a:solidFill>
                        </a:rPr>
                        <a:t>32-36h</a:t>
                      </a:r>
                    </a:p>
                  </a:txBody>
                  <a:tcPr marL="91450" marR="91450" marT="34300" marB="34300" anchor="ctr">
                    <a:solidFill>
                      <a:srgbClr val="FFFFFF"/>
                    </a:solidFill>
                  </a:tcPr>
                </a:tc>
                <a:tc>
                  <a:txBody>
                    <a:bodyPr/>
                    <a:lstStyle/>
                    <a:p>
                      <a:pPr marL="0" marR="0" lvl="0" indent="0" algn="l" rtl="0">
                        <a:spcBef>
                          <a:spcPts val="0"/>
                        </a:spcBef>
                        <a:buSzPct val="25000"/>
                        <a:buNone/>
                      </a:pPr>
                      <a:endParaRPr sz="1100"/>
                    </a:p>
                  </a:txBody>
                  <a:tcPr marL="91450" marR="91450" marT="34300" marB="34300">
                    <a:solidFill>
                      <a:srgbClr val="FFFFFF"/>
                    </a:solidFill>
                  </a:tcPr>
                </a:tc>
                <a:tc>
                  <a:txBody>
                    <a:bodyPr/>
                    <a:lstStyle/>
                    <a:p>
                      <a:pPr marL="0" marR="0" lvl="0" indent="0" algn="l" rtl="0">
                        <a:spcBef>
                          <a:spcPts val="0"/>
                        </a:spcBef>
                        <a:buSzPct val="25000"/>
                        <a:buNone/>
                      </a:pPr>
                      <a:endParaRPr sz="1100"/>
                    </a:p>
                  </a:txBody>
                  <a:tcPr marL="91450" marR="91450" marT="34300" marB="34300">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100" b="1">
                          <a:solidFill>
                            <a:srgbClr val="BFBFBF"/>
                          </a:solidFill>
                        </a:rPr>
                        <a:t>Lab workshops </a:t>
                      </a:r>
                    </a:p>
                  </a:txBody>
                  <a:tcPr marL="91450" marR="91450" marT="34300" marB="34300" anchor="ctr">
                    <a:solidFill>
                      <a:srgbClr val="FFFFFF"/>
                    </a:solidFill>
                  </a:tcPr>
                </a:tc>
              </a:tr>
              <a:tr h="512825">
                <a:tc>
                  <a:txBody>
                    <a:bodyPr/>
                    <a:lstStyle/>
                    <a:p>
                      <a:pPr marL="0" marR="0" lvl="0" indent="0" algn="ctr" rtl="0">
                        <a:spcBef>
                          <a:spcPts val="0"/>
                        </a:spcBef>
                        <a:buSzPct val="25000"/>
                        <a:buNone/>
                      </a:pPr>
                      <a:r>
                        <a:rPr lang="en-US" sz="1100">
                          <a:solidFill>
                            <a:srgbClr val="BFBFBF"/>
                          </a:solidFill>
                        </a:rPr>
                        <a:t>HRS #1</a:t>
                      </a:r>
                    </a:p>
                  </a:txBody>
                  <a:tcPr marL="91450" marR="91450" marT="34300" marB="34300" anchor="ctr">
                    <a:solidFill>
                      <a:srgbClr val="BFBFBF"/>
                    </a:solidFill>
                  </a:tcPr>
                </a:tc>
                <a:tc>
                  <a:txBody>
                    <a:bodyPr/>
                    <a:lstStyle/>
                    <a:p>
                      <a:pPr marL="0" marR="0" lvl="0" indent="0" algn="l" rtl="0">
                        <a:spcBef>
                          <a:spcPts val="0"/>
                        </a:spcBef>
                        <a:buSzPct val="25000"/>
                        <a:buNone/>
                      </a:pPr>
                      <a:r>
                        <a:rPr lang="en-US" sz="1100">
                          <a:solidFill>
                            <a:srgbClr val="BFBFBF"/>
                          </a:solidFill>
                        </a:rPr>
                        <a:t>2</a:t>
                      </a:r>
                      <a:r>
                        <a:rPr lang="en-US" sz="1100" baseline="30000">
                          <a:solidFill>
                            <a:srgbClr val="BFBFBF"/>
                          </a:solidFill>
                        </a:rPr>
                        <a:t>nd</a:t>
                      </a:r>
                      <a:r>
                        <a:rPr lang="en-US" sz="1100">
                          <a:solidFill>
                            <a:srgbClr val="BFBFBF"/>
                          </a:solidFill>
                        </a:rPr>
                        <a:t> year: 3h</a:t>
                      </a:r>
                    </a:p>
                    <a:p>
                      <a:pPr marL="0" marR="0" lvl="0" indent="0" algn="l" rtl="0">
                        <a:spcBef>
                          <a:spcPts val="0"/>
                        </a:spcBef>
                        <a:buSzPct val="25000"/>
                        <a:buNone/>
                      </a:pPr>
                      <a:r>
                        <a:rPr lang="en-US" sz="1100">
                          <a:solidFill>
                            <a:srgbClr val="BFBFBF"/>
                          </a:solidFill>
                        </a:rPr>
                        <a:t>Master’s: 45h</a:t>
                      </a:r>
                    </a:p>
                  </a:txBody>
                  <a:tcPr marL="91450" marR="91450" marT="34300" marB="34300" anchor="ctr">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r>
                        <a:rPr lang="en-US" sz="1100" b="1">
                          <a:solidFill>
                            <a:srgbClr val="BFBFBF"/>
                          </a:solidFill>
                        </a:rPr>
                        <a:t>Lab workshops, Day in a wheelchair, Presentations </a:t>
                      </a:r>
                      <a:r>
                        <a:rPr lang="en-US" sz="1100" b="0">
                          <a:solidFill>
                            <a:srgbClr val="BFBFBF"/>
                          </a:solidFill>
                        </a:rPr>
                        <a:t>from</a:t>
                      </a:r>
                      <a:r>
                        <a:rPr lang="en-US" sz="1100" b="1">
                          <a:solidFill>
                            <a:srgbClr val="BFBFBF"/>
                          </a:solidFill>
                        </a:rPr>
                        <a:t> </a:t>
                      </a:r>
                      <a:r>
                        <a:rPr lang="en-US" sz="1100">
                          <a:solidFill>
                            <a:srgbClr val="BFBFBF"/>
                          </a:solidFill>
                          <a:latin typeface="Calibri"/>
                          <a:ea typeface="Calibri"/>
                          <a:cs typeface="Calibri"/>
                          <a:sym typeface="Calibri"/>
                        </a:rPr>
                        <a:t>representatives of different manufactures, </a:t>
                      </a:r>
                    </a:p>
                  </a:txBody>
                  <a:tcPr marL="91450" marR="91450" marT="34300" marB="34300" anchor="ctr">
                    <a:solidFill>
                      <a:srgbClr val="BFBFBF"/>
                    </a:solidFill>
                  </a:tcPr>
                </a:tc>
              </a:tr>
              <a:tr h="512825">
                <a:tc>
                  <a:txBody>
                    <a:bodyPr/>
                    <a:lstStyle/>
                    <a:p>
                      <a:pPr marL="0" marR="0" lvl="0" indent="0" algn="ctr" rtl="0">
                        <a:spcBef>
                          <a:spcPts val="0"/>
                        </a:spcBef>
                        <a:buSzPct val="25000"/>
                        <a:buNone/>
                      </a:pPr>
                      <a:r>
                        <a:rPr lang="en-US" sz="1100">
                          <a:solidFill>
                            <a:srgbClr val="BFBFBF"/>
                          </a:solidFill>
                        </a:rPr>
                        <a:t>HRS #2</a:t>
                      </a:r>
                    </a:p>
                  </a:txBody>
                  <a:tcPr marL="91450" marR="91450" marT="34300" marB="34300" anchor="ctr">
                    <a:solidFill>
                      <a:srgbClr val="FFFFFF"/>
                    </a:solidFill>
                  </a:tcPr>
                </a:tc>
                <a:tc>
                  <a:txBody>
                    <a:bodyPr/>
                    <a:lstStyle/>
                    <a:p>
                      <a:pPr marL="0" marR="0" lvl="0" indent="0" algn="ctr" rtl="0">
                        <a:spcBef>
                          <a:spcPts val="0"/>
                        </a:spcBef>
                        <a:buSzPct val="25000"/>
                        <a:buNone/>
                      </a:pPr>
                      <a:r>
                        <a:rPr lang="en-US" sz="1100">
                          <a:solidFill>
                            <a:srgbClr val="BFBFBF"/>
                          </a:solidFill>
                        </a:rPr>
                        <a:t>28h</a:t>
                      </a:r>
                    </a:p>
                  </a:txBody>
                  <a:tcPr marL="91450" marR="91450" marT="34300" marB="34300" anchor="ctr">
                    <a:solidFill>
                      <a:srgbClr val="FFFFFF"/>
                    </a:solidFill>
                  </a:tcPr>
                </a:tc>
                <a:tc>
                  <a:txBody>
                    <a:bodyPr/>
                    <a:lstStyle/>
                    <a:p>
                      <a:pPr marL="0" marR="0" lvl="0" indent="0" algn="l" rtl="0">
                        <a:spcBef>
                          <a:spcPts val="0"/>
                        </a:spcBef>
                        <a:buSzPct val="25000"/>
                        <a:buNone/>
                      </a:pPr>
                      <a:endParaRPr sz="1100"/>
                    </a:p>
                  </a:txBody>
                  <a:tcPr marL="91450" marR="91450" marT="34300" marB="34300">
                    <a:solidFill>
                      <a:srgbClr val="FFFFFF"/>
                    </a:solidFill>
                  </a:tcPr>
                </a:tc>
                <a:tc>
                  <a:txBody>
                    <a:bodyPr/>
                    <a:lstStyle/>
                    <a:p>
                      <a:pPr marL="0" marR="0" lvl="0" indent="0" algn="l" rtl="0">
                        <a:spcBef>
                          <a:spcPts val="0"/>
                        </a:spcBef>
                        <a:buSzPct val="25000"/>
                        <a:buNone/>
                      </a:pPr>
                      <a:endParaRPr sz="1100"/>
                    </a:p>
                  </a:txBody>
                  <a:tcPr marL="91450" marR="91450" marT="34300" marB="34300">
                    <a:solidFill>
                      <a:srgbClr val="FFFFFF"/>
                    </a:solidFill>
                  </a:tcPr>
                </a:tc>
                <a:tc>
                  <a:txBody>
                    <a:bodyPr/>
                    <a:lstStyle/>
                    <a:p>
                      <a:pPr marL="0" marR="0" lvl="0" indent="0" algn="l" rtl="0">
                        <a:spcBef>
                          <a:spcPts val="0"/>
                        </a:spcBef>
                        <a:buSzPct val="25000"/>
                        <a:buNone/>
                      </a:pPr>
                      <a:r>
                        <a:rPr lang="en-US" sz="1100" b="1">
                          <a:solidFill>
                            <a:srgbClr val="BFBFBF"/>
                          </a:solidFill>
                        </a:rPr>
                        <a:t>Lab workshops</a:t>
                      </a:r>
                      <a:r>
                        <a:rPr lang="en-US" sz="1100">
                          <a:solidFill>
                            <a:srgbClr val="BFBFBF"/>
                          </a:solidFill>
                        </a:rPr>
                        <a:t>, </a:t>
                      </a:r>
                      <a:r>
                        <a:rPr lang="en-US" sz="1100" b="1">
                          <a:solidFill>
                            <a:srgbClr val="BFBFBF"/>
                          </a:solidFill>
                        </a:rPr>
                        <a:t>Day in a wheelchair</a:t>
                      </a:r>
                      <a:r>
                        <a:rPr lang="en-US" sz="1100">
                          <a:solidFill>
                            <a:srgbClr val="BFBFBF"/>
                          </a:solidFill>
                        </a:rPr>
                        <a:t>, </a:t>
                      </a:r>
                      <a:r>
                        <a:rPr lang="en-US" sz="1100" b="1">
                          <a:solidFill>
                            <a:srgbClr val="BFBFBF"/>
                          </a:solidFill>
                        </a:rPr>
                        <a:t>Boot camp </a:t>
                      </a:r>
                      <a:r>
                        <a:rPr lang="en-US" sz="1100">
                          <a:solidFill>
                            <a:srgbClr val="BFBFBF"/>
                          </a:solidFill>
                        </a:rPr>
                        <a:t>on weekend (WSP)</a:t>
                      </a:r>
                    </a:p>
                  </a:txBody>
                  <a:tcPr marL="91450" marR="91450" marT="34300" marB="34300" anchor="ctr">
                    <a:solidFill>
                      <a:srgbClr val="FFFFFF"/>
                    </a:solidFill>
                  </a:tcPr>
                </a:tc>
              </a:tr>
              <a:tr h="512825">
                <a:tc>
                  <a:txBody>
                    <a:bodyPr/>
                    <a:lstStyle/>
                    <a:p>
                      <a:pPr marL="0" marR="0" lvl="0" indent="0" algn="ctr" rtl="0">
                        <a:spcBef>
                          <a:spcPts val="0"/>
                        </a:spcBef>
                        <a:buSzPct val="25000"/>
                        <a:buNone/>
                      </a:pPr>
                      <a:r>
                        <a:rPr lang="en-US" sz="1100" b="1"/>
                        <a:t>HRS #3</a:t>
                      </a:r>
                    </a:p>
                  </a:txBody>
                  <a:tcPr marL="91450" marR="91450" marT="34300" marB="34300" anchor="ctr">
                    <a:solidFill>
                      <a:srgbClr val="BFBFBF"/>
                    </a:solidFill>
                  </a:tcPr>
                </a:tc>
                <a:tc>
                  <a:txBody>
                    <a:bodyPr/>
                    <a:lstStyle/>
                    <a:p>
                      <a:pPr marL="0" marR="0" lvl="0" indent="0" algn="l" rtl="0">
                        <a:spcBef>
                          <a:spcPts val="0"/>
                        </a:spcBef>
                        <a:buSzPct val="25000"/>
                        <a:buNone/>
                      </a:pPr>
                      <a:r>
                        <a:rPr lang="en-US" sz="1100">
                          <a:solidFill>
                            <a:srgbClr val="BFBFBF"/>
                          </a:solidFill>
                        </a:rPr>
                        <a:t>1</a:t>
                      </a:r>
                      <a:r>
                        <a:rPr lang="en-US" sz="1100" baseline="30000">
                          <a:solidFill>
                            <a:srgbClr val="BFBFBF"/>
                          </a:solidFill>
                        </a:rPr>
                        <a:t>st</a:t>
                      </a:r>
                      <a:r>
                        <a:rPr lang="en-US" sz="1100">
                          <a:solidFill>
                            <a:srgbClr val="BFBFBF"/>
                          </a:solidFill>
                        </a:rPr>
                        <a:t> year: 7h</a:t>
                      </a:r>
                    </a:p>
                    <a:p>
                      <a:pPr marL="0" marR="0" lvl="0" indent="0" algn="l" rtl="0">
                        <a:spcBef>
                          <a:spcPts val="0"/>
                        </a:spcBef>
                        <a:buSzPct val="25000"/>
                        <a:buNone/>
                      </a:pPr>
                      <a:r>
                        <a:rPr lang="en-US" sz="1100">
                          <a:solidFill>
                            <a:srgbClr val="BFBFBF"/>
                          </a:solidFill>
                        </a:rPr>
                        <a:t>2</a:t>
                      </a:r>
                      <a:r>
                        <a:rPr lang="en-US" sz="1100" baseline="30000">
                          <a:solidFill>
                            <a:srgbClr val="BFBFBF"/>
                          </a:solidFill>
                        </a:rPr>
                        <a:t>nd</a:t>
                      </a:r>
                      <a:r>
                        <a:rPr lang="en-US" sz="1100">
                          <a:solidFill>
                            <a:srgbClr val="BFBFBF"/>
                          </a:solidFill>
                        </a:rPr>
                        <a:t> year: 30h</a:t>
                      </a:r>
                    </a:p>
                    <a:p>
                      <a:pPr marL="0" marR="0" lvl="0" indent="0" algn="l" rtl="0">
                        <a:spcBef>
                          <a:spcPts val="0"/>
                        </a:spcBef>
                        <a:buSzPct val="25000"/>
                        <a:buNone/>
                      </a:pPr>
                      <a:r>
                        <a:rPr lang="en-US" sz="1100">
                          <a:solidFill>
                            <a:srgbClr val="BFBFBF"/>
                          </a:solidFill>
                        </a:rPr>
                        <a:t>3</a:t>
                      </a:r>
                      <a:r>
                        <a:rPr lang="en-US" sz="1100" baseline="30000">
                          <a:solidFill>
                            <a:srgbClr val="BFBFBF"/>
                          </a:solidFill>
                        </a:rPr>
                        <a:t>rd</a:t>
                      </a:r>
                      <a:r>
                        <a:rPr lang="en-US" sz="1100">
                          <a:solidFill>
                            <a:srgbClr val="BFBFBF"/>
                          </a:solidFill>
                        </a:rPr>
                        <a:t> year: ?</a:t>
                      </a:r>
                    </a:p>
                  </a:txBody>
                  <a:tcPr marL="91450" marR="91450" marT="34300" marB="34300" anchor="ctr">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endParaRPr sz="1100"/>
                    </a:p>
                  </a:txBody>
                  <a:tcPr marL="91450" marR="91450" marT="34300" marB="34300">
                    <a:solidFill>
                      <a:srgbClr val="BFBFBF"/>
                    </a:solidFill>
                  </a:tcPr>
                </a:tc>
                <a:tc>
                  <a:txBody>
                    <a:bodyPr/>
                    <a:lstStyle/>
                    <a:p>
                      <a:pPr marL="0" marR="0" lvl="0" indent="0" algn="l" rtl="0">
                        <a:spcBef>
                          <a:spcPts val="0"/>
                        </a:spcBef>
                        <a:buSzPct val="25000"/>
                        <a:buNone/>
                      </a:pPr>
                      <a:r>
                        <a:rPr lang="en-US" sz="1100" b="1" dirty="0">
                          <a:solidFill>
                            <a:srgbClr val="BFBFBF"/>
                          </a:solidFill>
                        </a:rPr>
                        <a:t>Lab workshops, Day in a wheelchair, Model clients, Actual home assessment, Van modification </a:t>
                      </a:r>
                    </a:p>
                  </a:txBody>
                  <a:tcPr marL="91450" marR="91450" marT="34300" marB="34300" anchor="ctr">
                    <a:solidFill>
                      <a:srgbClr val="BFBFBF"/>
                    </a:solidFill>
                  </a:tcPr>
                </a:tc>
              </a:tr>
            </a:tbl>
          </a:graphicData>
        </a:graphic>
      </p:graphicFrame>
      <p:grpSp>
        <p:nvGrpSpPr>
          <p:cNvPr id="897" name="Shape 897"/>
          <p:cNvGrpSpPr/>
          <p:nvPr/>
        </p:nvGrpSpPr>
        <p:grpSpPr>
          <a:xfrm>
            <a:off x="2889250" y="1916112"/>
            <a:ext cx="1241424" cy="3461807"/>
            <a:chOff x="2889250" y="1152525"/>
            <a:chExt cx="1241424" cy="3461807"/>
          </a:xfrm>
        </p:grpSpPr>
        <p:sp>
          <p:nvSpPr>
            <p:cNvPr id="898" name="Shape 898"/>
            <p:cNvSpPr/>
            <p:nvPr/>
          </p:nvSpPr>
          <p:spPr>
            <a:xfrm>
              <a:off x="3851275" y="1152525"/>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99" name="Shape 899"/>
            <p:cNvSpPr/>
            <p:nvPr/>
          </p:nvSpPr>
          <p:spPr>
            <a:xfrm>
              <a:off x="2889250" y="1152525"/>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00" name="Shape 900"/>
            <p:cNvSpPr/>
            <p:nvPr/>
          </p:nvSpPr>
          <p:spPr>
            <a:xfrm>
              <a:off x="2889250" y="170815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01" name="Shape 901"/>
            <p:cNvSpPr/>
            <p:nvPr/>
          </p:nvSpPr>
          <p:spPr>
            <a:xfrm>
              <a:off x="2889250" y="2230966"/>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02" name="Shape 902"/>
            <p:cNvSpPr/>
            <p:nvPr/>
          </p:nvSpPr>
          <p:spPr>
            <a:xfrm>
              <a:off x="2889250" y="2755955"/>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03" name="Shape 903"/>
            <p:cNvSpPr/>
            <p:nvPr/>
          </p:nvSpPr>
          <p:spPr>
            <a:xfrm>
              <a:off x="2889250" y="3255432"/>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04" name="Shape 904"/>
            <p:cNvSpPr/>
            <p:nvPr/>
          </p:nvSpPr>
          <p:spPr>
            <a:xfrm>
              <a:off x="2889250" y="3754964"/>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05" name="Shape 905"/>
            <p:cNvSpPr/>
            <p:nvPr/>
          </p:nvSpPr>
          <p:spPr>
            <a:xfrm>
              <a:off x="2889250" y="4330700"/>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06" name="Shape 906"/>
            <p:cNvSpPr/>
            <p:nvPr/>
          </p:nvSpPr>
          <p:spPr>
            <a:xfrm>
              <a:off x="3851275" y="1708150"/>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07" name="Shape 907"/>
            <p:cNvSpPr/>
            <p:nvPr/>
          </p:nvSpPr>
          <p:spPr>
            <a:xfrm>
              <a:off x="3851275" y="2755955"/>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08" name="Shape 908"/>
            <p:cNvSpPr/>
            <p:nvPr/>
          </p:nvSpPr>
          <p:spPr>
            <a:xfrm>
              <a:off x="3851275" y="2230966"/>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09" name="Shape 909"/>
            <p:cNvSpPr/>
            <p:nvPr/>
          </p:nvSpPr>
          <p:spPr>
            <a:xfrm>
              <a:off x="3851275" y="3255432"/>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10" name="Shape 910"/>
            <p:cNvSpPr/>
            <p:nvPr/>
          </p:nvSpPr>
          <p:spPr>
            <a:xfrm>
              <a:off x="3851275" y="3754964"/>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11" name="Shape 911"/>
            <p:cNvSpPr/>
            <p:nvPr/>
          </p:nvSpPr>
          <p:spPr>
            <a:xfrm>
              <a:off x="3851275" y="4334932"/>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912" name="Shape 912"/>
          <p:cNvGrpSpPr/>
          <p:nvPr/>
        </p:nvGrpSpPr>
        <p:grpSpPr>
          <a:xfrm>
            <a:off x="2515127" y="918955"/>
            <a:ext cx="4104111" cy="307777"/>
            <a:chOff x="1968500" y="581560"/>
            <a:chExt cx="4104111" cy="307777"/>
          </a:xfrm>
        </p:grpSpPr>
        <p:sp>
          <p:nvSpPr>
            <p:cNvPr id="913" name="Shape 913"/>
            <p:cNvSpPr/>
            <p:nvPr/>
          </p:nvSpPr>
          <p:spPr>
            <a:xfrm>
              <a:off x="4889500" y="609937"/>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14" name="Shape 914"/>
            <p:cNvSpPr/>
            <p:nvPr/>
          </p:nvSpPr>
          <p:spPr>
            <a:xfrm>
              <a:off x="3200400" y="609937"/>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15" name="Shape 915"/>
            <p:cNvSpPr/>
            <p:nvPr/>
          </p:nvSpPr>
          <p:spPr>
            <a:xfrm>
              <a:off x="1968500" y="609937"/>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16" name="Shape 916"/>
            <p:cNvSpPr txBox="1"/>
            <p:nvPr/>
          </p:nvSpPr>
          <p:spPr>
            <a:xfrm>
              <a:off x="2222500" y="581560"/>
              <a:ext cx="825499"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in use</a:t>
              </a:r>
            </a:p>
          </p:txBody>
        </p:sp>
        <p:sp>
          <p:nvSpPr>
            <p:cNvPr id="917" name="Shape 917"/>
            <p:cNvSpPr txBox="1"/>
            <p:nvPr/>
          </p:nvSpPr>
          <p:spPr>
            <a:xfrm>
              <a:off x="3467100" y="581560"/>
              <a:ext cx="1263650"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planned use</a:t>
              </a:r>
            </a:p>
          </p:txBody>
        </p:sp>
        <p:sp>
          <p:nvSpPr>
            <p:cNvPr id="918" name="Shape 918"/>
            <p:cNvSpPr txBox="1"/>
            <p:nvPr/>
          </p:nvSpPr>
          <p:spPr>
            <a:xfrm>
              <a:off x="5143498" y="581560"/>
              <a:ext cx="929113"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not used</a:t>
              </a:r>
            </a:p>
          </p:txBody>
        </p:sp>
      </p:grpSp>
      <p:sp>
        <p:nvSpPr>
          <p:cNvPr id="919" name="Shape 919"/>
          <p:cNvSpPr/>
          <p:nvPr/>
        </p:nvSpPr>
        <p:spPr>
          <a:xfrm>
            <a:off x="2336165" y="3631726"/>
            <a:ext cx="6356349" cy="1166226"/>
          </a:xfrm>
          <a:prstGeom prst="wedgeRectCallout">
            <a:avLst>
              <a:gd name="adj1" fmla="val -64702"/>
              <a:gd name="adj2" fmla="val 91310"/>
            </a:avLst>
          </a:prstGeom>
          <a:solidFill>
            <a:schemeClr val="dk1">
              <a:alpha val="84705"/>
            </a:scheme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400">
                <a:solidFill>
                  <a:schemeClr val="lt1"/>
                </a:solidFill>
                <a:latin typeface="Calibri"/>
                <a:ea typeface="Calibri"/>
                <a:cs typeface="Calibri"/>
                <a:sym typeface="Calibri"/>
              </a:rPr>
              <a:t>“I reach out if [my clinical clients] are interested in helping out with the class. Some are interested in coming to talk to the students, [… and] others are really interested [in having the students do hands-on] and they will be happy to come in as patient models.”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Shape 924"/>
          <p:cNvSpPr txBox="1">
            <a:spLocks noGrp="1"/>
          </p:cNvSpPr>
          <p:nvPr>
            <p:ph type="title"/>
          </p:nvPr>
        </p:nvSpPr>
        <p:spPr>
          <a:xfrm>
            <a:off x="0" y="151951"/>
            <a:ext cx="9144000" cy="567491"/>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Gill Sans"/>
              <a:buNone/>
            </a:pPr>
            <a:r>
              <a:rPr lang="en-US" sz="2100" b="1" i="0" u="none" strike="noStrike" cap="none">
                <a:solidFill>
                  <a:schemeClr val="dk1"/>
                </a:solidFill>
                <a:latin typeface="Gill Sans"/>
                <a:ea typeface="Gill Sans"/>
                <a:cs typeface="Gill Sans"/>
                <a:sym typeface="Gill Sans"/>
              </a:rPr>
              <a:t>Most Sites Assess Knowledge Using a Written &amp; Practical Exam </a:t>
            </a:r>
          </a:p>
        </p:txBody>
      </p:sp>
      <p:graphicFrame>
        <p:nvGraphicFramePr>
          <p:cNvPr id="925" name="Shape 925"/>
          <p:cNvGraphicFramePr/>
          <p:nvPr>
            <p:extLst>
              <p:ext uri="{D42A27DB-BD31-4B8C-83A1-F6EECF244321}">
                <p14:modId xmlns:p14="http://schemas.microsoft.com/office/powerpoint/2010/main" val="1345814054"/>
              </p:ext>
            </p:extLst>
          </p:nvPr>
        </p:nvGraphicFramePr>
        <p:xfrm>
          <a:off x="692150" y="1285504"/>
          <a:ext cx="7759700" cy="4037165"/>
        </p:xfrm>
        <a:graphic>
          <a:graphicData uri="http://schemas.openxmlformats.org/drawingml/2006/table">
            <a:tbl>
              <a:tblPr firstRow="1" bandRow="1">
                <a:noFill/>
                <a:tableStyleId>{6C7A15F4-6765-4FD2-8D91-BEFAE0C48AB6}</a:tableStyleId>
              </a:tblPr>
              <a:tblGrid>
                <a:gridCol w="1646675"/>
                <a:gridCol w="1408525"/>
                <a:gridCol w="2352250"/>
                <a:gridCol w="2352250"/>
              </a:tblGrid>
              <a:tr h="533625">
                <a:tc>
                  <a:txBody>
                    <a:bodyPr/>
                    <a:lstStyle/>
                    <a:p>
                      <a:pPr marL="0" marR="0" lvl="0" indent="0" algn="ctr" rtl="0">
                        <a:spcBef>
                          <a:spcPts val="0"/>
                        </a:spcBef>
                        <a:buSzPct val="25000"/>
                        <a:buNone/>
                      </a:pPr>
                      <a:r>
                        <a:rPr lang="en-US" sz="1200" b="1"/>
                        <a:t>Institutions</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200" b="1"/>
                        <a:t>Theoretical </a:t>
                      </a:r>
                    </a:p>
                    <a:p>
                      <a:pPr marL="0" marR="0" lvl="0" indent="0" algn="ctr" rtl="0">
                        <a:spcBef>
                          <a:spcPts val="0"/>
                        </a:spcBef>
                        <a:buSzPct val="25000"/>
                        <a:buNone/>
                      </a:pPr>
                      <a:r>
                        <a:rPr lang="en-US" sz="1200" b="1"/>
                        <a:t>Written Exam</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200" b="1"/>
                        <a:t>Practical Exams</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200" b="1"/>
                        <a:t>Assignments/Projects</a:t>
                      </a:r>
                    </a:p>
                  </a:txBody>
                  <a:tcPr marL="91450" marR="91450" marT="34300" marB="34300" anchor="ctr">
                    <a:solidFill>
                      <a:srgbClr val="448E68"/>
                    </a:solidFill>
                  </a:tcPr>
                </a:tc>
              </a:tr>
              <a:tr h="481050">
                <a:tc>
                  <a:txBody>
                    <a:bodyPr/>
                    <a:lstStyle/>
                    <a:p>
                      <a:pPr marL="0" marR="0" lvl="0" indent="0" algn="ctr" rtl="0">
                        <a:spcBef>
                          <a:spcPts val="0"/>
                        </a:spcBef>
                        <a:buSzPct val="25000"/>
                        <a:buNone/>
                      </a:pPr>
                      <a:r>
                        <a:rPr lang="en-US" sz="1200"/>
                        <a:t>LRS #1</a:t>
                      </a:r>
                    </a:p>
                  </a:txBody>
                  <a:tcPr marL="91450" marR="91450" marT="34300" marB="34300" anchor="ctr">
                    <a:solidFill>
                      <a:srgbClr val="BFBFBF"/>
                    </a:solidFill>
                  </a:tcPr>
                </a:tc>
                <a:tc>
                  <a:txBody>
                    <a:bodyPr/>
                    <a:lstStyle/>
                    <a:p>
                      <a:pPr marL="0" marR="0" lvl="0" indent="0" algn="l" rtl="0">
                        <a:spcBef>
                          <a:spcPts val="0"/>
                        </a:spcBef>
                        <a:buSzPct val="25000"/>
                        <a:buNone/>
                      </a:pPr>
                      <a:endParaRPr sz="1200"/>
                    </a:p>
                  </a:txBody>
                  <a:tcPr marL="91450" marR="91450" marT="34300" marB="34300">
                    <a:solidFill>
                      <a:srgbClr val="BFBFBF"/>
                    </a:solidFill>
                  </a:tcPr>
                </a:tc>
                <a:tc>
                  <a:txBody>
                    <a:bodyPr/>
                    <a:lstStyle/>
                    <a:p>
                      <a:pPr marL="171450" marR="0" lvl="0" indent="-171450" algn="l" rtl="0">
                        <a:spcBef>
                          <a:spcPts val="0"/>
                        </a:spcBef>
                        <a:buClr>
                          <a:schemeClr val="dk1"/>
                        </a:buClr>
                        <a:buSzPct val="100000"/>
                        <a:buFont typeface="Arial"/>
                        <a:buChar char="•"/>
                      </a:pPr>
                      <a:r>
                        <a:rPr lang="en-US" sz="1200"/>
                        <a:t>practical exam: demonstration of skills</a:t>
                      </a:r>
                    </a:p>
                  </a:txBody>
                  <a:tcPr marL="91450" marR="91450" marT="34300" marB="34300" anchor="ctr">
                    <a:solidFill>
                      <a:srgbClr val="BFBFBF"/>
                    </a:solidFill>
                  </a:tcPr>
                </a:tc>
                <a:tc>
                  <a:txBody>
                    <a:bodyPr/>
                    <a:lstStyle/>
                    <a:p>
                      <a:pPr marL="0" marR="0" lvl="0" indent="0" algn="l" rtl="0">
                        <a:spcBef>
                          <a:spcPts val="0"/>
                        </a:spcBef>
                        <a:buSzPct val="25000"/>
                        <a:buNone/>
                      </a:pPr>
                      <a:endParaRPr sz="1200"/>
                    </a:p>
                  </a:txBody>
                  <a:tcPr marL="91450" marR="91450" marT="34300" marB="34300" anchor="ctr">
                    <a:solidFill>
                      <a:srgbClr val="BFBFBF"/>
                    </a:solidFill>
                  </a:tcPr>
                </a:tc>
              </a:tr>
              <a:tr h="481050">
                <a:tc>
                  <a:txBody>
                    <a:bodyPr/>
                    <a:lstStyle/>
                    <a:p>
                      <a:pPr marL="0" marR="0" lvl="0" indent="0" algn="ctr" rtl="0">
                        <a:lnSpc>
                          <a:spcPct val="100000"/>
                        </a:lnSpc>
                        <a:spcBef>
                          <a:spcPts val="0"/>
                        </a:spcBef>
                        <a:spcAft>
                          <a:spcPts val="0"/>
                        </a:spcAft>
                        <a:buClr>
                          <a:schemeClr val="dk1"/>
                        </a:buClr>
                        <a:buSzPct val="25000"/>
                        <a:buFont typeface="Calibri"/>
                        <a:buNone/>
                      </a:pPr>
                      <a:r>
                        <a:rPr lang="en-US" sz="1200"/>
                        <a:t>LRS #2</a:t>
                      </a:r>
                    </a:p>
                  </a:txBody>
                  <a:tcPr marL="91450" marR="91450" marT="34300" marB="34300" anchor="ctr">
                    <a:noFill/>
                  </a:tcPr>
                </a:tc>
                <a:tc>
                  <a:txBody>
                    <a:bodyPr/>
                    <a:lstStyle/>
                    <a:p>
                      <a:pPr marL="0" marR="0" lvl="0" indent="0" algn="l" rtl="0">
                        <a:spcBef>
                          <a:spcPts val="0"/>
                        </a:spcBef>
                        <a:buSzPct val="25000"/>
                        <a:buNone/>
                      </a:pPr>
                      <a:endParaRPr sz="1200"/>
                    </a:p>
                  </a:txBody>
                  <a:tcPr marL="91450" marR="91450" marT="34300" marB="34300">
                    <a:noFill/>
                  </a:tcPr>
                </a:tc>
                <a:tc>
                  <a:txBody>
                    <a:bodyPr/>
                    <a:lstStyle/>
                    <a:p>
                      <a:pPr marL="171450" marR="0" lvl="0" indent="-171450" algn="l" rtl="0">
                        <a:lnSpc>
                          <a:spcPct val="100000"/>
                        </a:lnSpc>
                        <a:spcBef>
                          <a:spcPts val="0"/>
                        </a:spcBef>
                        <a:spcAft>
                          <a:spcPts val="0"/>
                        </a:spcAft>
                        <a:buClr>
                          <a:schemeClr val="dk1"/>
                        </a:buClr>
                        <a:buSzPct val="100000"/>
                        <a:buFont typeface="Arial"/>
                        <a:buChar char="•"/>
                      </a:pPr>
                      <a:r>
                        <a:rPr lang="en-US" sz="1200"/>
                        <a:t>TBD</a:t>
                      </a:r>
                    </a:p>
                  </a:txBody>
                  <a:tcPr marL="91450" marR="91450" marT="34300" marB="34300" anchor="ctr">
                    <a:noFill/>
                  </a:tcPr>
                </a:tc>
                <a:tc>
                  <a:txBody>
                    <a:bodyPr/>
                    <a:lstStyle/>
                    <a:p>
                      <a:pPr marL="0" marR="0" lvl="0" indent="0" algn="ctr" rtl="0">
                        <a:spcBef>
                          <a:spcPts val="0"/>
                        </a:spcBef>
                        <a:buSzPct val="25000"/>
                        <a:buNone/>
                      </a:pPr>
                      <a:endParaRPr sz="1200" dirty="0"/>
                    </a:p>
                  </a:txBody>
                  <a:tcPr marL="91450" marR="91450" marT="34300" marB="34300" anchor="ctr">
                    <a:noFill/>
                  </a:tcPr>
                </a:tc>
              </a:tr>
              <a:tr h="481050">
                <a:tc>
                  <a:txBody>
                    <a:bodyPr/>
                    <a:lstStyle/>
                    <a:p>
                      <a:pPr marL="0" marR="0" lvl="0" indent="0" algn="ctr" rtl="0">
                        <a:lnSpc>
                          <a:spcPct val="100000"/>
                        </a:lnSpc>
                        <a:spcBef>
                          <a:spcPts val="0"/>
                        </a:spcBef>
                        <a:spcAft>
                          <a:spcPts val="0"/>
                        </a:spcAft>
                        <a:buClr>
                          <a:schemeClr val="dk1"/>
                        </a:buClr>
                        <a:buSzPct val="25000"/>
                        <a:buFont typeface="Calibri"/>
                        <a:buNone/>
                      </a:pPr>
                      <a:r>
                        <a:rPr lang="en-US" sz="1200"/>
                        <a:t>LMRS #1</a:t>
                      </a:r>
                    </a:p>
                  </a:txBody>
                  <a:tcPr marL="91450" marR="91450" marT="34300" marB="34300" anchor="ctr">
                    <a:solidFill>
                      <a:srgbClr val="BFBFBF"/>
                    </a:solidFill>
                  </a:tcPr>
                </a:tc>
                <a:tc>
                  <a:txBody>
                    <a:bodyPr/>
                    <a:lstStyle/>
                    <a:p>
                      <a:pPr marL="0" marR="0" lvl="0" indent="0" algn="l" rtl="0">
                        <a:spcBef>
                          <a:spcPts val="0"/>
                        </a:spcBef>
                        <a:buSzPct val="25000"/>
                        <a:buNone/>
                      </a:pPr>
                      <a:endParaRPr sz="1200"/>
                    </a:p>
                  </a:txBody>
                  <a:tcPr marL="91450" marR="91450" marT="34300" marB="34300">
                    <a:solidFill>
                      <a:srgbClr val="BFBFBF"/>
                    </a:solidFill>
                  </a:tcPr>
                </a:tc>
                <a:tc>
                  <a:txBody>
                    <a:bodyPr/>
                    <a:lstStyle/>
                    <a:p>
                      <a:pPr marL="171450" marR="0" lvl="0" indent="-171450" algn="l" rtl="0">
                        <a:spcBef>
                          <a:spcPts val="0"/>
                        </a:spcBef>
                        <a:buClr>
                          <a:schemeClr val="dk1"/>
                        </a:buClr>
                        <a:buSzPct val="100000"/>
                        <a:buFont typeface="Arial"/>
                        <a:buChar char="•"/>
                      </a:pPr>
                      <a:r>
                        <a:rPr lang="en-US" sz="1200"/>
                        <a:t>practical exam</a:t>
                      </a:r>
                    </a:p>
                  </a:txBody>
                  <a:tcPr marL="91450" marR="91450" marT="34300" marB="34300" anchor="ctr">
                    <a:solidFill>
                      <a:srgbClr val="BFBFBF"/>
                    </a:solidFill>
                  </a:tcPr>
                </a:tc>
                <a:tc>
                  <a:txBody>
                    <a:bodyPr/>
                    <a:lstStyle/>
                    <a:p>
                      <a:pPr marL="0" marR="0" lvl="0" indent="0" algn="l" rtl="0">
                        <a:spcBef>
                          <a:spcPts val="0"/>
                        </a:spcBef>
                        <a:buSzPct val="25000"/>
                        <a:buNone/>
                      </a:pPr>
                      <a:endParaRPr sz="1200"/>
                    </a:p>
                  </a:txBody>
                  <a:tcPr marL="91450" marR="91450" marT="34300" marB="34300" anchor="ctr">
                    <a:solidFill>
                      <a:srgbClr val="BFBFBF"/>
                    </a:solidFill>
                  </a:tcPr>
                </a:tc>
              </a:tr>
              <a:tr h="481050">
                <a:tc>
                  <a:txBody>
                    <a:bodyPr/>
                    <a:lstStyle/>
                    <a:p>
                      <a:pPr marL="0" marR="0" lvl="0" indent="0" algn="ctr" rtl="0">
                        <a:lnSpc>
                          <a:spcPct val="100000"/>
                        </a:lnSpc>
                        <a:spcBef>
                          <a:spcPts val="0"/>
                        </a:spcBef>
                        <a:spcAft>
                          <a:spcPts val="0"/>
                        </a:spcAft>
                        <a:buClr>
                          <a:schemeClr val="dk1"/>
                        </a:buClr>
                        <a:buSzPct val="25000"/>
                        <a:buFont typeface="Calibri"/>
                        <a:buNone/>
                      </a:pPr>
                      <a:r>
                        <a:rPr lang="en-US" sz="1200"/>
                        <a:t>UMRS #1</a:t>
                      </a:r>
                    </a:p>
                  </a:txBody>
                  <a:tcPr marL="91450" marR="91450" marT="34300" marB="34300" anchor="ctr">
                    <a:solidFill>
                      <a:srgbClr val="FFFFFF"/>
                    </a:solidFill>
                  </a:tcPr>
                </a:tc>
                <a:tc>
                  <a:txBody>
                    <a:bodyPr/>
                    <a:lstStyle/>
                    <a:p>
                      <a:pPr marL="0" marR="0" lvl="0" indent="0" algn="l" rtl="0">
                        <a:spcBef>
                          <a:spcPts val="0"/>
                        </a:spcBef>
                        <a:buSzPct val="25000"/>
                        <a:buNone/>
                      </a:pPr>
                      <a:endParaRPr sz="1200"/>
                    </a:p>
                  </a:txBody>
                  <a:tcPr marL="91450" marR="91450" marT="34300" marB="34300">
                    <a:solidFill>
                      <a:srgbClr val="FFFFFF"/>
                    </a:solidFill>
                  </a:tcPr>
                </a:tc>
                <a:tc>
                  <a:txBody>
                    <a:bodyPr/>
                    <a:lstStyle/>
                    <a:p>
                      <a:pPr marL="171450" marR="0" lvl="0" indent="-171450" algn="l" rtl="0">
                        <a:spcBef>
                          <a:spcPts val="0"/>
                        </a:spcBef>
                        <a:buClr>
                          <a:schemeClr val="dk1"/>
                        </a:buClr>
                        <a:buSzPct val="100000"/>
                        <a:buFont typeface="Arial"/>
                        <a:buChar char="•"/>
                      </a:pPr>
                      <a:r>
                        <a:rPr lang="en-US" sz="1200"/>
                        <a:t>practical exam</a:t>
                      </a:r>
                    </a:p>
                  </a:txBody>
                  <a:tcPr marL="91450" marR="91450" marT="34300" marB="34300" anchor="ctr">
                    <a:solidFill>
                      <a:srgbClr val="FFFFFF"/>
                    </a:solidFill>
                  </a:tcPr>
                </a:tc>
                <a:tc>
                  <a:txBody>
                    <a:bodyPr/>
                    <a:lstStyle/>
                    <a:p>
                      <a:pPr marL="0" marR="0" lvl="0" indent="0" algn="l" rtl="0">
                        <a:spcBef>
                          <a:spcPts val="0"/>
                        </a:spcBef>
                        <a:buSzPct val="25000"/>
                        <a:buNone/>
                      </a:pPr>
                      <a:endParaRPr sz="1200"/>
                    </a:p>
                  </a:txBody>
                  <a:tcPr marL="91450" marR="91450" marT="34300" marB="34300" anchor="ctr">
                    <a:solidFill>
                      <a:srgbClr val="FFFFFF"/>
                    </a:solidFill>
                  </a:tcPr>
                </a:tc>
              </a:tr>
              <a:tr h="481050">
                <a:tc>
                  <a:txBody>
                    <a:bodyPr/>
                    <a:lstStyle/>
                    <a:p>
                      <a:pPr marL="0" marR="0" lvl="0" indent="0" algn="ctr" rtl="0">
                        <a:spcBef>
                          <a:spcPts val="0"/>
                        </a:spcBef>
                        <a:buSzPct val="25000"/>
                        <a:buNone/>
                      </a:pPr>
                      <a:r>
                        <a:rPr lang="en-US" sz="1200"/>
                        <a:t>HRS #1</a:t>
                      </a:r>
                    </a:p>
                  </a:txBody>
                  <a:tcPr marL="91450" marR="91450" marT="34300" marB="34300" anchor="ctr">
                    <a:solidFill>
                      <a:srgbClr val="BFBFBF"/>
                    </a:solidFill>
                  </a:tcPr>
                </a:tc>
                <a:tc>
                  <a:txBody>
                    <a:bodyPr/>
                    <a:lstStyle/>
                    <a:p>
                      <a:pPr marL="0" marR="0" lvl="0" indent="0" algn="l" rtl="0">
                        <a:spcBef>
                          <a:spcPts val="0"/>
                        </a:spcBef>
                        <a:buSzPct val="25000"/>
                        <a:buNone/>
                      </a:pPr>
                      <a:endParaRPr sz="1200"/>
                    </a:p>
                  </a:txBody>
                  <a:tcPr marL="91450" marR="91450" marT="34300" marB="34300">
                    <a:solidFill>
                      <a:srgbClr val="BFBFBF"/>
                    </a:solidFill>
                  </a:tcPr>
                </a:tc>
                <a:tc>
                  <a:txBody>
                    <a:bodyPr/>
                    <a:lstStyle/>
                    <a:p>
                      <a:pPr marL="171450" marR="0" lvl="0" indent="-171450" algn="l" rtl="0">
                        <a:spcBef>
                          <a:spcPts val="0"/>
                        </a:spcBef>
                        <a:buClr>
                          <a:schemeClr val="dk1"/>
                        </a:buClr>
                        <a:buSzPct val="100000"/>
                        <a:buFont typeface="Arial"/>
                        <a:buChar char="•"/>
                      </a:pPr>
                      <a:r>
                        <a:rPr lang="en-US" sz="1200"/>
                        <a:t>exam stations for 8 steps</a:t>
                      </a:r>
                    </a:p>
                    <a:p>
                      <a:pPr marL="171450" marR="0" lvl="0" indent="-171450" algn="l" rtl="0">
                        <a:spcBef>
                          <a:spcPts val="0"/>
                        </a:spcBef>
                        <a:buClr>
                          <a:schemeClr val="dk1"/>
                        </a:buClr>
                        <a:buSzPct val="100000"/>
                        <a:buFont typeface="Arial"/>
                        <a:buChar char="•"/>
                      </a:pPr>
                      <a:r>
                        <a:rPr lang="en-US" sz="1200"/>
                        <a:t>case studies</a:t>
                      </a:r>
                    </a:p>
                    <a:p>
                      <a:pPr marL="171450" marR="0" lvl="0" indent="-171450" algn="l" rtl="0">
                        <a:spcBef>
                          <a:spcPts val="0"/>
                        </a:spcBef>
                        <a:buClr>
                          <a:schemeClr val="dk1"/>
                        </a:buClr>
                        <a:buSzPct val="100000"/>
                        <a:buFont typeface="Arial"/>
                        <a:buChar char="•"/>
                      </a:pPr>
                      <a:r>
                        <a:rPr lang="en-US" sz="1200"/>
                        <a:t>quiz</a:t>
                      </a:r>
                    </a:p>
                  </a:txBody>
                  <a:tcPr marL="91450" marR="91450" marT="34300" marB="34300" anchor="ctr">
                    <a:solidFill>
                      <a:srgbClr val="BFBFBF"/>
                    </a:solidFill>
                  </a:tcPr>
                </a:tc>
                <a:tc>
                  <a:txBody>
                    <a:bodyPr/>
                    <a:lstStyle/>
                    <a:p>
                      <a:pPr marL="171450" marR="0" lvl="0" indent="-171450" algn="l" rtl="0">
                        <a:spcBef>
                          <a:spcPts val="0"/>
                        </a:spcBef>
                        <a:buClr>
                          <a:schemeClr val="dk1"/>
                        </a:buClr>
                        <a:buSzPct val="100000"/>
                        <a:buFont typeface="Arial"/>
                        <a:buChar char="•"/>
                      </a:pPr>
                      <a:r>
                        <a:rPr lang="en-US" sz="1200"/>
                        <a:t>presentation</a:t>
                      </a:r>
                    </a:p>
                    <a:p>
                      <a:pPr marL="171450" marR="0" lvl="0" indent="-171450" algn="l" rtl="0">
                        <a:spcBef>
                          <a:spcPts val="0"/>
                        </a:spcBef>
                        <a:buClr>
                          <a:schemeClr val="dk1"/>
                        </a:buClr>
                        <a:buSzPct val="100000"/>
                        <a:buFont typeface="Arial"/>
                        <a:buChar char="•"/>
                      </a:pPr>
                      <a:r>
                        <a:rPr lang="en-US" sz="1200"/>
                        <a:t>case studies</a:t>
                      </a:r>
                    </a:p>
                  </a:txBody>
                  <a:tcPr marL="91450" marR="91450" marT="34300" marB="34300" anchor="ctr">
                    <a:solidFill>
                      <a:srgbClr val="BFBFBF"/>
                    </a:solidFill>
                  </a:tcPr>
                </a:tc>
              </a:tr>
              <a:tr h="481050">
                <a:tc>
                  <a:txBody>
                    <a:bodyPr/>
                    <a:lstStyle/>
                    <a:p>
                      <a:pPr marL="0" marR="0" lvl="0" indent="0" algn="ctr" rtl="0">
                        <a:spcBef>
                          <a:spcPts val="0"/>
                        </a:spcBef>
                        <a:buSzPct val="25000"/>
                        <a:buNone/>
                      </a:pPr>
                      <a:r>
                        <a:rPr lang="en-US" sz="1200"/>
                        <a:t>HRS #2</a:t>
                      </a:r>
                    </a:p>
                  </a:txBody>
                  <a:tcPr marL="91450" marR="91450" marT="34300" marB="34300" anchor="ctr">
                    <a:solidFill>
                      <a:srgbClr val="FFFFFF"/>
                    </a:solidFill>
                  </a:tcPr>
                </a:tc>
                <a:tc>
                  <a:txBody>
                    <a:bodyPr/>
                    <a:lstStyle/>
                    <a:p>
                      <a:pPr marL="0" marR="0" lvl="0" indent="0" algn="l" rtl="0">
                        <a:spcBef>
                          <a:spcPts val="0"/>
                        </a:spcBef>
                        <a:buSzPct val="25000"/>
                        <a:buNone/>
                      </a:pPr>
                      <a:endParaRPr sz="1200"/>
                    </a:p>
                  </a:txBody>
                  <a:tcPr marL="91450" marR="91450" marT="34300" marB="34300">
                    <a:solidFill>
                      <a:srgbClr val="FFFFFF"/>
                    </a:solidFill>
                  </a:tcPr>
                </a:tc>
                <a:tc>
                  <a:txBody>
                    <a:bodyPr/>
                    <a:lstStyle/>
                    <a:p>
                      <a:pPr marL="171450" marR="0" lvl="0" indent="-171450" algn="l" rtl="0">
                        <a:spcBef>
                          <a:spcPts val="0"/>
                        </a:spcBef>
                        <a:buClr>
                          <a:schemeClr val="dk1"/>
                        </a:buClr>
                        <a:buSzPct val="100000"/>
                        <a:buFont typeface="Arial"/>
                        <a:buChar char="•"/>
                      </a:pPr>
                      <a:r>
                        <a:rPr lang="en-US" sz="1200">
                          <a:solidFill>
                            <a:schemeClr val="dk1"/>
                          </a:solidFill>
                          <a:latin typeface="Calibri"/>
                          <a:ea typeface="Calibri"/>
                          <a:cs typeface="Calibri"/>
                          <a:sym typeface="Calibri"/>
                        </a:rPr>
                        <a:t>program a wheelchair</a:t>
                      </a:r>
                    </a:p>
                    <a:p>
                      <a:pPr marL="171450" marR="0" lvl="0" indent="-171450" algn="l" rtl="0">
                        <a:spcBef>
                          <a:spcPts val="0"/>
                        </a:spcBef>
                        <a:buClr>
                          <a:schemeClr val="dk1"/>
                        </a:buClr>
                        <a:buSzPct val="100000"/>
                        <a:buFont typeface="Arial"/>
                        <a:buChar char="•"/>
                      </a:pPr>
                      <a:r>
                        <a:rPr lang="en-US" sz="1200">
                          <a:solidFill>
                            <a:schemeClr val="dk1"/>
                          </a:solidFill>
                          <a:latin typeface="Calibri"/>
                          <a:ea typeface="Calibri"/>
                          <a:cs typeface="Calibri"/>
                          <a:sym typeface="Calibri"/>
                        </a:rPr>
                        <a:t>assess &amp; train user</a:t>
                      </a:r>
                    </a:p>
                  </a:txBody>
                  <a:tcPr marL="91450" marR="91450" marT="34300" marB="34300" anchor="ctr">
                    <a:solidFill>
                      <a:srgbClr val="FFFFFF"/>
                    </a:solidFill>
                  </a:tcPr>
                </a:tc>
                <a:tc>
                  <a:txBody>
                    <a:bodyPr/>
                    <a:lstStyle/>
                    <a:p>
                      <a:pPr marL="0" marR="0" lvl="0" indent="0" algn="l" rtl="0">
                        <a:spcBef>
                          <a:spcPts val="0"/>
                        </a:spcBef>
                        <a:buSzPct val="25000"/>
                        <a:buNone/>
                      </a:pPr>
                      <a:endParaRPr sz="1200"/>
                    </a:p>
                  </a:txBody>
                  <a:tcPr marL="91450" marR="91450" marT="34300" marB="34300" anchor="ctr">
                    <a:solidFill>
                      <a:srgbClr val="FFFFFF"/>
                    </a:solidFill>
                  </a:tcPr>
                </a:tc>
              </a:tr>
              <a:tr h="481050">
                <a:tc>
                  <a:txBody>
                    <a:bodyPr/>
                    <a:lstStyle/>
                    <a:p>
                      <a:pPr marL="0" marR="0" lvl="0" indent="0" algn="ctr" rtl="0">
                        <a:spcBef>
                          <a:spcPts val="0"/>
                        </a:spcBef>
                        <a:buSzPct val="25000"/>
                        <a:buNone/>
                      </a:pPr>
                      <a:r>
                        <a:rPr lang="en-US" sz="1200"/>
                        <a:t>HRS #3</a:t>
                      </a:r>
                    </a:p>
                  </a:txBody>
                  <a:tcPr marL="91450" marR="91450" marT="34300" marB="34300" anchor="ctr">
                    <a:solidFill>
                      <a:srgbClr val="BFBFBF"/>
                    </a:solidFill>
                  </a:tcPr>
                </a:tc>
                <a:tc>
                  <a:txBody>
                    <a:bodyPr/>
                    <a:lstStyle/>
                    <a:p>
                      <a:pPr marL="0" marR="0" lvl="0" indent="0" algn="l" rtl="0">
                        <a:spcBef>
                          <a:spcPts val="0"/>
                        </a:spcBef>
                        <a:buSzPct val="25000"/>
                        <a:buNone/>
                      </a:pPr>
                      <a:endParaRPr sz="1200"/>
                    </a:p>
                  </a:txBody>
                  <a:tcPr marL="91450" marR="91450" marT="34300" marB="34300">
                    <a:solidFill>
                      <a:srgbClr val="BFBFBF"/>
                    </a:solidFill>
                  </a:tcPr>
                </a:tc>
                <a:tc>
                  <a:txBody>
                    <a:bodyPr/>
                    <a:lstStyle/>
                    <a:p>
                      <a:pPr marL="171450" marR="0" lvl="0" indent="-171450" algn="l" rtl="0">
                        <a:spcBef>
                          <a:spcPts val="0"/>
                        </a:spcBef>
                        <a:buClr>
                          <a:schemeClr val="dk1"/>
                        </a:buClr>
                        <a:buSzPct val="100000"/>
                        <a:buFont typeface="Arial"/>
                        <a:buChar char="•"/>
                      </a:pPr>
                      <a:r>
                        <a:rPr lang="en-US" sz="1200"/>
                        <a:t>participation </a:t>
                      </a:r>
                    </a:p>
                  </a:txBody>
                  <a:tcPr marL="91450" marR="91450" marT="34300" marB="34300" anchor="ctr">
                    <a:solidFill>
                      <a:srgbClr val="BFBFBF"/>
                    </a:solidFill>
                  </a:tcPr>
                </a:tc>
                <a:tc>
                  <a:txBody>
                    <a:bodyPr/>
                    <a:lstStyle/>
                    <a:p>
                      <a:pPr marL="171450" marR="0" lvl="0" indent="-171450" algn="l" rtl="0">
                        <a:spcBef>
                          <a:spcPts val="0"/>
                        </a:spcBef>
                        <a:buClr>
                          <a:schemeClr val="dk1"/>
                        </a:buClr>
                        <a:buSzPct val="100000"/>
                        <a:buFont typeface="Arial"/>
                        <a:buChar char="•"/>
                      </a:pPr>
                      <a:r>
                        <a:rPr lang="en-US" sz="1200" dirty="0">
                          <a:solidFill>
                            <a:schemeClr val="dk1"/>
                          </a:solidFill>
                          <a:latin typeface="Calibri"/>
                          <a:ea typeface="Calibri"/>
                          <a:cs typeface="Calibri"/>
                          <a:sym typeface="Calibri"/>
                        </a:rPr>
                        <a:t>funding letter of justification</a:t>
                      </a:r>
                      <a:r>
                        <a:rPr lang="en-US" sz="1200" dirty="0"/>
                        <a:t> </a:t>
                      </a:r>
                    </a:p>
                  </a:txBody>
                  <a:tcPr marL="91450" marR="91450" marT="34300" marB="34300" anchor="ctr">
                    <a:solidFill>
                      <a:srgbClr val="BFBFBF"/>
                    </a:solidFill>
                  </a:tcPr>
                </a:tc>
              </a:tr>
            </a:tbl>
          </a:graphicData>
        </a:graphic>
      </p:graphicFrame>
      <p:grpSp>
        <p:nvGrpSpPr>
          <p:cNvPr id="926" name="Shape 926"/>
          <p:cNvGrpSpPr/>
          <p:nvPr/>
        </p:nvGrpSpPr>
        <p:grpSpPr>
          <a:xfrm>
            <a:off x="2950956" y="1929162"/>
            <a:ext cx="279399" cy="3314700"/>
            <a:chOff x="2247900" y="1408470"/>
            <a:chExt cx="279399" cy="3314700"/>
          </a:xfrm>
        </p:grpSpPr>
        <p:sp>
          <p:nvSpPr>
            <p:cNvPr id="927" name="Shape 927"/>
            <p:cNvSpPr/>
            <p:nvPr/>
          </p:nvSpPr>
          <p:spPr>
            <a:xfrm>
              <a:off x="2247900" y="1408470"/>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28" name="Shape 928"/>
            <p:cNvSpPr/>
            <p:nvPr/>
          </p:nvSpPr>
          <p:spPr>
            <a:xfrm>
              <a:off x="2247900" y="3402371"/>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29" name="Shape 929"/>
            <p:cNvSpPr/>
            <p:nvPr/>
          </p:nvSpPr>
          <p:spPr>
            <a:xfrm>
              <a:off x="2247900" y="3948471"/>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30" name="Shape 930"/>
            <p:cNvSpPr/>
            <p:nvPr/>
          </p:nvSpPr>
          <p:spPr>
            <a:xfrm>
              <a:off x="2247900" y="4443771"/>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31" name="Shape 931"/>
            <p:cNvSpPr/>
            <p:nvPr/>
          </p:nvSpPr>
          <p:spPr>
            <a:xfrm>
              <a:off x="2247900" y="2360971"/>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32" name="Shape 932"/>
            <p:cNvSpPr/>
            <p:nvPr/>
          </p:nvSpPr>
          <p:spPr>
            <a:xfrm>
              <a:off x="2247900" y="2856271"/>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33" name="Shape 933"/>
            <p:cNvSpPr/>
            <p:nvPr/>
          </p:nvSpPr>
          <p:spPr>
            <a:xfrm>
              <a:off x="2247900" y="1884721"/>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934" name="Shape 934"/>
          <p:cNvGrpSpPr/>
          <p:nvPr/>
        </p:nvGrpSpPr>
        <p:grpSpPr>
          <a:xfrm>
            <a:off x="2515127" y="830430"/>
            <a:ext cx="4104111" cy="307777"/>
            <a:chOff x="1968500" y="581560"/>
            <a:chExt cx="4104111" cy="307777"/>
          </a:xfrm>
        </p:grpSpPr>
        <p:sp>
          <p:nvSpPr>
            <p:cNvPr id="935" name="Shape 935"/>
            <p:cNvSpPr/>
            <p:nvPr/>
          </p:nvSpPr>
          <p:spPr>
            <a:xfrm>
              <a:off x="4889500" y="609937"/>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36" name="Shape 936"/>
            <p:cNvSpPr/>
            <p:nvPr/>
          </p:nvSpPr>
          <p:spPr>
            <a:xfrm>
              <a:off x="3200400" y="609937"/>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37" name="Shape 937"/>
            <p:cNvSpPr/>
            <p:nvPr/>
          </p:nvSpPr>
          <p:spPr>
            <a:xfrm>
              <a:off x="1968500" y="609937"/>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38" name="Shape 938"/>
            <p:cNvSpPr txBox="1"/>
            <p:nvPr/>
          </p:nvSpPr>
          <p:spPr>
            <a:xfrm>
              <a:off x="2222500" y="581560"/>
              <a:ext cx="825499"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in use</a:t>
              </a:r>
            </a:p>
          </p:txBody>
        </p:sp>
        <p:sp>
          <p:nvSpPr>
            <p:cNvPr id="939" name="Shape 939"/>
            <p:cNvSpPr txBox="1"/>
            <p:nvPr/>
          </p:nvSpPr>
          <p:spPr>
            <a:xfrm>
              <a:off x="3467100" y="581560"/>
              <a:ext cx="1263650"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planned use</a:t>
              </a:r>
            </a:p>
          </p:txBody>
        </p:sp>
        <p:sp>
          <p:nvSpPr>
            <p:cNvPr id="940" name="Shape 940"/>
            <p:cNvSpPr txBox="1"/>
            <p:nvPr/>
          </p:nvSpPr>
          <p:spPr>
            <a:xfrm>
              <a:off x="5143498" y="581560"/>
              <a:ext cx="929113"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not used</a:t>
              </a: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Shape 945"/>
          <p:cNvSpPr txBox="1">
            <a:spLocks noGrp="1"/>
          </p:cNvSpPr>
          <p:nvPr>
            <p:ph type="title"/>
          </p:nvPr>
        </p:nvSpPr>
        <p:spPr>
          <a:xfrm>
            <a:off x="0" y="151951"/>
            <a:ext cx="9144000" cy="567491"/>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Gill Sans"/>
              <a:buNone/>
            </a:pPr>
            <a:r>
              <a:rPr lang="en-US" sz="2100" b="1" i="0" u="none" strike="noStrike" cap="none">
                <a:solidFill>
                  <a:schemeClr val="dk1"/>
                </a:solidFill>
                <a:latin typeface="Gill Sans"/>
                <a:ea typeface="Gill Sans"/>
                <a:cs typeface="Gill Sans"/>
                <a:sym typeface="Gill Sans"/>
              </a:rPr>
              <a:t>Most Sites Assess Knowledge Using a Written &amp; Practical Exam </a:t>
            </a:r>
          </a:p>
        </p:txBody>
      </p:sp>
      <p:graphicFrame>
        <p:nvGraphicFramePr>
          <p:cNvPr id="946" name="Shape 946"/>
          <p:cNvGraphicFramePr/>
          <p:nvPr>
            <p:extLst>
              <p:ext uri="{D42A27DB-BD31-4B8C-83A1-F6EECF244321}">
                <p14:modId xmlns:p14="http://schemas.microsoft.com/office/powerpoint/2010/main" val="1905406075"/>
              </p:ext>
            </p:extLst>
          </p:nvPr>
        </p:nvGraphicFramePr>
        <p:xfrm>
          <a:off x="692150" y="1285504"/>
          <a:ext cx="7759700" cy="4037165"/>
        </p:xfrm>
        <a:graphic>
          <a:graphicData uri="http://schemas.openxmlformats.org/drawingml/2006/table">
            <a:tbl>
              <a:tblPr firstRow="1" bandRow="1">
                <a:noFill/>
                <a:tableStyleId>{6C7A15F4-6765-4FD2-8D91-BEFAE0C48AB6}</a:tableStyleId>
              </a:tblPr>
              <a:tblGrid>
                <a:gridCol w="1646675"/>
                <a:gridCol w="1408525"/>
                <a:gridCol w="2352250"/>
                <a:gridCol w="2352250"/>
              </a:tblGrid>
              <a:tr h="533625">
                <a:tc>
                  <a:txBody>
                    <a:bodyPr/>
                    <a:lstStyle/>
                    <a:p>
                      <a:pPr marL="0" marR="0" lvl="0" indent="0" algn="ctr" rtl="0">
                        <a:spcBef>
                          <a:spcPts val="0"/>
                        </a:spcBef>
                        <a:buSzPct val="25000"/>
                        <a:buNone/>
                      </a:pPr>
                      <a:r>
                        <a:rPr lang="en-US" sz="1200" b="1"/>
                        <a:t>Institutions</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200" b="1"/>
                        <a:t>Theoretical </a:t>
                      </a:r>
                    </a:p>
                    <a:p>
                      <a:pPr marL="0" marR="0" lvl="0" indent="0" algn="ctr" rtl="0">
                        <a:spcBef>
                          <a:spcPts val="0"/>
                        </a:spcBef>
                        <a:buSzPct val="25000"/>
                        <a:buNone/>
                      </a:pPr>
                      <a:r>
                        <a:rPr lang="en-US" sz="1200" b="1"/>
                        <a:t>Written Exam</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200" b="1"/>
                        <a:t>Practical Exams</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200" b="1"/>
                        <a:t>Assignments/Projects</a:t>
                      </a:r>
                    </a:p>
                  </a:txBody>
                  <a:tcPr marL="91450" marR="91450" marT="34300" marB="34300" anchor="ctr">
                    <a:solidFill>
                      <a:srgbClr val="448E68"/>
                    </a:solidFill>
                  </a:tcPr>
                </a:tc>
              </a:tr>
              <a:tr h="481050">
                <a:tc>
                  <a:txBody>
                    <a:bodyPr/>
                    <a:lstStyle/>
                    <a:p>
                      <a:pPr marL="0" marR="0" lvl="0" indent="0" algn="ctr" rtl="0">
                        <a:spcBef>
                          <a:spcPts val="0"/>
                        </a:spcBef>
                        <a:buSzPct val="25000"/>
                        <a:buNone/>
                      </a:pPr>
                      <a:r>
                        <a:rPr lang="en-US" sz="1200" b="1"/>
                        <a:t>LRS #1</a:t>
                      </a:r>
                    </a:p>
                  </a:txBody>
                  <a:tcPr marL="91450" marR="91450" marT="34300" marB="34300" anchor="ctr">
                    <a:solidFill>
                      <a:srgbClr val="BFBFBF"/>
                    </a:solidFill>
                  </a:tcPr>
                </a:tc>
                <a:tc>
                  <a:txBody>
                    <a:bodyPr/>
                    <a:lstStyle/>
                    <a:p>
                      <a:pPr marL="0" marR="0" lvl="0" indent="0" algn="l" rtl="0">
                        <a:spcBef>
                          <a:spcPts val="0"/>
                        </a:spcBef>
                        <a:buSzPct val="25000"/>
                        <a:buNone/>
                      </a:pPr>
                      <a:endParaRPr sz="1200"/>
                    </a:p>
                  </a:txBody>
                  <a:tcPr marL="91450" marR="91450" marT="34300" marB="34300">
                    <a:solidFill>
                      <a:srgbClr val="BFBFBF"/>
                    </a:solidFill>
                  </a:tcPr>
                </a:tc>
                <a:tc>
                  <a:txBody>
                    <a:bodyPr/>
                    <a:lstStyle/>
                    <a:p>
                      <a:pPr marL="171450" marR="0" lvl="0" indent="-171450" algn="l" rtl="0">
                        <a:spcBef>
                          <a:spcPts val="0"/>
                        </a:spcBef>
                        <a:buClr>
                          <a:srgbClr val="BFBFBF"/>
                        </a:buClr>
                        <a:buSzPct val="100000"/>
                        <a:buFont typeface="Arial"/>
                        <a:buChar char="•"/>
                      </a:pPr>
                      <a:r>
                        <a:rPr lang="en-US" sz="1200">
                          <a:solidFill>
                            <a:srgbClr val="BFBFBF"/>
                          </a:solidFill>
                        </a:rPr>
                        <a:t>practical exam: demonstration of skills</a:t>
                      </a:r>
                    </a:p>
                  </a:txBody>
                  <a:tcPr marL="91450" marR="91450" marT="34300" marB="34300" anchor="ctr">
                    <a:solidFill>
                      <a:srgbClr val="BFBFBF"/>
                    </a:solidFill>
                  </a:tcPr>
                </a:tc>
                <a:tc>
                  <a:txBody>
                    <a:bodyPr/>
                    <a:lstStyle/>
                    <a:p>
                      <a:pPr marL="0" marR="0" lvl="0" indent="0" algn="l" rtl="0">
                        <a:spcBef>
                          <a:spcPts val="0"/>
                        </a:spcBef>
                        <a:buSzPct val="25000"/>
                        <a:buNone/>
                      </a:pPr>
                      <a:endParaRPr sz="1200">
                        <a:solidFill>
                          <a:srgbClr val="BFBFBF"/>
                        </a:solidFill>
                      </a:endParaRPr>
                    </a:p>
                  </a:txBody>
                  <a:tcPr marL="91450" marR="91450" marT="34300" marB="34300" anchor="ctr">
                    <a:solidFill>
                      <a:srgbClr val="BFBFBF"/>
                    </a:solidFill>
                  </a:tcPr>
                </a:tc>
              </a:tr>
              <a:tr h="481050">
                <a:tc>
                  <a:txBody>
                    <a:bodyPr/>
                    <a:lstStyle/>
                    <a:p>
                      <a:pPr marL="0" marR="0" lvl="0" indent="0" algn="ctr" rtl="0">
                        <a:lnSpc>
                          <a:spcPct val="100000"/>
                        </a:lnSpc>
                        <a:spcBef>
                          <a:spcPts val="0"/>
                        </a:spcBef>
                        <a:spcAft>
                          <a:spcPts val="0"/>
                        </a:spcAft>
                        <a:buClr>
                          <a:srgbClr val="BFBFBF"/>
                        </a:buClr>
                        <a:buSzPct val="25000"/>
                        <a:buFont typeface="Calibri"/>
                        <a:buNone/>
                      </a:pPr>
                      <a:r>
                        <a:rPr lang="en-US" sz="1200">
                          <a:solidFill>
                            <a:srgbClr val="BFBFBF"/>
                          </a:solidFill>
                        </a:rPr>
                        <a:t>LRS #2</a:t>
                      </a:r>
                    </a:p>
                  </a:txBody>
                  <a:tcPr marL="91450" marR="91450" marT="34300" marB="34300" anchor="ctr">
                    <a:noFill/>
                  </a:tcPr>
                </a:tc>
                <a:tc>
                  <a:txBody>
                    <a:bodyPr/>
                    <a:lstStyle/>
                    <a:p>
                      <a:pPr marL="0" marR="0" lvl="0" indent="0" algn="l" rtl="0">
                        <a:spcBef>
                          <a:spcPts val="0"/>
                        </a:spcBef>
                        <a:buSzPct val="25000"/>
                        <a:buNone/>
                      </a:pPr>
                      <a:endParaRPr sz="1200"/>
                    </a:p>
                  </a:txBody>
                  <a:tcPr marL="91450" marR="91450" marT="34300" marB="34300">
                    <a:noFill/>
                  </a:tcPr>
                </a:tc>
                <a:tc>
                  <a:txBody>
                    <a:bodyPr/>
                    <a:lstStyle/>
                    <a:p>
                      <a:pPr marL="171450" marR="0" lvl="0" indent="-171450" algn="l" rtl="0">
                        <a:lnSpc>
                          <a:spcPct val="100000"/>
                        </a:lnSpc>
                        <a:spcBef>
                          <a:spcPts val="0"/>
                        </a:spcBef>
                        <a:spcAft>
                          <a:spcPts val="0"/>
                        </a:spcAft>
                        <a:buClr>
                          <a:srgbClr val="BFBFBF"/>
                        </a:buClr>
                        <a:buSzPct val="100000"/>
                        <a:buFont typeface="Arial"/>
                        <a:buChar char="•"/>
                      </a:pPr>
                      <a:r>
                        <a:rPr lang="en-US" sz="1200">
                          <a:solidFill>
                            <a:srgbClr val="BFBFBF"/>
                          </a:solidFill>
                        </a:rPr>
                        <a:t>TBD</a:t>
                      </a:r>
                    </a:p>
                  </a:txBody>
                  <a:tcPr marL="91450" marR="91450" marT="34300" marB="34300" anchor="ctr">
                    <a:noFill/>
                  </a:tcPr>
                </a:tc>
                <a:tc>
                  <a:txBody>
                    <a:bodyPr/>
                    <a:lstStyle/>
                    <a:p>
                      <a:pPr marL="0" marR="0" lvl="0" indent="0" algn="ctr" rtl="0">
                        <a:spcBef>
                          <a:spcPts val="0"/>
                        </a:spcBef>
                        <a:buSzPct val="25000"/>
                        <a:buNone/>
                      </a:pPr>
                      <a:endParaRPr sz="1200" dirty="0">
                        <a:solidFill>
                          <a:srgbClr val="BFBFBF"/>
                        </a:solidFill>
                      </a:endParaRPr>
                    </a:p>
                  </a:txBody>
                  <a:tcPr marL="91450" marR="91450" marT="34300" marB="34300" anchor="ctr">
                    <a:noFill/>
                  </a:tcPr>
                </a:tc>
              </a:tr>
              <a:tr h="481050">
                <a:tc>
                  <a:txBody>
                    <a:bodyPr/>
                    <a:lstStyle/>
                    <a:p>
                      <a:pPr marL="0" marR="0" lvl="0" indent="0" algn="ctr" rtl="0">
                        <a:lnSpc>
                          <a:spcPct val="100000"/>
                        </a:lnSpc>
                        <a:spcBef>
                          <a:spcPts val="0"/>
                        </a:spcBef>
                        <a:spcAft>
                          <a:spcPts val="0"/>
                        </a:spcAft>
                        <a:buClr>
                          <a:srgbClr val="BFBFBF"/>
                        </a:buClr>
                        <a:buSzPct val="25000"/>
                        <a:buFont typeface="Calibri"/>
                        <a:buNone/>
                      </a:pPr>
                      <a:r>
                        <a:rPr lang="en-US" sz="1200">
                          <a:solidFill>
                            <a:srgbClr val="BFBFBF"/>
                          </a:solidFill>
                        </a:rPr>
                        <a:t>LMRS #1</a:t>
                      </a:r>
                    </a:p>
                  </a:txBody>
                  <a:tcPr marL="91450" marR="91450" marT="34300" marB="34300" anchor="ctr">
                    <a:solidFill>
                      <a:srgbClr val="BFBFBF"/>
                    </a:solidFill>
                  </a:tcPr>
                </a:tc>
                <a:tc>
                  <a:txBody>
                    <a:bodyPr/>
                    <a:lstStyle/>
                    <a:p>
                      <a:pPr marL="0" marR="0" lvl="0" indent="0" algn="l" rtl="0">
                        <a:spcBef>
                          <a:spcPts val="0"/>
                        </a:spcBef>
                        <a:buSzPct val="25000"/>
                        <a:buNone/>
                      </a:pPr>
                      <a:endParaRPr sz="1200"/>
                    </a:p>
                  </a:txBody>
                  <a:tcPr marL="91450" marR="91450" marT="34300" marB="34300">
                    <a:solidFill>
                      <a:srgbClr val="BFBFBF"/>
                    </a:solidFill>
                  </a:tcPr>
                </a:tc>
                <a:tc>
                  <a:txBody>
                    <a:bodyPr/>
                    <a:lstStyle/>
                    <a:p>
                      <a:pPr marL="171450" marR="0" lvl="0" indent="-171450" algn="l" rtl="0">
                        <a:spcBef>
                          <a:spcPts val="0"/>
                        </a:spcBef>
                        <a:buClr>
                          <a:srgbClr val="BFBFBF"/>
                        </a:buClr>
                        <a:buSzPct val="100000"/>
                        <a:buFont typeface="Arial"/>
                        <a:buChar char="•"/>
                      </a:pPr>
                      <a:r>
                        <a:rPr lang="en-US" sz="1200">
                          <a:solidFill>
                            <a:srgbClr val="BFBFBF"/>
                          </a:solidFill>
                        </a:rPr>
                        <a:t>practical exam</a:t>
                      </a:r>
                    </a:p>
                  </a:txBody>
                  <a:tcPr marL="91450" marR="91450" marT="34300" marB="34300" anchor="ctr">
                    <a:solidFill>
                      <a:srgbClr val="BFBFBF"/>
                    </a:solidFill>
                  </a:tcPr>
                </a:tc>
                <a:tc>
                  <a:txBody>
                    <a:bodyPr/>
                    <a:lstStyle/>
                    <a:p>
                      <a:pPr marL="0" marR="0" lvl="0" indent="0" algn="l" rtl="0">
                        <a:spcBef>
                          <a:spcPts val="0"/>
                        </a:spcBef>
                        <a:buSzPct val="25000"/>
                        <a:buNone/>
                      </a:pPr>
                      <a:endParaRPr sz="1200">
                        <a:solidFill>
                          <a:srgbClr val="BFBFBF"/>
                        </a:solidFill>
                      </a:endParaRPr>
                    </a:p>
                  </a:txBody>
                  <a:tcPr marL="91450" marR="91450" marT="34300" marB="34300" anchor="ctr">
                    <a:solidFill>
                      <a:srgbClr val="BFBFBF"/>
                    </a:solidFill>
                  </a:tcPr>
                </a:tc>
              </a:tr>
              <a:tr h="481050">
                <a:tc>
                  <a:txBody>
                    <a:bodyPr/>
                    <a:lstStyle/>
                    <a:p>
                      <a:pPr marL="0" marR="0" lvl="0" indent="0" algn="ctr" rtl="0">
                        <a:lnSpc>
                          <a:spcPct val="100000"/>
                        </a:lnSpc>
                        <a:spcBef>
                          <a:spcPts val="0"/>
                        </a:spcBef>
                        <a:spcAft>
                          <a:spcPts val="0"/>
                        </a:spcAft>
                        <a:buClr>
                          <a:srgbClr val="BFBFBF"/>
                        </a:buClr>
                        <a:buSzPct val="25000"/>
                        <a:buFont typeface="Calibri"/>
                        <a:buNone/>
                      </a:pPr>
                      <a:r>
                        <a:rPr lang="en-US" sz="1200">
                          <a:solidFill>
                            <a:srgbClr val="BFBFBF"/>
                          </a:solidFill>
                        </a:rPr>
                        <a:t>UMRS #1</a:t>
                      </a:r>
                    </a:p>
                  </a:txBody>
                  <a:tcPr marL="91450" marR="91450" marT="34300" marB="34300" anchor="ctr">
                    <a:solidFill>
                      <a:srgbClr val="FFFFFF"/>
                    </a:solidFill>
                  </a:tcPr>
                </a:tc>
                <a:tc>
                  <a:txBody>
                    <a:bodyPr/>
                    <a:lstStyle/>
                    <a:p>
                      <a:pPr marL="0" marR="0" lvl="0" indent="0" algn="l" rtl="0">
                        <a:spcBef>
                          <a:spcPts val="0"/>
                        </a:spcBef>
                        <a:buSzPct val="25000"/>
                        <a:buNone/>
                      </a:pPr>
                      <a:endParaRPr sz="1200"/>
                    </a:p>
                  </a:txBody>
                  <a:tcPr marL="91450" marR="91450" marT="34300" marB="34300">
                    <a:solidFill>
                      <a:srgbClr val="FFFFFF"/>
                    </a:solidFill>
                  </a:tcPr>
                </a:tc>
                <a:tc>
                  <a:txBody>
                    <a:bodyPr/>
                    <a:lstStyle/>
                    <a:p>
                      <a:pPr marL="171450" marR="0" lvl="0" indent="-171450" algn="l" rtl="0">
                        <a:spcBef>
                          <a:spcPts val="0"/>
                        </a:spcBef>
                        <a:buClr>
                          <a:srgbClr val="BFBFBF"/>
                        </a:buClr>
                        <a:buSzPct val="100000"/>
                        <a:buFont typeface="Arial"/>
                        <a:buChar char="•"/>
                      </a:pPr>
                      <a:r>
                        <a:rPr lang="en-US" sz="1200">
                          <a:solidFill>
                            <a:srgbClr val="BFBFBF"/>
                          </a:solidFill>
                        </a:rPr>
                        <a:t>practical exam</a:t>
                      </a:r>
                    </a:p>
                  </a:txBody>
                  <a:tcPr marL="91450" marR="91450" marT="34300" marB="34300" anchor="ctr">
                    <a:solidFill>
                      <a:srgbClr val="FFFFFF"/>
                    </a:solidFill>
                  </a:tcPr>
                </a:tc>
                <a:tc>
                  <a:txBody>
                    <a:bodyPr/>
                    <a:lstStyle/>
                    <a:p>
                      <a:pPr marL="0" marR="0" lvl="0" indent="0" algn="l" rtl="0">
                        <a:spcBef>
                          <a:spcPts val="0"/>
                        </a:spcBef>
                        <a:buSzPct val="25000"/>
                        <a:buNone/>
                      </a:pPr>
                      <a:endParaRPr sz="1200">
                        <a:solidFill>
                          <a:srgbClr val="BFBFBF"/>
                        </a:solidFill>
                      </a:endParaRPr>
                    </a:p>
                  </a:txBody>
                  <a:tcPr marL="91450" marR="91450" marT="34300" marB="34300" anchor="ctr">
                    <a:solidFill>
                      <a:srgbClr val="FFFFFF"/>
                    </a:solidFill>
                  </a:tcPr>
                </a:tc>
              </a:tr>
              <a:tr h="481050">
                <a:tc>
                  <a:txBody>
                    <a:bodyPr/>
                    <a:lstStyle/>
                    <a:p>
                      <a:pPr marL="0" marR="0" lvl="0" indent="0" algn="ctr" rtl="0">
                        <a:spcBef>
                          <a:spcPts val="0"/>
                        </a:spcBef>
                        <a:buSzPct val="25000"/>
                        <a:buNone/>
                      </a:pPr>
                      <a:r>
                        <a:rPr lang="en-US" sz="1200">
                          <a:solidFill>
                            <a:srgbClr val="BFBFBF"/>
                          </a:solidFill>
                        </a:rPr>
                        <a:t>HRS #1</a:t>
                      </a:r>
                    </a:p>
                  </a:txBody>
                  <a:tcPr marL="91450" marR="91450" marT="34300" marB="34300" anchor="ctr">
                    <a:solidFill>
                      <a:srgbClr val="BFBFBF"/>
                    </a:solidFill>
                  </a:tcPr>
                </a:tc>
                <a:tc>
                  <a:txBody>
                    <a:bodyPr/>
                    <a:lstStyle/>
                    <a:p>
                      <a:pPr marL="0" marR="0" lvl="0" indent="0" algn="l" rtl="0">
                        <a:spcBef>
                          <a:spcPts val="0"/>
                        </a:spcBef>
                        <a:buSzPct val="25000"/>
                        <a:buNone/>
                      </a:pPr>
                      <a:endParaRPr sz="1200"/>
                    </a:p>
                  </a:txBody>
                  <a:tcPr marL="91450" marR="91450" marT="34300" marB="34300">
                    <a:solidFill>
                      <a:srgbClr val="BFBFBF"/>
                    </a:solidFill>
                  </a:tcPr>
                </a:tc>
                <a:tc>
                  <a:txBody>
                    <a:bodyPr/>
                    <a:lstStyle/>
                    <a:p>
                      <a:pPr marL="171450" marR="0" lvl="0" indent="-171450" algn="l" rtl="0">
                        <a:spcBef>
                          <a:spcPts val="0"/>
                        </a:spcBef>
                        <a:buClr>
                          <a:srgbClr val="BFBFBF"/>
                        </a:buClr>
                        <a:buSzPct val="100000"/>
                        <a:buFont typeface="Arial"/>
                        <a:buChar char="•"/>
                      </a:pPr>
                      <a:r>
                        <a:rPr lang="en-US" sz="1200">
                          <a:solidFill>
                            <a:srgbClr val="BFBFBF"/>
                          </a:solidFill>
                        </a:rPr>
                        <a:t>exam stations for 8 steps</a:t>
                      </a:r>
                    </a:p>
                    <a:p>
                      <a:pPr marL="171450" marR="0" lvl="0" indent="-171450" algn="l" rtl="0">
                        <a:spcBef>
                          <a:spcPts val="0"/>
                        </a:spcBef>
                        <a:buClr>
                          <a:srgbClr val="BFBFBF"/>
                        </a:buClr>
                        <a:buSzPct val="100000"/>
                        <a:buFont typeface="Arial"/>
                        <a:buChar char="•"/>
                      </a:pPr>
                      <a:r>
                        <a:rPr lang="en-US" sz="1200">
                          <a:solidFill>
                            <a:srgbClr val="BFBFBF"/>
                          </a:solidFill>
                        </a:rPr>
                        <a:t>case studies</a:t>
                      </a:r>
                    </a:p>
                    <a:p>
                      <a:pPr marL="171450" marR="0" lvl="0" indent="-171450" algn="l" rtl="0">
                        <a:spcBef>
                          <a:spcPts val="0"/>
                        </a:spcBef>
                        <a:buClr>
                          <a:srgbClr val="BFBFBF"/>
                        </a:buClr>
                        <a:buSzPct val="100000"/>
                        <a:buFont typeface="Arial"/>
                        <a:buChar char="•"/>
                      </a:pPr>
                      <a:r>
                        <a:rPr lang="en-US" sz="1200">
                          <a:solidFill>
                            <a:srgbClr val="BFBFBF"/>
                          </a:solidFill>
                        </a:rPr>
                        <a:t>quiz</a:t>
                      </a:r>
                    </a:p>
                  </a:txBody>
                  <a:tcPr marL="91450" marR="91450" marT="34300" marB="34300" anchor="ctr">
                    <a:solidFill>
                      <a:srgbClr val="BFBFBF"/>
                    </a:solidFill>
                  </a:tcPr>
                </a:tc>
                <a:tc>
                  <a:txBody>
                    <a:bodyPr/>
                    <a:lstStyle/>
                    <a:p>
                      <a:pPr marL="171450" marR="0" lvl="0" indent="-171450" algn="l" rtl="0">
                        <a:spcBef>
                          <a:spcPts val="0"/>
                        </a:spcBef>
                        <a:buClr>
                          <a:srgbClr val="BFBFBF"/>
                        </a:buClr>
                        <a:buSzPct val="100000"/>
                        <a:buFont typeface="Arial"/>
                        <a:buChar char="•"/>
                      </a:pPr>
                      <a:r>
                        <a:rPr lang="en-US" sz="1200">
                          <a:solidFill>
                            <a:srgbClr val="BFBFBF"/>
                          </a:solidFill>
                        </a:rPr>
                        <a:t>presentation</a:t>
                      </a:r>
                    </a:p>
                    <a:p>
                      <a:pPr marL="171450" marR="0" lvl="0" indent="-171450" algn="l" rtl="0">
                        <a:spcBef>
                          <a:spcPts val="0"/>
                        </a:spcBef>
                        <a:buClr>
                          <a:srgbClr val="BFBFBF"/>
                        </a:buClr>
                        <a:buSzPct val="100000"/>
                        <a:buFont typeface="Arial"/>
                        <a:buChar char="•"/>
                      </a:pPr>
                      <a:r>
                        <a:rPr lang="en-US" sz="1200">
                          <a:solidFill>
                            <a:srgbClr val="BFBFBF"/>
                          </a:solidFill>
                        </a:rPr>
                        <a:t>case studies</a:t>
                      </a:r>
                    </a:p>
                  </a:txBody>
                  <a:tcPr marL="91450" marR="91450" marT="34300" marB="34300" anchor="ctr">
                    <a:solidFill>
                      <a:srgbClr val="BFBFBF"/>
                    </a:solidFill>
                  </a:tcPr>
                </a:tc>
              </a:tr>
              <a:tr h="481050">
                <a:tc>
                  <a:txBody>
                    <a:bodyPr/>
                    <a:lstStyle/>
                    <a:p>
                      <a:pPr marL="0" marR="0" lvl="0" indent="0" algn="ctr" rtl="0">
                        <a:spcBef>
                          <a:spcPts val="0"/>
                        </a:spcBef>
                        <a:buSzPct val="25000"/>
                        <a:buNone/>
                      </a:pPr>
                      <a:r>
                        <a:rPr lang="en-US" sz="1200">
                          <a:solidFill>
                            <a:srgbClr val="BFBFBF"/>
                          </a:solidFill>
                        </a:rPr>
                        <a:t>HRS #2</a:t>
                      </a:r>
                    </a:p>
                  </a:txBody>
                  <a:tcPr marL="91450" marR="91450" marT="34300" marB="34300" anchor="ctr">
                    <a:solidFill>
                      <a:srgbClr val="FFFFFF"/>
                    </a:solidFill>
                  </a:tcPr>
                </a:tc>
                <a:tc>
                  <a:txBody>
                    <a:bodyPr/>
                    <a:lstStyle/>
                    <a:p>
                      <a:pPr marL="0" marR="0" lvl="0" indent="0" algn="l" rtl="0">
                        <a:spcBef>
                          <a:spcPts val="0"/>
                        </a:spcBef>
                        <a:buSzPct val="25000"/>
                        <a:buNone/>
                      </a:pPr>
                      <a:endParaRPr sz="1200"/>
                    </a:p>
                  </a:txBody>
                  <a:tcPr marL="91450" marR="91450" marT="34300" marB="34300">
                    <a:solidFill>
                      <a:srgbClr val="FFFFFF"/>
                    </a:solidFill>
                  </a:tcPr>
                </a:tc>
                <a:tc>
                  <a:txBody>
                    <a:bodyPr/>
                    <a:lstStyle/>
                    <a:p>
                      <a:pPr marL="171450" marR="0" lvl="0" indent="-171450" algn="l" rtl="0">
                        <a:spcBef>
                          <a:spcPts val="0"/>
                        </a:spcBef>
                        <a:buClr>
                          <a:srgbClr val="BFBFBF"/>
                        </a:buClr>
                        <a:buSzPct val="100000"/>
                        <a:buFont typeface="Arial"/>
                        <a:buChar char="•"/>
                      </a:pPr>
                      <a:r>
                        <a:rPr lang="en-US" sz="1200">
                          <a:solidFill>
                            <a:srgbClr val="BFBFBF"/>
                          </a:solidFill>
                          <a:latin typeface="Calibri"/>
                          <a:ea typeface="Calibri"/>
                          <a:cs typeface="Calibri"/>
                          <a:sym typeface="Calibri"/>
                        </a:rPr>
                        <a:t>program a wheelchair</a:t>
                      </a:r>
                    </a:p>
                    <a:p>
                      <a:pPr marL="171450" marR="0" lvl="0" indent="-171450" algn="l" rtl="0">
                        <a:spcBef>
                          <a:spcPts val="0"/>
                        </a:spcBef>
                        <a:buClr>
                          <a:srgbClr val="BFBFBF"/>
                        </a:buClr>
                        <a:buSzPct val="100000"/>
                        <a:buFont typeface="Arial"/>
                        <a:buChar char="•"/>
                      </a:pPr>
                      <a:r>
                        <a:rPr lang="en-US" sz="1200">
                          <a:solidFill>
                            <a:srgbClr val="BFBFBF"/>
                          </a:solidFill>
                          <a:latin typeface="Calibri"/>
                          <a:ea typeface="Calibri"/>
                          <a:cs typeface="Calibri"/>
                          <a:sym typeface="Calibri"/>
                        </a:rPr>
                        <a:t>assess &amp; train user</a:t>
                      </a:r>
                    </a:p>
                  </a:txBody>
                  <a:tcPr marL="91450" marR="91450" marT="34300" marB="34300" anchor="ctr">
                    <a:solidFill>
                      <a:srgbClr val="FFFFFF"/>
                    </a:solidFill>
                  </a:tcPr>
                </a:tc>
                <a:tc>
                  <a:txBody>
                    <a:bodyPr/>
                    <a:lstStyle/>
                    <a:p>
                      <a:pPr marL="0" marR="0" lvl="0" indent="0" algn="l" rtl="0">
                        <a:spcBef>
                          <a:spcPts val="0"/>
                        </a:spcBef>
                        <a:buSzPct val="25000"/>
                        <a:buNone/>
                      </a:pPr>
                      <a:endParaRPr sz="1200">
                        <a:solidFill>
                          <a:srgbClr val="BFBFBF"/>
                        </a:solidFill>
                      </a:endParaRPr>
                    </a:p>
                  </a:txBody>
                  <a:tcPr marL="91450" marR="91450" marT="34300" marB="34300" anchor="ctr">
                    <a:solidFill>
                      <a:srgbClr val="FFFFFF"/>
                    </a:solidFill>
                  </a:tcPr>
                </a:tc>
              </a:tr>
              <a:tr h="481050">
                <a:tc>
                  <a:txBody>
                    <a:bodyPr/>
                    <a:lstStyle/>
                    <a:p>
                      <a:pPr marL="0" marR="0" lvl="0" indent="0" algn="ctr" rtl="0">
                        <a:spcBef>
                          <a:spcPts val="0"/>
                        </a:spcBef>
                        <a:buSzPct val="25000"/>
                        <a:buNone/>
                      </a:pPr>
                      <a:r>
                        <a:rPr lang="en-US" sz="1200">
                          <a:solidFill>
                            <a:srgbClr val="BFBFBF"/>
                          </a:solidFill>
                        </a:rPr>
                        <a:t>HRS #3</a:t>
                      </a:r>
                    </a:p>
                  </a:txBody>
                  <a:tcPr marL="91450" marR="91450" marT="34300" marB="34300" anchor="ctr">
                    <a:solidFill>
                      <a:srgbClr val="BFBFBF"/>
                    </a:solidFill>
                  </a:tcPr>
                </a:tc>
                <a:tc>
                  <a:txBody>
                    <a:bodyPr/>
                    <a:lstStyle/>
                    <a:p>
                      <a:pPr marL="0" marR="0" lvl="0" indent="0" algn="l" rtl="0">
                        <a:spcBef>
                          <a:spcPts val="0"/>
                        </a:spcBef>
                        <a:buSzPct val="25000"/>
                        <a:buNone/>
                      </a:pPr>
                      <a:endParaRPr sz="1200"/>
                    </a:p>
                  </a:txBody>
                  <a:tcPr marL="91450" marR="91450" marT="34300" marB="34300">
                    <a:solidFill>
                      <a:srgbClr val="BFBFBF"/>
                    </a:solidFill>
                  </a:tcPr>
                </a:tc>
                <a:tc>
                  <a:txBody>
                    <a:bodyPr/>
                    <a:lstStyle/>
                    <a:p>
                      <a:pPr marL="171450" marR="0" lvl="0" indent="-171450" algn="l" rtl="0">
                        <a:spcBef>
                          <a:spcPts val="0"/>
                        </a:spcBef>
                        <a:buClr>
                          <a:srgbClr val="BFBFBF"/>
                        </a:buClr>
                        <a:buSzPct val="100000"/>
                        <a:buFont typeface="Arial"/>
                        <a:buChar char="•"/>
                      </a:pPr>
                      <a:r>
                        <a:rPr lang="en-US" sz="1200">
                          <a:solidFill>
                            <a:srgbClr val="BFBFBF"/>
                          </a:solidFill>
                        </a:rPr>
                        <a:t>participation </a:t>
                      </a:r>
                    </a:p>
                  </a:txBody>
                  <a:tcPr marL="91450" marR="91450" marT="34300" marB="34300" anchor="ctr">
                    <a:solidFill>
                      <a:srgbClr val="BFBFBF"/>
                    </a:solidFill>
                  </a:tcPr>
                </a:tc>
                <a:tc>
                  <a:txBody>
                    <a:bodyPr/>
                    <a:lstStyle/>
                    <a:p>
                      <a:pPr marL="171450" marR="0" lvl="0" indent="-171450" algn="l" rtl="0">
                        <a:spcBef>
                          <a:spcPts val="0"/>
                        </a:spcBef>
                        <a:buClr>
                          <a:srgbClr val="BFBFBF"/>
                        </a:buClr>
                        <a:buSzPct val="100000"/>
                        <a:buFont typeface="Arial"/>
                        <a:buChar char="•"/>
                      </a:pPr>
                      <a:r>
                        <a:rPr lang="en-US" sz="1200" dirty="0">
                          <a:solidFill>
                            <a:srgbClr val="BFBFBF"/>
                          </a:solidFill>
                          <a:latin typeface="Calibri"/>
                          <a:ea typeface="Calibri"/>
                          <a:cs typeface="Calibri"/>
                          <a:sym typeface="Calibri"/>
                        </a:rPr>
                        <a:t>funding letter of justification</a:t>
                      </a:r>
                      <a:r>
                        <a:rPr lang="en-US" sz="1200" dirty="0">
                          <a:solidFill>
                            <a:srgbClr val="BFBFBF"/>
                          </a:solidFill>
                        </a:rPr>
                        <a:t> </a:t>
                      </a:r>
                    </a:p>
                  </a:txBody>
                  <a:tcPr marL="91450" marR="91450" marT="34300" marB="34300" anchor="ctr">
                    <a:solidFill>
                      <a:srgbClr val="BFBFBF"/>
                    </a:solidFill>
                  </a:tcPr>
                </a:tc>
              </a:tr>
            </a:tbl>
          </a:graphicData>
        </a:graphic>
      </p:graphicFrame>
      <p:grpSp>
        <p:nvGrpSpPr>
          <p:cNvPr id="947" name="Shape 947"/>
          <p:cNvGrpSpPr/>
          <p:nvPr/>
        </p:nvGrpSpPr>
        <p:grpSpPr>
          <a:xfrm>
            <a:off x="2950956" y="1929162"/>
            <a:ext cx="279399" cy="3314700"/>
            <a:chOff x="2247900" y="1408470"/>
            <a:chExt cx="279399" cy="3314700"/>
          </a:xfrm>
        </p:grpSpPr>
        <p:sp>
          <p:nvSpPr>
            <p:cNvPr id="948" name="Shape 948"/>
            <p:cNvSpPr/>
            <p:nvPr/>
          </p:nvSpPr>
          <p:spPr>
            <a:xfrm>
              <a:off x="2247900" y="1408470"/>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49" name="Shape 949"/>
            <p:cNvSpPr/>
            <p:nvPr/>
          </p:nvSpPr>
          <p:spPr>
            <a:xfrm>
              <a:off x="2247900" y="3402371"/>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50" name="Shape 950"/>
            <p:cNvSpPr/>
            <p:nvPr/>
          </p:nvSpPr>
          <p:spPr>
            <a:xfrm>
              <a:off x="2247900" y="3948471"/>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51" name="Shape 951"/>
            <p:cNvSpPr/>
            <p:nvPr/>
          </p:nvSpPr>
          <p:spPr>
            <a:xfrm>
              <a:off x="2247900" y="4443771"/>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52" name="Shape 952"/>
            <p:cNvSpPr/>
            <p:nvPr/>
          </p:nvSpPr>
          <p:spPr>
            <a:xfrm>
              <a:off x="2247900" y="2360971"/>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53" name="Shape 953"/>
            <p:cNvSpPr/>
            <p:nvPr/>
          </p:nvSpPr>
          <p:spPr>
            <a:xfrm>
              <a:off x="2247900" y="2856271"/>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54" name="Shape 954"/>
            <p:cNvSpPr/>
            <p:nvPr/>
          </p:nvSpPr>
          <p:spPr>
            <a:xfrm>
              <a:off x="2247900" y="1884721"/>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955" name="Shape 955"/>
          <p:cNvGrpSpPr/>
          <p:nvPr/>
        </p:nvGrpSpPr>
        <p:grpSpPr>
          <a:xfrm>
            <a:off x="2515127" y="830430"/>
            <a:ext cx="4104111" cy="307777"/>
            <a:chOff x="1968500" y="581560"/>
            <a:chExt cx="4104111" cy="307777"/>
          </a:xfrm>
        </p:grpSpPr>
        <p:sp>
          <p:nvSpPr>
            <p:cNvPr id="956" name="Shape 956"/>
            <p:cNvSpPr/>
            <p:nvPr/>
          </p:nvSpPr>
          <p:spPr>
            <a:xfrm>
              <a:off x="4889500" y="609937"/>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57" name="Shape 957"/>
            <p:cNvSpPr/>
            <p:nvPr/>
          </p:nvSpPr>
          <p:spPr>
            <a:xfrm>
              <a:off x="3200400" y="609937"/>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58" name="Shape 958"/>
            <p:cNvSpPr/>
            <p:nvPr/>
          </p:nvSpPr>
          <p:spPr>
            <a:xfrm>
              <a:off x="1968500" y="609937"/>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59" name="Shape 959"/>
            <p:cNvSpPr txBox="1"/>
            <p:nvPr/>
          </p:nvSpPr>
          <p:spPr>
            <a:xfrm>
              <a:off x="2222500" y="581560"/>
              <a:ext cx="825499"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in use</a:t>
              </a:r>
            </a:p>
          </p:txBody>
        </p:sp>
        <p:sp>
          <p:nvSpPr>
            <p:cNvPr id="960" name="Shape 960"/>
            <p:cNvSpPr txBox="1"/>
            <p:nvPr/>
          </p:nvSpPr>
          <p:spPr>
            <a:xfrm>
              <a:off x="3467100" y="581560"/>
              <a:ext cx="1263650"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planned use</a:t>
              </a:r>
            </a:p>
          </p:txBody>
        </p:sp>
        <p:sp>
          <p:nvSpPr>
            <p:cNvPr id="961" name="Shape 961"/>
            <p:cNvSpPr txBox="1"/>
            <p:nvPr/>
          </p:nvSpPr>
          <p:spPr>
            <a:xfrm>
              <a:off x="5143498" y="581560"/>
              <a:ext cx="929113"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not used</a:t>
              </a:r>
            </a:p>
          </p:txBody>
        </p:sp>
      </p:grpSp>
      <p:sp>
        <p:nvSpPr>
          <p:cNvPr id="962" name="Shape 962"/>
          <p:cNvSpPr/>
          <p:nvPr/>
        </p:nvSpPr>
        <p:spPr>
          <a:xfrm>
            <a:off x="2511950" y="2717001"/>
            <a:ext cx="6356349" cy="1878720"/>
          </a:xfrm>
          <a:prstGeom prst="wedgeRectCallout">
            <a:avLst>
              <a:gd name="adj1" fmla="val -55425"/>
              <a:gd name="adj2" fmla="val -78886"/>
            </a:avLst>
          </a:prstGeom>
          <a:solidFill>
            <a:schemeClr val="dk1">
              <a:alpha val="84705"/>
            </a:scheme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400">
                <a:solidFill>
                  <a:schemeClr val="lt1"/>
                </a:solidFill>
                <a:latin typeface="Calibri"/>
                <a:ea typeface="Calibri"/>
                <a:cs typeface="Calibri"/>
                <a:sym typeface="Calibri"/>
              </a:rPr>
              <a:t>“So there will be a practical and a theoretical session in the examination time. […] a set of questionnaires [to test competence] before we start the training and then after we finish the training. We will make our own tests. [For practical exam,] they can come pick a question there and ask them to practice in front of us, so that we can evaluate if they are able to do it, how they assist a wheelchair user to propel, up the stairs, something like that.”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0" y="1546"/>
            <a:ext cx="9144000" cy="126832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437E7D"/>
              </a:buClr>
              <a:buSzPct val="25000"/>
              <a:buFont typeface="Gill Sans"/>
              <a:buNone/>
            </a:pPr>
            <a:r>
              <a:rPr lang="en-US" sz="3600" b="0" i="0" u="none" strike="noStrike" cap="none">
                <a:solidFill>
                  <a:srgbClr val="437E7D"/>
                </a:solidFill>
                <a:latin typeface="Gill Sans"/>
                <a:ea typeface="Gill Sans"/>
                <a:cs typeface="Gill Sans"/>
                <a:sym typeface="Gill Sans"/>
              </a:rPr>
              <a:t>ISWP’s Overview</a:t>
            </a:r>
          </a:p>
        </p:txBody>
      </p:sp>
      <p:sp>
        <p:nvSpPr>
          <p:cNvPr id="290" name="Shape 290"/>
          <p:cNvSpPr txBox="1">
            <a:spLocks noGrp="1"/>
          </p:cNvSpPr>
          <p:nvPr>
            <p:ph type="body" idx="1"/>
          </p:nvPr>
        </p:nvSpPr>
        <p:spPr>
          <a:xfrm>
            <a:off x="-93465" y="1415238"/>
            <a:ext cx="6714504" cy="3602659"/>
          </a:xfrm>
          <a:prstGeom prst="rect">
            <a:avLst/>
          </a:prstGeom>
          <a:noFill/>
          <a:ln>
            <a:noFill/>
          </a:ln>
        </p:spPr>
        <p:txBody>
          <a:bodyPr lIns="91425" tIns="45700" rIns="91425" bIns="45700" anchor="t" anchorCtr="0">
            <a:noAutofit/>
          </a:bodyPr>
          <a:lstStyle/>
          <a:p>
            <a:pPr marL="457200" marR="0" lvl="1" indent="0" algn="l" rtl="0">
              <a:lnSpc>
                <a:spcPct val="80000"/>
              </a:lnSpc>
              <a:spcBef>
                <a:spcPts val="0"/>
              </a:spcBef>
              <a:spcAft>
                <a:spcPts val="0"/>
              </a:spcAft>
              <a:buClr>
                <a:schemeClr val="dk1"/>
              </a:buClr>
              <a:buSzPct val="25000"/>
              <a:buFont typeface="Arial"/>
              <a:buNone/>
            </a:pPr>
            <a:r>
              <a:rPr lang="en-US" sz="2220" b="1" i="0" u="none" strike="noStrike" cap="none">
                <a:solidFill>
                  <a:schemeClr val="dk1"/>
                </a:solidFill>
                <a:latin typeface="Gill Sans"/>
                <a:ea typeface="Gill Sans"/>
                <a:cs typeface="Gill Sans"/>
                <a:sym typeface="Gill Sans"/>
              </a:rPr>
              <a:t>Mission: </a:t>
            </a:r>
            <a:r>
              <a:rPr lang="en-US" sz="2220" b="0" i="0" u="none" strike="noStrike" cap="none">
                <a:solidFill>
                  <a:schemeClr val="dk1"/>
                </a:solidFill>
                <a:latin typeface="Gill Sans"/>
                <a:ea typeface="Gill Sans"/>
                <a:cs typeface="Gill Sans"/>
                <a:sym typeface="Gill Sans"/>
              </a:rPr>
              <a:t>Serve as a global resource for wheelchair service standards and provision through advocacy, training/testing, standards, evidence-based practice, innovation and a platform for information exchange</a:t>
            </a:r>
          </a:p>
          <a:p>
            <a:pPr marL="0" marR="0" lvl="1" indent="0" algn="l" rtl="0">
              <a:lnSpc>
                <a:spcPct val="80000"/>
              </a:lnSpc>
              <a:spcBef>
                <a:spcPts val="444"/>
              </a:spcBef>
              <a:spcAft>
                <a:spcPts val="0"/>
              </a:spcAft>
              <a:buClr>
                <a:schemeClr val="dk1"/>
              </a:buClr>
              <a:buSzPct val="25000"/>
              <a:buFont typeface="Arial"/>
              <a:buNone/>
            </a:pPr>
            <a:endParaRPr sz="2220" b="0" i="0" u="none" strike="noStrike" cap="none">
              <a:solidFill>
                <a:schemeClr val="dk1"/>
              </a:solidFill>
              <a:latin typeface="Gill Sans"/>
              <a:ea typeface="Gill Sans"/>
              <a:cs typeface="Gill Sans"/>
              <a:sym typeface="Gill Sans"/>
            </a:endParaRPr>
          </a:p>
          <a:p>
            <a:pPr marL="457200" marR="0" lvl="1" indent="0" algn="l" rtl="0">
              <a:lnSpc>
                <a:spcPct val="80000"/>
              </a:lnSpc>
              <a:spcBef>
                <a:spcPts val="444"/>
              </a:spcBef>
              <a:spcAft>
                <a:spcPts val="0"/>
              </a:spcAft>
              <a:buClr>
                <a:schemeClr val="dk1"/>
              </a:buClr>
              <a:buSzPct val="25000"/>
              <a:buFont typeface="Arial"/>
              <a:buNone/>
            </a:pPr>
            <a:r>
              <a:rPr lang="en-US" sz="2220" b="1" i="0" u="none" strike="noStrike" cap="none">
                <a:solidFill>
                  <a:schemeClr val="dk1"/>
                </a:solidFill>
                <a:latin typeface="Gill Sans"/>
                <a:ea typeface="Gill Sans"/>
                <a:cs typeface="Gill Sans"/>
                <a:sym typeface="Gill Sans"/>
              </a:rPr>
              <a:t>Activities: </a:t>
            </a:r>
          </a:p>
          <a:p>
            <a:pPr marL="742950" marR="0" lvl="1" indent="-285750" algn="l" rtl="0">
              <a:lnSpc>
                <a:spcPct val="80000"/>
              </a:lnSpc>
              <a:spcBef>
                <a:spcPts val="444"/>
              </a:spcBef>
              <a:spcAft>
                <a:spcPts val="0"/>
              </a:spcAft>
              <a:buClr>
                <a:schemeClr val="dk1"/>
              </a:buClr>
              <a:buSzPct val="100909"/>
              <a:buFont typeface="Arial"/>
              <a:buChar char="–"/>
            </a:pPr>
            <a:r>
              <a:rPr lang="en-US" sz="2220" b="0" i="0" u="none" strike="noStrike" cap="none">
                <a:solidFill>
                  <a:schemeClr val="dk1"/>
                </a:solidFill>
                <a:latin typeface="Gill Sans"/>
                <a:ea typeface="Gill Sans"/>
                <a:cs typeface="Gill Sans"/>
                <a:sym typeface="Gill Sans"/>
              </a:rPr>
              <a:t>Awareness &amp; Advocacy</a:t>
            </a:r>
          </a:p>
          <a:p>
            <a:pPr marL="742950" marR="0" lvl="1" indent="-285750" algn="l" rtl="0">
              <a:lnSpc>
                <a:spcPct val="80000"/>
              </a:lnSpc>
              <a:spcBef>
                <a:spcPts val="444"/>
              </a:spcBef>
              <a:spcAft>
                <a:spcPts val="0"/>
              </a:spcAft>
              <a:buClr>
                <a:schemeClr val="dk1"/>
              </a:buClr>
              <a:buSzPct val="100909"/>
              <a:buFont typeface="Arial"/>
              <a:buChar char="–"/>
            </a:pPr>
            <a:r>
              <a:rPr lang="en-US" sz="2220" b="0" i="0" u="none" strike="noStrike" cap="none">
                <a:solidFill>
                  <a:schemeClr val="dk1"/>
                </a:solidFill>
                <a:latin typeface="Gill Sans"/>
                <a:ea typeface="Gill Sans"/>
                <a:cs typeface="Gill Sans"/>
                <a:sym typeface="Gill Sans"/>
              </a:rPr>
              <a:t>Training</a:t>
            </a:r>
          </a:p>
          <a:p>
            <a:pPr marL="742950" marR="0" lvl="1" indent="-285750" algn="l" rtl="0">
              <a:lnSpc>
                <a:spcPct val="80000"/>
              </a:lnSpc>
              <a:spcBef>
                <a:spcPts val="444"/>
              </a:spcBef>
              <a:spcAft>
                <a:spcPts val="0"/>
              </a:spcAft>
              <a:buClr>
                <a:schemeClr val="dk1"/>
              </a:buClr>
              <a:buSzPct val="100909"/>
              <a:buFont typeface="Arial"/>
              <a:buChar char="–"/>
            </a:pPr>
            <a:r>
              <a:rPr lang="en-US" sz="2220" b="0" i="0" u="none" strike="noStrike" cap="none">
                <a:solidFill>
                  <a:schemeClr val="dk1"/>
                </a:solidFill>
                <a:latin typeface="Gill Sans"/>
                <a:ea typeface="Gill Sans"/>
                <a:cs typeface="Gill Sans"/>
                <a:sym typeface="Gill Sans"/>
              </a:rPr>
              <a:t>Product Quality Standards</a:t>
            </a:r>
          </a:p>
          <a:p>
            <a:pPr marL="742950" marR="0" lvl="1" indent="-285750" algn="l" rtl="0">
              <a:lnSpc>
                <a:spcPct val="80000"/>
              </a:lnSpc>
              <a:spcBef>
                <a:spcPts val="444"/>
              </a:spcBef>
              <a:spcAft>
                <a:spcPts val="0"/>
              </a:spcAft>
              <a:buClr>
                <a:schemeClr val="dk1"/>
              </a:buClr>
              <a:buSzPct val="100909"/>
              <a:buFont typeface="Arial"/>
              <a:buChar char="–"/>
            </a:pPr>
            <a:r>
              <a:rPr lang="en-US" sz="2220" b="0" i="0" u="none" strike="noStrike" cap="none">
                <a:solidFill>
                  <a:schemeClr val="dk1"/>
                </a:solidFill>
                <a:latin typeface="Gill Sans"/>
                <a:ea typeface="Gill Sans"/>
                <a:cs typeface="Gill Sans"/>
                <a:sym typeface="Gill Sans"/>
              </a:rPr>
              <a:t>Evidence-based practice</a:t>
            </a:r>
          </a:p>
          <a:p>
            <a:pPr marL="742950" marR="0" lvl="1" indent="-285750" algn="l" rtl="0">
              <a:lnSpc>
                <a:spcPct val="80000"/>
              </a:lnSpc>
              <a:spcBef>
                <a:spcPts val="444"/>
              </a:spcBef>
              <a:buClr>
                <a:schemeClr val="dk1"/>
              </a:buClr>
              <a:buSzPct val="100909"/>
              <a:buFont typeface="Arial"/>
              <a:buNone/>
            </a:pPr>
            <a:endParaRPr sz="2220" b="0" i="0" u="none" strike="noStrike" cap="none">
              <a:solidFill>
                <a:schemeClr val="dk1"/>
              </a:solidFill>
              <a:latin typeface="Gill Sans"/>
              <a:ea typeface="Gill Sans"/>
              <a:cs typeface="Gill Sans"/>
              <a:sym typeface="Gill Sans"/>
            </a:endParaRPr>
          </a:p>
        </p:txBody>
      </p:sp>
      <p:pic>
        <p:nvPicPr>
          <p:cNvPr id="291" name="Shape 291" descr="2016-09-13-PHOTO-00000115.jpg"/>
          <p:cNvPicPr preferRelativeResize="0"/>
          <p:nvPr/>
        </p:nvPicPr>
        <p:blipFill rotWithShape="1">
          <a:blip r:embed="rId3">
            <a:alphaModFix/>
          </a:blip>
          <a:srcRect/>
          <a:stretch/>
        </p:blipFill>
        <p:spPr>
          <a:xfrm>
            <a:off x="6529353" y="1121924"/>
            <a:ext cx="2409669" cy="4283855"/>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Shape 967"/>
          <p:cNvSpPr txBox="1">
            <a:spLocks noGrp="1"/>
          </p:cNvSpPr>
          <p:nvPr>
            <p:ph type="title"/>
          </p:nvPr>
        </p:nvSpPr>
        <p:spPr>
          <a:xfrm>
            <a:off x="0" y="151951"/>
            <a:ext cx="9144000" cy="567491"/>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Gill Sans"/>
              <a:buNone/>
            </a:pPr>
            <a:r>
              <a:rPr lang="en-US" sz="2100" b="1" i="0" u="none" strike="noStrike" cap="none">
                <a:solidFill>
                  <a:schemeClr val="dk1"/>
                </a:solidFill>
                <a:latin typeface="Gill Sans"/>
                <a:ea typeface="Gill Sans"/>
                <a:cs typeface="Gill Sans"/>
                <a:sym typeface="Gill Sans"/>
              </a:rPr>
              <a:t>Most Sites Assess Knowledge Using a Written &amp; Practical Exam </a:t>
            </a:r>
          </a:p>
        </p:txBody>
      </p:sp>
      <p:graphicFrame>
        <p:nvGraphicFramePr>
          <p:cNvPr id="968" name="Shape 968"/>
          <p:cNvGraphicFramePr/>
          <p:nvPr>
            <p:extLst>
              <p:ext uri="{D42A27DB-BD31-4B8C-83A1-F6EECF244321}">
                <p14:modId xmlns:p14="http://schemas.microsoft.com/office/powerpoint/2010/main" val="911814027"/>
              </p:ext>
            </p:extLst>
          </p:nvPr>
        </p:nvGraphicFramePr>
        <p:xfrm>
          <a:off x="692150" y="1285504"/>
          <a:ext cx="7759700" cy="4037165"/>
        </p:xfrm>
        <a:graphic>
          <a:graphicData uri="http://schemas.openxmlformats.org/drawingml/2006/table">
            <a:tbl>
              <a:tblPr firstRow="1" bandRow="1">
                <a:noFill/>
                <a:tableStyleId>{6C7A15F4-6765-4FD2-8D91-BEFAE0C48AB6}</a:tableStyleId>
              </a:tblPr>
              <a:tblGrid>
                <a:gridCol w="1646675"/>
                <a:gridCol w="1408525"/>
                <a:gridCol w="2352250"/>
                <a:gridCol w="2352250"/>
              </a:tblGrid>
              <a:tr h="533625">
                <a:tc>
                  <a:txBody>
                    <a:bodyPr/>
                    <a:lstStyle/>
                    <a:p>
                      <a:pPr marL="0" marR="0" lvl="0" indent="0" algn="ctr" rtl="0">
                        <a:spcBef>
                          <a:spcPts val="0"/>
                        </a:spcBef>
                        <a:buSzPct val="25000"/>
                        <a:buNone/>
                      </a:pPr>
                      <a:r>
                        <a:rPr lang="en-US" sz="1200" b="1"/>
                        <a:t>Institutions</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200" b="1"/>
                        <a:t>Theoretical </a:t>
                      </a:r>
                    </a:p>
                    <a:p>
                      <a:pPr marL="0" marR="0" lvl="0" indent="0" algn="ctr" rtl="0">
                        <a:spcBef>
                          <a:spcPts val="0"/>
                        </a:spcBef>
                        <a:buSzPct val="25000"/>
                        <a:buNone/>
                      </a:pPr>
                      <a:r>
                        <a:rPr lang="en-US" sz="1200" b="1"/>
                        <a:t>Written Exam</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200" b="1"/>
                        <a:t>Practical Exams</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200" b="1"/>
                        <a:t>Assignments/Projects</a:t>
                      </a:r>
                    </a:p>
                  </a:txBody>
                  <a:tcPr marL="91450" marR="91450" marT="34300" marB="34300" anchor="ctr">
                    <a:solidFill>
                      <a:srgbClr val="448E68"/>
                    </a:solidFill>
                  </a:tcPr>
                </a:tc>
              </a:tr>
              <a:tr h="481050">
                <a:tc>
                  <a:txBody>
                    <a:bodyPr/>
                    <a:lstStyle/>
                    <a:p>
                      <a:pPr marL="0" marR="0" lvl="0" indent="0" algn="ctr" rtl="0">
                        <a:spcBef>
                          <a:spcPts val="0"/>
                        </a:spcBef>
                        <a:buSzPct val="25000"/>
                        <a:buNone/>
                      </a:pPr>
                      <a:r>
                        <a:rPr lang="en-US" sz="1200">
                          <a:solidFill>
                            <a:srgbClr val="BFBFBF"/>
                          </a:solidFill>
                        </a:rPr>
                        <a:t>LRS #1</a:t>
                      </a:r>
                    </a:p>
                  </a:txBody>
                  <a:tcPr marL="91450" marR="91450" marT="34300" marB="34300" anchor="ctr">
                    <a:solidFill>
                      <a:srgbClr val="BFBFBF"/>
                    </a:solidFill>
                  </a:tcPr>
                </a:tc>
                <a:tc>
                  <a:txBody>
                    <a:bodyPr/>
                    <a:lstStyle/>
                    <a:p>
                      <a:pPr marL="0" marR="0" lvl="0" indent="0" algn="l" rtl="0">
                        <a:spcBef>
                          <a:spcPts val="0"/>
                        </a:spcBef>
                        <a:buSzPct val="25000"/>
                        <a:buNone/>
                      </a:pPr>
                      <a:endParaRPr sz="1200"/>
                    </a:p>
                  </a:txBody>
                  <a:tcPr marL="91450" marR="91450" marT="34300" marB="34300">
                    <a:solidFill>
                      <a:srgbClr val="BFBFBF"/>
                    </a:solidFill>
                  </a:tcPr>
                </a:tc>
                <a:tc>
                  <a:txBody>
                    <a:bodyPr/>
                    <a:lstStyle/>
                    <a:p>
                      <a:pPr marL="171450" marR="0" lvl="0" indent="-171450" algn="l" rtl="0">
                        <a:spcBef>
                          <a:spcPts val="0"/>
                        </a:spcBef>
                        <a:buClr>
                          <a:srgbClr val="BFBFBF"/>
                        </a:buClr>
                        <a:buSzPct val="100000"/>
                        <a:buFont typeface="Arial"/>
                        <a:buChar char="•"/>
                      </a:pPr>
                      <a:r>
                        <a:rPr lang="en-US" sz="1200">
                          <a:solidFill>
                            <a:srgbClr val="BFBFBF"/>
                          </a:solidFill>
                        </a:rPr>
                        <a:t>practical exam: demonstration of skills</a:t>
                      </a:r>
                    </a:p>
                  </a:txBody>
                  <a:tcPr marL="91450" marR="91450" marT="34300" marB="34300" anchor="ctr">
                    <a:solidFill>
                      <a:srgbClr val="BFBFBF"/>
                    </a:solidFill>
                  </a:tcPr>
                </a:tc>
                <a:tc>
                  <a:txBody>
                    <a:bodyPr/>
                    <a:lstStyle/>
                    <a:p>
                      <a:pPr marL="0" marR="0" lvl="0" indent="0" algn="l" rtl="0">
                        <a:spcBef>
                          <a:spcPts val="0"/>
                        </a:spcBef>
                        <a:buSzPct val="25000"/>
                        <a:buNone/>
                      </a:pPr>
                      <a:endParaRPr sz="1200">
                        <a:solidFill>
                          <a:srgbClr val="BFBFBF"/>
                        </a:solidFill>
                      </a:endParaRPr>
                    </a:p>
                  </a:txBody>
                  <a:tcPr marL="91450" marR="91450" marT="34300" marB="34300" anchor="ctr">
                    <a:solidFill>
                      <a:srgbClr val="BFBFBF"/>
                    </a:solidFill>
                  </a:tcPr>
                </a:tc>
              </a:tr>
              <a:tr h="481050">
                <a:tc>
                  <a:txBody>
                    <a:bodyPr/>
                    <a:lstStyle/>
                    <a:p>
                      <a:pPr marL="0" marR="0" lvl="0" indent="0" algn="ctr" rtl="0">
                        <a:lnSpc>
                          <a:spcPct val="100000"/>
                        </a:lnSpc>
                        <a:spcBef>
                          <a:spcPts val="0"/>
                        </a:spcBef>
                        <a:spcAft>
                          <a:spcPts val="0"/>
                        </a:spcAft>
                        <a:buClr>
                          <a:srgbClr val="BFBFBF"/>
                        </a:buClr>
                        <a:buSzPct val="25000"/>
                        <a:buFont typeface="Calibri"/>
                        <a:buNone/>
                      </a:pPr>
                      <a:r>
                        <a:rPr lang="en-US" sz="1200" dirty="0">
                          <a:solidFill>
                            <a:srgbClr val="BFBFBF"/>
                          </a:solidFill>
                        </a:rPr>
                        <a:t>LRS #2</a:t>
                      </a:r>
                    </a:p>
                  </a:txBody>
                  <a:tcPr marL="91450" marR="91450" marT="34300" marB="34300" anchor="ctr">
                    <a:noFill/>
                  </a:tcPr>
                </a:tc>
                <a:tc>
                  <a:txBody>
                    <a:bodyPr/>
                    <a:lstStyle/>
                    <a:p>
                      <a:pPr marL="0" marR="0" lvl="0" indent="0" algn="l" rtl="0">
                        <a:spcBef>
                          <a:spcPts val="0"/>
                        </a:spcBef>
                        <a:buSzPct val="25000"/>
                        <a:buNone/>
                      </a:pPr>
                      <a:endParaRPr sz="1200" dirty="0"/>
                    </a:p>
                  </a:txBody>
                  <a:tcPr marL="91450" marR="91450" marT="34300" marB="34300">
                    <a:noFill/>
                  </a:tcPr>
                </a:tc>
                <a:tc>
                  <a:txBody>
                    <a:bodyPr/>
                    <a:lstStyle/>
                    <a:p>
                      <a:pPr marL="171450" marR="0" lvl="0" indent="-171450" algn="l" rtl="0">
                        <a:lnSpc>
                          <a:spcPct val="100000"/>
                        </a:lnSpc>
                        <a:spcBef>
                          <a:spcPts val="0"/>
                        </a:spcBef>
                        <a:spcAft>
                          <a:spcPts val="0"/>
                        </a:spcAft>
                        <a:buClr>
                          <a:srgbClr val="BFBFBF"/>
                        </a:buClr>
                        <a:buSzPct val="100000"/>
                        <a:buFont typeface="Arial"/>
                        <a:buChar char="•"/>
                      </a:pPr>
                      <a:r>
                        <a:rPr lang="en-US" sz="1200" dirty="0">
                          <a:solidFill>
                            <a:srgbClr val="BFBFBF"/>
                          </a:solidFill>
                        </a:rPr>
                        <a:t>TBD</a:t>
                      </a:r>
                    </a:p>
                  </a:txBody>
                  <a:tcPr marL="91450" marR="91450" marT="34300" marB="34300" anchor="ctr">
                    <a:noFill/>
                  </a:tcPr>
                </a:tc>
                <a:tc>
                  <a:txBody>
                    <a:bodyPr/>
                    <a:lstStyle/>
                    <a:p>
                      <a:pPr marL="0" marR="0" lvl="0" indent="0" algn="ctr" rtl="0">
                        <a:spcBef>
                          <a:spcPts val="0"/>
                        </a:spcBef>
                        <a:buSzPct val="25000"/>
                        <a:buNone/>
                      </a:pPr>
                      <a:endParaRPr sz="1200" dirty="0">
                        <a:solidFill>
                          <a:srgbClr val="BFBFBF"/>
                        </a:solidFill>
                      </a:endParaRPr>
                    </a:p>
                  </a:txBody>
                  <a:tcPr marL="91450" marR="91450" marT="34300" marB="34300" anchor="ctr">
                    <a:noFill/>
                  </a:tcPr>
                </a:tc>
              </a:tr>
              <a:tr h="481050">
                <a:tc>
                  <a:txBody>
                    <a:bodyPr/>
                    <a:lstStyle/>
                    <a:p>
                      <a:pPr marL="0" marR="0" lvl="0" indent="0" algn="ctr" rtl="0">
                        <a:lnSpc>
                          <a:spcPct val="100000"/>
                        </a:lnSpc>
                        <a:spcBef>
                          <a:spcPts val="0"/>
                        </a:spcBef>
                        <a:spcAft>
                          <a:spcPts val="0"/>
                        </a:spcAft>
                        <a:buClr>
                          <a:srgbClr val="BFBFBF"/>
                        </a:buClr>
                        <a:buSzPct val="25000"/>
                        <a:buFont typeface="Calibri"/>
                        <a:buNone/>
                      </a:pPr>
                      <a:r>
                        <a:rPr lang="en-US" sz="1200">
                          <a:solidFill>
                            <a:srgbClr val="BFBFBF"/>
                          </a:solidFill>
                        </a:rPr>
                        <a:t>LMRS #1</a:t>
                      </a:r>
                    </a:p>
                  </a:txBody>
                  <a:tcPr marL="91450" marR="91450" marT="34300" marB="34300" anchor="ctr">
                    <a:solidFill>
                      <a:srgbClr val="BFBFBF"/>
                    </a:solidFill>
                  </a:tcPr>
                </a:tc>
                <a:tc>
                  <a:txBody>
                    <a:bodyPr/>
                    <a:lstStyle/>
                    <a:p>
                      <a:pPr marL="0" marR="0" lvl="0" indent="0" algn="l" rtl="0">
                        <a:spcBef>
                          <a:spcPts val="0"/>
                        </a:spcBef>
                        <a:buSzPct val="25000"/>
                        <a:buNone/>
                      </a:pPr>
                      <a:endParaRPr sz="1200"/>
                    </a:p>
                  </a:txBody>
                  <a:tcPr marL="91450" marR="91450" marT="34300" marB="34300">
                    <a:solidFill>
                      <a:srgbClr val="BFBFBF"/>
                    </a:solidFill>
                  </a:tcPr>
                </a:tc>
                <a:tc>
                  <a:txBody>
                    <a:bodyPr/>
                    <a:lstStyle/>
                    <a:p>
                      <a:pPr marL="171450" marR="0" lvl="0" indent="-171450" algn="l" rtl="0">
                        <a:spcBef>
                          <a:spcPts val="0"/>
                        </a:spcBef>
                        <a:buClr>
                          <a:srgbClr val="BFBFBF"/>
                        </a:buClr>
                        <a:buSzPct val="100000"/>
                        <a:buFont typeface="Arial"/>
                        <a:buChar char="•"/>
                      </a:pPr>
                      <a:r>
                        <a:rPr lang="en-US" sz="1200">
                          <a:solidFill>
                            <a:srgbClr val="BFBFBF"/>
                          </a:solidFill>
                        </a:rPr>
                        <a:t>practical exam</a:t>
                      </a:r>
                    </a:p>
                  </a:txBody>
                  <a:tcPr marL="91450" marR="91450" marT="34300" marB="34300" anchor="ctr">
                    <a:solidFill>
                      <a:srgbClr val="BFBFBF"/>
                    </a:solidFill>
                  </a:tcPr>
                </a:tc>
                <a:tc>
                  <a:txBody>
                    <a:bodyPr/>
                    <a:lstStyle/>
                    <a:p>
                      <a:pPr marL="0" marR="0" lvl="0" indent="0" algn="l" rtl="0">
                        <a:spcBef>
                          <a:spcPts val="0"/>
                        </a:spcBef>
                        <a:buSzPct val="25000"/>
                        <a:buNone/>
                      </a:pPr>
                      <a:endParaRPr sz="1200">
                        <a:solidFill>
                          <a:srgbClr val="BFBFBF"/>
                        </a:solidFill>
                      </a:endParaRPr>
                    </a:p>
                  </a:txBody>
                  <a:tcPr marL="91450" marR="91450" marT="34300" marB="34300" anchor="ctr">
                    <a:solidFill>
                      <a:srgbClr val="BFBFBF"/>
                    </a:solidFill>
                  </a:tcPr>
                </a:tc>
              </a:tr>
              <a:tr h="481050">
                <a:tc>
                  <a:txBody>
                    <a:bodyPr/>
                    <a:lstStyle/>
                    <a:p>
                      <a:pPr marL="0" marR="0" lvl="0" indent="0" algn="ctr" rtl="0">
                        <a:lnSpc>
                          <a:spcPct val="100000"/>
                        </a:lnSpc>
                        <a:spcBef>
                          <a:spcPts val="0"/>
                        </a:spcBef>
                        <a:spcAft>
                          <a:spcPts val="0"/>
                        </a:spcAft>
                        <a:buClr>
                          <a:srgbClr val="BFBFBF"/>
                        </a:buClr>
                        <a:buSzPct val="25000"/>
                        <a:buFont typeface="Calibri"/>
                        <a:buNone/>
                      </a:pPr>
                      <a:r>
                        <a:rPr lang="en-US" sz="1200">
                          <a:solidFill>
                            <a:srgbClr val="BFBFBF"/>
                          </a:solidFill>
                        </a:rPr>
                        <a:t>UMRS #1</a:t>
                      </a:r>
                    </a:p>
                  </a:txBody>
                  <a:tcPr marL="91450" marR="91450" marT="34300" marB="34300" anchor="ctr">
                    <a:solidFill>
                      <a:srgbClr val="FFFFFF"/>
                    </a:solidFill>
                  </a:tcPr>
                </a:tc>
                <a:tc>
                  <a:txBody>
                    <a:bodyPr/>
                    <a:lstStyle/>
                    <a:p>
                      <a:pPr marL="0" marR="0" lvl="0" indent="0" algn="l" rtl="0">
                        <a:spcBef>
                          <a:spcPts val="0"/>
                        </a:spcBef>
                        <a:buSzPct val="25000"/>
                        <a:buNone/>
                      </a:pPr>
                      <a:endParaRPr sz="1200"/>
                    </a:p>
                  </a:txBody>
                  <a:tcPr marL="91450" marR="91450" marT="34300" marB="34300">
                    <a:solidFill>
                      <a:srgbClr val="FFFFFF"/>
                    </a:solidFill>
                  </a:tcPr>
                </a:tc>
                <a:tc>
                  <a:txBody>
                    <a:bodyPr/>
                    <a:lstStyle/>
                    <a:p>
                      <a:pPr marL="171450" marR="0" lvl="0" indent="-171450" algn="l" rtl="0">
                        <a:spcBef>
                          <a:spcPts val="0"/>
                        </a:spcBef>
                        <a:buClr>
                          <a:srgbClr val="BFBFBF"/>
                        </a:buClr>
                        <a:buSzPct val="100000"/>
                        <a:buFont typeface="Arial"/>
                        <a:buChar char="•"/>
                      </a:pPr>
                      <a:r>
                        <a:rPr lang="en-US" sz="1200">
                          <a:solidFill>
                            <a:srgbClr val="BFBFBF"/>
                          </a:solidFill>
                        </a:rPr>
                        <a:t>practical exam</a:t>
                      </a:r>
                    </a:p>
                  </a:txBody>
                  <a:tcPr marL="91450" marR="91450" marT="34300" marB="34300" anchor="ctr">
                    <a:solidFill>
                      <a:srgbClr val="FFFFFF"/>
                    </a:solidFill>
                  </a:tcPr>
                </a:tc>
                <a:tc>
                  <a:txBody>
                    <a:bodyPr/>
                    <a:lstStyle/>
                    <a:p>
                      <a:pPr marL="0" marR="0" lvl="0" indent="0" algn="l" rtl="0">
                        <a:spcBef>
                          <a:spcPts val="0"/>
                        </a:spcBef>
                        <a:buSzPct val="25000"/>
                        <a:buNone/>
                      </a:pPr>
                      <a:endParaRPr sz="1200">
                        <a:solidFill>
                          <a:srgbClr val="BFBFBF"/>
                        </a:solidFill>
                      </a:endParaRPr>
                    </a:p>
                  </a:txBody>
                  <a:tcPr marL="91450" marR="91450" marT="34300" marB="34300" anchor="ctr">
                    <a:solidFill>
                      <a:srgbClr val="FFFFFF"/>
                    </a:solidFill>
                  </a:tcPr>
                </a:tc>
              </a:tr>
              <a:tr h="481050">
                <a:tc>
                  <a:txBody>
                    <a:bodyPr/>
                    <a:lstStyle/>
                    <a:p>
                      <a:pPr marL="0" marR="0" lvl="0" indent="0" algn="ctr" rtl="0">
                        <a:spcBef>
                          <a:spcPts val="0"/>
                        </a:spcBef>
                        <a:buSzPct val="25000"/>
                        <a:buNone/>
                      </a:pPr>
                      <a:r>
                        <a:rPr lang="en-US" sz="1200" b="1"/>
                        <a:t>HRS #1</a:t>
                      </a:r>
                    </a:p>
                  </a:txBody>
                  <a:tcPr marL="91450" marR="91450" marT="34300" marB="34300" anchor="ctr">
                    <a:solidFill>
                      <a:srgbClr val="BFBFBF"/>
                    </a:solidFill>
                  </a:tcPr>
                </a:tc>
                <a:tc>
                  <a:txBody>
                    <a:bodyPr/>
                    <a:lstStyle/>
                    <a:p>
                      <a:pPr marL="0" marR="0" lvl="0" indent="0" algn="l" rtl="0">
                        <a:spcBef>
                          <a:spcPts val="0"/>
                        </a:spcBef>
                        <a:buSzPct val="25000"/>
                        <a:buNone/>
                      </a:pPr>
                      <a:endParaRPr sz="1200"/>
                    </a:p>
                  </a:txBody>
                  <a:tcPr marL="91450" marR="91450" marT="34300" marB="34300">
                    <a:solidFill>
                      <a:srgbClr val="BFBFBF"/>
                    </a:solidFill>
                  </a:tcPr>
                </a:tc>
                <a:tc>
                  <a:txBody>
                    <a:bodyPr/>
                    <a:lstStyle/>
                    <a:p>
                      <a:pPr marL="171450" marR="0" lvl="0" indent="-171450" algn="l" rtl="0">
                        <a:spcBef>
                          <a:spcPts val="0"/>
                        </a:spcBef>
                        <a:buClr>
                          <a:srgbClr val="BFBFBF"/>
                        </a:buClr>
                        <a:buSzPct val="100000"/>
                        <a:buFont typeface="Arial"/>
                        <a:buChar char="•"/>
                      </a:pPr>
                      <a:r>
                        <a:rPr lang="en-US" sz="1200">
                          <a:solidFill>
                            <a:srgbClr val="BFBFBF"/>
                          </a:solidFill>
                        </a:rPr>
                        <a:t>exam stations for 8 steps</a:t>
                      </a:r>
                    </a:p>
                    <a:p>
                      <a:pPr marL="171450" marR="0" lvl="0" indent="-171450" algn="l" rtl="0">
                        <a:spcBef>
                          <a:spcPts val="0"/>
                        </a:spcBef>
                        <a:buClr>
                          <a:srgbClr val="BFBFBF"/>
                        </a:buClr>
                        <a:buSzPct val="100000"/>
                        <a:buFont typeface="Arial"/>
                        <a:buChar char="•"/>
                      </a:pPr>
                      <a:r>
                        <a:rPr lang="en-US" sz="1200">
                          <a:solidFill>
                            <a:srgbClr val="BFBFBF"/>
                          </a:solidFill>
                        </a:rPr>
                        <a:t>case studies</a:t>
                      </a:r>
                    </a:p>
                    <a:p>
                      <a:pPr marL="171450" marR="0" lvl="0" indent="-171450" algn="l" rtl="0">
                        <a:spcBef>
                          <a:spcPts val="0"/>
                        </a:spcBef>
                        <a:buClr>
                          <a:srgbClr val="BFBFBF"/>
                        </a:buClr>
                        <a:buSzPct val="100000"/>
                        <a:buFont typeface="Arial"/>
                        <a:buChar char="•"/>
                      </a:pPr>
                      <a:r>
                        <a:rPr lang="en-US" sz="1200">
                          <a:solidFill>
                            <a:srgbClr val="BFBFBF"/>
                          </a:solidFill>
                        </a:rPr>
                        <a:t>quiz</a:t>
                      </a:r>
                    </a:p>
                  </a:txBody>
                  <a:tcPr marL="91450" marR="91450" marT="34300" marB="34300" anchor="ctr">
                    <a:solidFill>
                      <a:srgbClr val="BFBFBF"/>
                    </a:solidFill>
                  </a:tcPr>
                </a:tc>
                <a:tc>
                  <a:txBody>
                    <a:bodyPr/>
                    <a:lstStyle/>
                    <a:p>
                      <a:pPr marL="171450" marR="0" lvl="0" indent="-171450" algn="l" rtl="0">
                        <a:spcBef>
                          <a:spcPts val="0"/>
                        </a:spcBef>
                        <a:buClr>
                          <a:srgbClr val="BFBFBF"/>
                        </a:buClr>
                        <a:buSzPct val="100000"/>
                        <a:buFont typeface="Arial"/>
                        <a:buChar char="•"/>
                      </a:pPr>
                      <a:r>
                        <a:rPr lang="en-US" sz="1200">
                          <a:solidFill>
                            <a:srgbClr val="BFBFBF"/>
                          </a:solidFill>
                        </a:rPr>
                        <a:t>presentation</a:t>
                      </a:r>
                    </a:p>
                    <a:p>
                      <a:pPr marL="171450" marR="0" lvl="0" indent="-171450" algn="l" rtl="0">
                        <a:spcBef>
                          <a:spcPts val="0"/>
                        </a:spcBef>
                        <a:buClr>
                          <a:srgbClr val="BFBFBF"/>
                        </a:buClr>
                        <a:buSzPct val="100000"/>
                        <a:buFont typeface="Arial"/>
                        <a:buChar char="•"/>
                      </a:pPr>
                      <a:r>
                        <a:rPr lang="en-US" sz="1200">
                          <a:solidFill>
                            <a:srgbClr val="BFBFBF"/>
                          </a:solidFill>
                        </a:rPr>
                        <a:t>case studies</a:t>
                      </a:r>
                    </a:p>
                  </a:txBody>
                  <a:tcPr marL="91450" marR="91450" marT="34300" marB="34300" anchor="ctr">
                    <a:solidFill>
                      <a:srgbClr val="BFBFBF"/>
                    </a:solidFill>
                  </a:tcPr>
                </a:tc>
              </a:tr>
              <a:tr h="481050">
                <a:tc>
                  <a:txBody>
                    <a:bodyPr/>
                    <a:lstStyle/>
                    <a:p>
                      <a:pPr marL="0" marR="0" lvl="0" indent="0" algn="ctr" rtl="0">
                        <a:spcBef>
                          <a:spcPts val="0"/>
                        </a:spcBef>
                        <a:buSzPct val="25000"/>
                        <a:buNone/>
                      </a:pPr>
                      <a:r>
                        <a:rPr lang="en-US" sz="1200">
                          <a:solidFill>
                            <a:srgbClr val="BFBFBF"/>
                          </a:solidFill>
                        </a:rPr>
                        <a:t>HRS #2</a:t>
                      </a:r>
                    </a:p>
                  </a:txBody>
                  <a:tcPr marL="91450" marR="91450" marT="34300" marB="34300" anchor="ctr">
                    <a:solidFill>
                      <a:srgbClr val="FFFFFF"/>
                    </a:solidFill>
                  </a:tcPr>
                </a:tc>
                <a:tc>
                  <a:txBody>
                    <a:bodyPr/>
                    <a:lstStyle/>
                    <a:p>
                      <a:pPr marL="0" marR="0" lvl="0" indent="0" algn="l" rtl="0">
                        <a:spcBef>
                          <a:spcPts val="0"/>
                        </a:spcBef>
                        <a:buSzPct val="25000"/>
                        <a:buNone/>
                      </a:pPr>
                      <a:endParaRPr sz="1200"/>
                    </a:p>
                  </a:txBody>
                  <a:tcPr marL="91450" marR="91450" marT="34300" marB="34300">
                    <a:solidFill>
                      <a:srgbClr val="FFFFFF"/>
                    </a:solidFill>
                  </a:tcPr>
                </a:tc>
                <a:tc>
                  <a:txBody>
                    <a:bodyPr/>
                    <a:lstStyle/>
                    <a:p>
                      <a:pPr marL="171450" marR="0" lvl="0" indent="-171450" algn="l" rtl="0">
                        <a:spcBef>
                          <a:spcPts val="0"/>
                        </a:spcBef>
                        <a:buClr>
                          <a:srgbClr val="BFBFBF"/>
                        </a:buClr>
                        <a:buSzPct val="100000"/>
                        <a:buFont typeface="Arial"/>
                        <a:buChar char="•"/>
                      </a:pPr>
                      <a:r>
                        <a:rPr lang="en-US" sz="1200">
                          <a:solidFill>
                            <a:srgbClr val="BFBFBF"/>
                          </a:solidFill>
                          <a:latin typeface="Calibri"/>
                          <a:ea typeface="Calibri"/>
                          <a:cs typeface="Calibri"/>
                          <a:sym typeface="Calibri"/>
                        </a:rPr>
                        <a:t>program a wheelchair</a:t>
                      </a:r>
                    </a:p>
                    <a:p>
                      <a:pPr marL="171450" marR="0" lvl="0" indent="-171450" algn="l" rtl="0">
                        <a:spcBef>
                          <a:spcPts val="0"/>
                        </a:spcBef>
                        <a:buClr>
                          <a:srgbClr val="BFBFBF"/>
                        </a:buClr>
                        <a:buSzPct val="100000"/>
                        <a:buFont typeface="Arial"/>
                        <a:buChar char="•"/>
                      </a:pPr>
                      <a:r>
                        <a:rPr lang="en-US" sz="1200">
                          <a:solidFill>
                            <a:srgbClr val="BFBFBF"/>
                          </a:solidFill>
                          <a:latin typeface="Calibri"/>
                          <a:ea typeface="Calibri"/>
                          <a:cs typeface="Calibri"/>
                          <a:sym typeface="Calibri"/>
                        </a:rPr>
                        <a:t>assess &amp; train user</a:t>
                      </a:r>
                    </a:p>
                  </a:txBody>
                  <a:tcPr marL="91450" marR="91450" marT="34300" marB="34300" anchor="ctr">
                    <a:solidFill>
                      <a:srgbClr val="FFFFFF"/>
                    </a:solidFill>
                  </a:tcPr>
                </a:tc>
                <a:tc>
                  <a:txBody>
                    <a:bodyPr/>
                    <a:lstStyle/>
                    <a:p>
                      <a:pPr marL="0" marR="0" lvl="0" indent="0" algn="l" rtl="0">
                        <a:spcBef>
                          <a:spcPts val="0"/>
                        </a:spcBef>
                        <a:buSzPct val="25000"/>
                        <a:buNone/>
                      </a:pPr>
                      <a:endParaRPr sz="1200">
                        <a:solidFill>
                          <a:srgbClr val="BFBFBF"/>
                        </a:solidFill>
                      </a:endParaRPr>
                    </a:p>
                  </a:txBody>
                  <a:tcPr marL="91450" marR="91450" marT="34300" marB="34300" anchor="ctr">
                    <a:solidFill>
                      <a:srgbClr val="FFFFFF"/>
                    </a:solidFill>
                  </a:tcPr>
                </a:tc>
              </a:tr>
              <a:tr h="481050">
                <a:tc>
                  <a:txBody>
                    <a:bodyPr/>
                    <a:lstStyle/>
                    <a:p>
                      <a:pPr marL="0" marR="0" lvl="0" indent="0" algn="ctr" rtl="0">
                        <a:spcBef>
                          <a:spcPts val="0"/>
                        </a:spcBef>
                        <a:buSzPct val="25000"/>
                        <a:buNone/>
                      </a:pPr>
                      <a:r>
                        <a:rPr lang="en-US" sz="1200">
                          <a:solidFill>
                            <a:srgbClr val="BFBFBF"/>
                          </a:solidFill>
                        </a:rPr>
                        <a:t>HRS #3</a:t>
                      </a:r>
                    </a:p>
                  </a:txBody>
                  <a:tcPr marL="91450" marR="91450" marT="34300" marB="34300" anchor="ctr">
                    <a:solidFill>
                      <a:srgbClr val="BFBFBF"/>
                    </a:solidFill>
                  </a:tcPr>
                </a:tc>
                <a:tc>
                  <a:txBody>
                    <a:bodyPr/>
                    <a:lstStyle/>
                    <a:p>
                      <a:pPr marL="0" marR="0" lvl="0" indent="0" algn="l" rtl="0">
                        <a:spcBef>
                          <a:spcPts val="0"/>
                        </a:spcBef>
                        <a:buSzPct val="25000"/>
                        <a:buNone/>
                      </a:pPr>
                      <a:endParaRPr sz="1200"/>
                    </a:p>
                  </a:txBody>
                  <a:tcPr marL="91450" marR="91450" marT="34300" marB="34300">
                    <a:solidFill>
                      <a:srgbClr val="BFBFBF"/>
                    </a:solidFill>
                  </a:tcPr>
                </a:tc>
                <a:tc>
                  <a:txBody>
                    <a:bodyPr/>
                    <a:lstStyle/>
                    <a:p>
                      <a:pPr marL="171450" marR="0" lvl="0" indent="-171450" algn="l" rtl="0">
                        <a:spcBef>
                          <a:spcPts val="0"/>
                        </a:spcBef>
                        <a:buClr>
                          <a:srgbClr val="BFBFBF"/>
                        </a:buClr>
                        <a:buSzPct val="100000"/>
                        <a:buFont typeface="Arial"/>
                        <a:buChar char="•"/>
                      </a:pPr>
                      <a:r>
                        <a:rPr lang="en-US" sz="1200">
                          <a:solidFill>
                            <a:srgbClr val="BFBFBF"/>
                          </a:solidFill>
                        </a:rPr>
                        <a:t>participation </a:t>
                      </a:r>
                    </a:p>
                  </a:txBody>
                  <a:tcPr marL="91450" marR="91450" marT="34300" marB="34300" anchor="ctr">
                    <a:solidFill>
                      <a:srgbClr val="BFBFBF"/>
                    </a:solidFill>
                  </a:tcPr>
                </a:tc>
                <a:tc>
                  <a:txBody>
                    <a:bodyPr/>
                    <a:lstStyle/>
                    <a:p>
                      <a:pPr marL="171450" marR="0" lvl="0" indent="-171450" algn="l" rtl="0">
                        <a:spcBef>
                          <a:spcPts val="0"/>
                        </a:spcBef>
                        <a:buClr>
                          <a:srgbClr val="BFBFBF"/>
                        </a:buClr>
                        <a:buSzPct val="100000"/>
                        <a:buFont typeface="Arial"/>
                        <a:buChar char="•"/>
                      </a:pPr>
                      <a:r>
                        <a:rPr lang="en-US" sz="1200" dirty="0">
                          <a:solidFill>
                            <a:srgbClr val="BFBFBF"/>
                          </a:solidFill>
                          <a:latin typeface="Calibri"/>
                          <a:ea typeface="Calibri"/>
                          <a:cs typeface="Calibri"/>
                          <a:sym typeface="Calibri"/>
                        </a:rPr>
                        <a:t>funding letter of justification</a:t>
                      </a:r>
                      <a:r>
                        <a:rPr lang="en-US" sz="1200" dirty="0">
                          <a:solidFill>
                            <a:srgbClr val="BFBFBF"/>
                          </a:solidFill>
                        </a:rPr>
                        <a:t> </a:t>
                      </a:r>
                    </a:p>
                  </a:txBody>
                  <a:tcPr marL="91450" marR="91450" marT="34300" marB="34300" anchor="ctr">
                    <a:solidFill>
                      <a:srgbClr val="BFBFBF"/>
                    </a:solidFill>
                  </a:tcPr>
                </a:tc>
              </a:tr>
            </a:tbl>
          </a:graphicData>
        </a:graphic>
      </p:graphicFrame>
      <p:grpSp>
        <p:nvGrpSpPr>
          <p:cNvPr id="969" name="Shape 969"/>
          <p:cNvGrpSpPr/>
          <p:nvPr/>
        </p:nvGrpSpPr>
        <p:grpSpPr>
          <a:xfrm>
            <a:off x="2950956" y="1929162"/>
            <a:ext cx="279399" cy="3314700"/>
            <a:chOff x="2247900" y="1408470"/>
            <a:chExt cx="279399" cy="3314700"/>
          </a:xfrm>
        </p:grpSpPr>
        <p:sp>
          <p:nvSpPr>
            <p:cNvPr id="970" name="Shape 970"/>
            <p:cNvSpPr/>
            <p:nvPr/>
          </p:nvSpPr>
          <p:spPr>
            <a:xfrm>
              <a:off x="2247900" y="1408470"/>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71" name="Shape 971"/>
            <p:cNvSpPr/>
            <p:nvPr/>
          </p:nvSpPr>
          <p:spPr>
            <a:xfrm>
              <a:off x="2247900" y="3402371"/>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72" name="Shape 972"/>
            <p:cNvSpPr/>
            <p:nvPr/>
          </p:nvSpPr>
          <p:spPr>
            <a:xfrm>
              <a:off x="2247900" y="3948471"/>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73" name="Shape 973"/>
            <p:cNvSpPr/>
            <p:nvPr/>
          </p:nvSpPr>
          <p:spPr>
            <a:xfrm>
              <a:off x="2247900" y="4443771"/>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74" name="Shape 974"/>
            <p:cNvSpPr/>
            <p:nvPr/>
          </p:nvSpPr>
          <p:spPr>
            <a:xfrm>
              <a:off x="2247900" y="2360971"/>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75" name="Shape 975"/>
            <p:cNvSpPr/>
            <p:nvPr/>
          </p:nvSpPr>
          <p:spPr>
            <a:xfrm>
              <a:off x="2247900" y="2856271"/>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76" name="Shape 976"/>
            <p:cNvSpPr/>
            <p:nvPr/>
          </p:nvSpPr>
          <p:spPr>
            <a:xfrm>
              <a:off x="2247900" y="1884721"/>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977" name="Shape 977"/>
          <p:cNvGrpSpPr/>
          <p:nvPr/>
        </p:nvGrpSpPr>
        <p:grpSpPr>
          <a:xfrm>
            <a:off x="2515127" y="830430"/>
            <a:ext cx="4104111" cy="307777"/>
            <a:chOff x="1968500" y="581560"/>
            <a:chExt cx="4104111" cy="307777"/>
          </a:xfrm>
        </p:grpSpPr>
        <p:sp>
          <p:nvSpPr>
            <p:cNvPr id="978" name="Shape 978"/>
            <p:cNvSpPr/>
            <p:nvPr/>
          </p:nvSpPr>
          <p:spPr>
            <a:xfrm>
              <a:off x="4889500" y="609937"/>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79" name="Shape 979"/>
            <p:cNvSpPr/>
            <p:nvPr/>
          </p:nvSpPr>
          <p:spPr>
            <a:xfrm>
              <a:off x="3200400" y="609937"/>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80" name="Shape 980"/>
            <p:cNvSpPr/>
            <p:nvPr/>
          </p:nvSpPr>
          <p:spPr>
            <a:xfrm>
              <a:off x="1968500" y="609937"/>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81" name="Shape 981"/>
            <p:cNvSpPr txBox="1"/>
            <p:nvPr/>
          </p:nvSpPr>
          <p:spPr>
            <a:xfrm>
              <a:off x="2222500" y="581560"/>
              <a:ext cx="825499"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in use</a:t>
              </a:r>
            </a:p>
          </p:txBody>
        </p:sp>
        <p:sp>
          <p:nvSpPr>
            <p:cNvPr id="982" name="Shape 982"/>
            <p:cNvSpPr txBox="1"/>
            <p:nvPr/>
          </p:nvSpPr>
          <p:spPr>
            <a:xfrm>
              <a:off x="3467100" y="581560"/>
              <a:ext cx="1263650"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planned use</a:t>
              </a:r>
            </a:p>
          </p:txBody>
        </p:sp>
        <p:sp>
          <p:nvSpPr>
            <p:cNvPr id="983" name="Shape 983"/>
            <p:cNvSpPr txBox="1"/>
            <p:nvPr/>
          </p:nvSpPr>
          <p:spPr>
            <a:xfrm>
              <a:off x="5143498" y="581560"/>
              <a:ext cx="929113"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not used</a:t>
              </a:r>
            </a:p>
          </p:txBody>
        </p:sp>
      </p:grpSp>
      <p:sp>
        <p:nvSpPr>
          <p:cNvPr id="984" name="Shape 984"/>
          <p:cNvSpPr/>
          <p:nvPr/>
        </p:nvSpPr>
        <p:spPr>
          <a:xfrm>
            <a:off x="1933339" y="1488095"/>
            <a:ext cx="5998667" cy="2168300"/>
          </a:xfrm>
          <a:prstGeom prst="wedgeRectCallout">
            <a:avLst>
              <a:gd name="adj1" fmla="val -47037"/>
              <a:gd name="adj2" fmla="val 69742"/>
            </a:avLst>
          </a:prstGeom>
          <a:solidFill>
            <a:schemeClr val="dk1">
              <a:alpha val="84705"/>
            </a:scheme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20000"/>
              </a:lnSpc>
              <a:spcBef>
                <a:spcPts val="0"/>
              </a:spcBef>
              <a:buSzPct val="25000"/>
              <a:buNone/>
            </a:pPr>
            <a:r>
              <a:rPr lang="en-US" sz="1400">
                <a:solidFill>
                  <a:schemeClr val="lt1"/>
                </a:solidFill>
                <a:latin typeface="Calibri"/>
                <a:ea typeface="Calibri"/>
                <a:cs typeface="Calibri"/>
                <a:sym typeface="Calibri"/>
              </a:rPr>
              <a:t>“We set up wheelchairs based on their case studies [...]. according to [the students’] prescription, but we maladjusted each chair with two or three things wrong, so that they could …go through the process of the </a:t>
            </a:r>
            <a:r>
              <a:rPr lang="en-US" sz="1400" i="1">
                <a:solidFill>
                  <a:schemeClr val="lt1"/>
                </a:solidFill>
                <a:latin typeface="Calibri"/>
                <a:ea typeface="Calibri"/>
                <a:cs typeface="Calibri"/>
                <a:sym typeface="Calibri"/>
              </a:rPr>
              <a:t>Safe and Ready Checklist</a:t>
            </a:r>
            <a:r>
              <a:rPr lang="en-US" sz="1400">
                <a:solidFill>
                  <a:schemeClr val="lt1"/>
                </a:solidFill>
                <a:latin typeface="Calibri"/>
                <a:ea typeface="Calibri"/>
                <a:cs typeface="Calibri"/>
                <a:sym typeface="Calibri"/>
              </a:rPr>
              <a:t> to figure out what was wrong with the chair and then present it to the group.”</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Shape 989"/>
          <p:cNvSpPr txBox="1">
            <a:spLocks noGrp="1"/>
          </p:cNvSpPr>
          <p:nvPr>
            <p:ph type="title"/>
          </p:nvPr>
        </p:nvSpPr>
        <p:spPr>
          <a:xfrm>
            <a:off x="0" y="151951"/>
            <a:ext cx="9144000" cy="567491"/>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Gill Sans"/>
              <a:buNone/>
            </a:pPr>
            <a:r>
              <a:rPr lang="en-US" sz="2100" b="1" i="0" u="none" strike="noStrike" cap="none">
                <a:solidFill>
                  <a:schemeClr val="dk1"/>
                </a:solidFill>
                <a:latin typeface="Gill Sans"/>
                <a:ea typeface="Gill Sans"/>
                <a:cs typeface="Gill Sans"/>
                <a:sym typeface="Gill Sans"/>
              </a:rPr>
              <a:t>Most Sites Assess Knowledge Using a Written &amp; Practical Exam </a:t>
            </a:r>
          </a:p>
        </p:txBody>
      </p:sp>
      <p:graphicFrame>
        <p:nvGraphicFramePr>
          <p:cNvPr id="990" name="Shape 990"/>
          <p:cNvGraphicFramePr/>
          <p:nvPr>
            <p:extLst>
              <p:ext uri="{D42A27DB-BD31-4B8C-83A1-F6EECF244321}">
                <p14:modId xmlns:p14="http://schemas.microsoft.com/office/powerpoint/2010/main" val="1660437685"/>
              </p:ext>
            </p:extLst>
          </p:nvPr>
        </p:nvGraphicFramePr>
        <p:xfrm>
          <a:off x="692150" y="1285504"/>
          <a:ext cx="7759700" cy="4037165"/>
        </p:xfrm>
        <a:graphic>
          <a:graphicData uri="http://schemas.openxmlformats.org/drawingml/2006/table">
            <a:tbl>
              <a:tblPr firstRow="1" bandRow="1">
                <a:noFill/>
                <a:tableStyleId>{6C7A15F4-6765-4FD2-8D91-BEFAE0C48AB6}</a:tableStyleId>
              </a:tblPr>
              <a:tblGrid>
                <a:gridCol w="1646675"/>
                <a:gridCol w="1408525"/>
                <a:gridCol w="2352250"/>
                <a:gridCol w="2352250"/>
              </a:tblGrid>
              <a:tr h="533625">
                <a:tc>
                  <a:txBody>
                    <a:bodyPr/>
                    <a:lstStyle/>
                    <a:p>
                      <a:pPr marL="0" marR="0" lvl="0" indent="0" algn="ctr" rtl="0">
                        <a:spcBef>
                          <a:spcPts val="0"/>
                        </a:spcBef>
                        <a:buSzPct val="25000"/>
                        <a:buNone/>
                      </a:pPr>
                      <a:r>
                        <a:rPr lang="en-US" sz="1200" b="1"/>
                        <a:t>Institutions</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200" b="1"/>
                        <a:t>Theoretical </a:t>
                      </a:r>
                    </a:p>
                    <a:p>
                      <a:pPr marL="0" marR="0" lvl="0" indent="0" algn="ctr" rtl="0">
                        <a:spcBef>
                          <a:spcPts val="0"/>
                        </a:spcBef>
                        <a:buSzPct val="25000"/>
                        <a:buNone/>
                      </a:pPr>
                      <a:r>
                        <a:rPr lang="en-US" sz="1200" b="1"/>
                        <a:t>Written Exam</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200" b="1"/>
                        <a:t>Practical Exams</a:t>
                      </a:r>
                    </a:p>
                  </a:txBody>
                  <a:tcPr marL="91450" marR="91450" marT="34300" marB="34300" anchor="ctr">
                    <a:solidFill>
                      <a:srgbClr val="448E68"/>
                    </a:solidFill>
                  </a:tcPr>
                </a:tc>
                <a:tc>
                  <a:txBody>
                    <a:bodyPr/>
                    <a:lstStyle/>
                    <a:p>
                      <a:pPr marL="0" marR="0" lvl="0" indent="0" algn="ctr" rtl="0">
                        <a:spcBef>
                          <a:spcPts val="0"/>
                        </a:spcBef>
                        <a:buSzPct val="25000"/>
                        <a:buNone/>
                      </a:pPr>
                      <a:r>
                        <a:rPr lang="en-US" sz="1200" b="1"/>
                        <a:t>Assignments/Projects</a:t>
                      </a:r>
                    </a:p>
                  </a:txBody>
                  <a:tcPr marL="91450" marR="91450" marT="34300" marB="34300" anchor="ctr">
                    <a:solidFill>
                      <a:srgbClr val="448E68"/>
                    </a:solidFill>
                  </a:tcPr>
                </a:tc>
              </a:tr>
              <a:tr h="481050">
                <a:tc>
                  <a:txBody>
                    <a:bodyPr/>
                    <a:lstStyle/>
                    <a:p>
                      <a:pPr marL="0" marR="0" lvl="0" indent="0" algn="ctr" rtl="0">
                        <a:spcBef>
                          <a:spcPts val="0"/>
                        </a:spcBef>
                        <a:buSzPct val="25000"/>
                        <a:buNone/>
                      </a:pPr>
                      <a:r>
                        <a:rPr lang="en-US" sz="1200">
                          <a:solidFill>
                            <a:srgbClr val="BFBFBF"/>
                          </a:solidFill>
                        </a:rPr>
                        <a:t>LRS #1</a:t>
                      </a:r>
                    </a:p>
                  </a:txBody>
                  <a:tcPr marL="91450" marR="91450" marT="34300" marB="34300" anchor="ctr">
                    <a:solidFill>
                      <a:srgbClr val="BFBFBF"/>
                    </a:solidFill>
                  </a:tcPr>
                </a:tc>
                <a:tc>
                  <a:txBody>
                    <a:bodyPr/>
                    <a:lstStyle/>
                    <a:p>
                      <a:pPr marL="0" marR="0" lvl="0" indent="0" algn="l" rtl="0">
                        <a:spcBef>
                          <a:spcPts val="0"/>
                        </a:spcBef>
                        <a:buSzPct val="25000"/>
                        <a:buNone/>
                      </a:pPr>
                      <a:endParaRPr sz="1200"/>
                    </a:p>
                  </a:txBody>
                  <a:tcPr marL="91450" marR="91450" marT="34300" marB="34300">
                    <a:solidFill>
                      <a:srgbClr val="BFBFBF"/>
                    </a:solidFill>
                  </a:tcPr>
                </a:tc>
                <a:tc>
                  <a:txBody>
                    <a:bodyPr/>
                    <a:lstStyle/>
                    <a:p>
                      <a:pPr marL="171450" marR="0" lvl="0" indent="-171450" algn="l" rtl="0">
                        <a:spcBef>
                          <a:spcPts val="0"/>
                        </a:spcBef>
                        <a:buClr>
                          <a:srgbClr val="BFBFBF"/>
                        </a:buClr>
                        <a:buSzPct val="100000"/>
                        <a:buFont typeface="Arial"/>
                        <a:buChar char="•"/>
                      </a:pPr>
                      <a:r>
                        <a:rPr lang="en-US" sz="1200">
                          <a:solidFill>
                            <a:srgbClr val="BFBFBF"/>
                          </a:solidFill>
                        </a:rPr>
                        <a:t>practical exam: demonstration of skills</a:t>
                      </a:r>
                    </a:p>
                  </a:txBody>
                  <a:tcPr marL="91450" marR="91450" marT="34300" marB="34300" anchor="ctr">
                    <a:solidFill>
                      <a:srgbClr val="BFBFBF"/>
                    </a:solidFill>
                  </a:tcPr>
                </a:tc>
                <a:tc>
                  <a:txBody>
                    <a:bodyPr/>
                    <a:lstStyle/>
                    <a:p>
                      <a:pPr marL="0" marR="0" lvl="0" indent="0" algn="l" rtl="0">
                        <a:spcBef>
                          <a:spcPts val="0"/>
                        </a:spcBef>
                        <a:buSzPct val="25000"/>
                        <a:buNone/>
                      </a:pPr>
                      <a:endParaRPr sz="1200">
                        <a:solidFill>
                          <a:srgbClr val="BFBFBF"/>
                        </a:solidFill>
                      </a:endParaRPr>
                    </a:p>
                  </a:txBody>
                  <a:tcPr marL="91450" marR="91450" marT="34300" marB="34300" anchor="ctr">
                    <a:solidFill>
                      <a:srgbClr val="BFBFBF"/>
                    </a:solidFill>
                  </a:tcPr>
                </a:tc>
              </a:tr>
              <a:tr h="481050">
                <a:tc>
                  <a:txBody>
                    <a:bodyPr/>
                    <a:lstStyle/>
                    <a:p>
                      <a:pPr marL="0" marR="0" lvl="0" indent="0" algn="ctr" rtl="0">
                        <a:lnSpc>
                          <a:spcPct val="100000"/>
                        </a:lnSpc>
                        <a:spcBef>
                          <a:spcPts val="0"/>
                        </a:spcBef>
                        <a:spcAft>
                          <a:spcPts val="0"/>
                        </a:spcAft>
                        <a:buClr>
                          <a:srgbClr val="BFBFBF"/>
                        </a:buClr>
                        <a:buSzPct val="25000"/>
                        <a:buFont typeface="Calibri"/>
                        <a:buNone/>
                      </a:pPr>
                      <a:r>
                        <a:rPr lang="en-US" sz="1200" dirty="0">
                          <a:solidFill>
                            <a:srgbClr val="BFBFBF"/>
                          </a:solidFill>
                        </a:rPr>
                        <a:t>LRS #2</a:t>
                      </a:r>
                    </a:p>
                  </a:txBody>
                  <a:tcPr marL="91450" marR="91450" marT="34300" marB="34300" anchor="ctr">
                    <a:noFill/>
                  </a:tcPr>
                </a:tc>
                <a:tc>
                  <a:txBody>
                    <a:bodyPr/>
                    <a:lstStyle/>
                    <a:p>
                      <a:pPr marL="0" marR="0" lvl="0" indent="0" algn="l" rtl="0">
                        <a:spcBef>
                          <a:spcPts val="0"/>
                        </a:spcBef>
                        <a:buSzPct val="25000"/>
                        <a:buNone/>
                      </a:pPr>
                      <a:endParaRPr sz="1200" dirty="0"/>
                    </a:p>
                  </a:txBody>
                  <a:tcPr marL="91450" marR="91450" marT="34300" marB="34300">
                    <a:noFill/>
                  </a:tcPr>
                </a:tc>
                <a:tc>
                  <a:txBody>
                    <a:bodyPr/>
                    <a:lstStyle/>
                    <a:p>
                      <a:pPr marL="171450" marR="0" lvl="0" indent="-171450" algn="l" rtl="0">
                        <a:lnSpc>
                          <a:spcPct val="100000"/>
                        </a:lnSpc>
                        <a:spcBef>
                          <a:spcPts val="0"/>
                        </a:spcBef>
                        <a:spcAft>
                          <a:spcPts val="0"/>
                        </a:spcAft>
                        <a:buClr>
                          <a:srgbClr val="BFBFBF"/>
                        </a:buClr>
                        <a:buSzPct val="100000"/>
                        <a:buFont typeface="Arial"/>
                        <a:buChar char="•"/>
                      </a:pPr>
                      <a:r>
                        <a:rPr lang="en-US" sz="1200" dirty="0">
                          <a:solidFill>
                            <a:srgbClr val="BFBFBF"/>
                          </a:solidFill>
                        </a:rPr>
                        <a:t>TBD</a:t>
                      </a:r>
                    </a:p>
                  </a:txBody>
                  <a:tcPr marL="91450" marR="91450" marT="34300" marB="34300" anchor="ctr">
                    <a:noFill/>
                  </a:tcPr>
                </a:tc>
                <a:tc>
                  <a:txBody>
                    <a:bodyPr/>
                    <a:lstStyle/>
                    <a:p>
                      <a:pPr marL="0" marR="0" lvl="0" indent="0" algn="ctr" rtl="0">
                        <a:spcBef>
                          <a:spcPts val="0"/>
                        </a:spcBef>
                        <a:buSzPct val="25000"/>
                        <a:buNone/>
                      </a:pPr>
                      <a:endParaRPr sz="1200" dirty="0">
                        <a:solidFill>
                          <a:srgbClr val="BFBFBF"/>
                        </a:solidFill>
                      </a:endParaRPr>
                    </a:p>
                  </a:txBody>
                  <a:tcPr marL="91450" marR="91450" marT="34300" marB="34300" anchor="ctr">
                    <a:noFill/>
                  </a:tcPr>
                </a:tc>
              </a:tr>
              <a:tr h="481050">
                <a:tc>
                  <a:txBody>
                    <a:bodyPr/>
                    <a:lstStyle/>
                    <a:p>
                      <a:pPr marL="0" marR="0" lvl="0" indent="0" algn="ctr" rtl="0">
                        <a:lnSpc>
                          <a:spcPct val="100000"/>
                        </a:lnSpc>
                        <a:spcBef>
                          <a:spcPts val="0"/>
                        </a:spcBef>
                        <a:spcAft>
                          <a:spcPts val="0"/>
                        </a:spcAft>
                        <a:buClr>
                          <a:srgbClr val="BFBFBF"/>
                        </a:buClr>
                        <a:buSzPct val="25000"/>
                        <a:buFont typeface="Calibri"/>
                        <a:buNone/>
                      </a:pPr>
                      <a:r>
                        <a:rPr lang="en-US" sz="1200">
                          <a:solidFill>
                            <a:srgbClr val="BFBFBF"/>
                          </a:solidFill>
                        </a:rPr>
                        <a:t>LMRS #1</a:t>
                      </a:r>
                    </a:p>
                  </a:txBody>
                  <a:tcPr marL="91450" marR="91450" marT="34300" marB="34300" anchor="ctr">
                    <a:solidFill>
                      <a:srgbClr val="BFBFBF"/>
                    </a:solidFill>
                  </a:tcPr>
                </a:tc>
                <a:tc>
                  <a:txBody>
                    <a:bodyPr/>
                    <a:lstStyle/>
                    <a:p>
                      <a:pPr marL="0" marR="0" lvl="0" indent="0" algn="l" rtl="0">
                        <a:spcBef>
                          <a:spcPts val="0"/>
                        </a:spcBef>
                        <a:buSzPct val="25000"/>
                        <a:buNone/>
                      </a:pPr>
                      <a:endParaRPr sz="1200"/>
                    </a:p>
                  </a:txBody>
                  <a:tcPr marL="91450" marR="91450" marT="34300" marB="34300">
                    <a:solidFill>
                      <a:srgbClr val="BFBFBF"/>
                    </a:solidFill>
                  </a:tcPr>
                </a:tc>
                <a:tc>
                  <a:txBody>
                    <a:bodyPr/>
                    <a:lstStyle/>
                    <a:p>
                      <a:pPr marL="171450" marR="0" lvl="0" indent="-171450" algn="l" rtl="0">
                        <a:spcBef>
                          <a:spcPts val="0"/>
                        </a:spcBef>
                        <a:buClr>
                          <a:srgbClr val="BFBFBF"/>
                        </a:buClr>
                        <a:buSzPct val="100000"/>
                        <a:buFont typeface="Arial"/>
                        <a:buChar char="•"/>
                      </a:pPr>
                      <a:r>
                        <a:rPr lang="en-US" sz="1200">
                          <a:solidFill>
                            <a:srgbClr val="BFBFBF"/>
                          </a:solidFill>
                        </a:rPr>
                        <a:t>practical exam</a:t>
                      </a:r>
                    </a:p>
                  </a:txBody>
                  <a:tcPr marL="91450" marR="91450" marT="34300" marB="34300" anchor="ctr">
                    <a:solidFill>
                      <a:srgbClr val="BFBFBF"/>
                    </a:solidFill>
                  </a:tcPr>
                </a:tc>
                <a:tc>
                  <a:txBody>
                    <a:bodyPr/>
                    <a:lstStyle/>
                    <a:p>
                      <a:pPr marL="0" marR="0" lvl="0" indent="0" algn="l" rtl="0">
                        <a:spcBef>
                          <a:spcPts val="0"/>
                        </a:spcBef>
                        <a:buSzPct val="25000"/>
                        <a:buNone/>
                      </a:pPr>
                      <a:endParaRPr sz="1200">
                        <a:solidFill>
                          <a:srgbClr val="BFBFBF"/>
                        </a:solidFill>
                      </a:endParaRPr>
                    </a:p>
                  </a:txBody>
                  <a:tcPr marL="91450" marR="91450" marT="34300" marB="34300" anchor="ctr">
                    <a:solidFill>
                      <a:srgbClr val="BFBFBF"/>
                    </a:solidFill>
                  </a:tcPr>
                </a:tc>
              </a:tr>
              <a:tr h="481050">
                <a:tc>
                  <a:txBody>
                    <a:bodyPr/>
                    <a:lstStyle/>
                    <a:p>
                      <a:pPr marL="0" marR="0" lvl="0" indent="0" algn="ctr" rtl="0">
                        <a:lnSpc>
                          <a:spcPct val="100000"/>
                        </a:lnSpc>
                        <a:spcBef>
                          <a:spcPts val="0"/>
                        </a:spcBef>
                        <a:spcAft>
                          <a:spcPts val="0"/>
                        </a:spcAft>
                        <a:buClr>
                          <a:srgbClr val="BFBFBF"/>
                        </a:buClr>
                        <a:buSzPct val="25000"/>
                        <a:buFont typeface="Calibri"/>
                        <a:buNone/>
                      </a:pPr>
                      <a:r>
                        <a:rPr lang="en-US" sz="1200">
                          <a:solidFill>
                            <a:srgbClr val="BFBFBF"/>
                          </a:solidFill>
                        </a:rPr>
                        <a:t>UMRS #1</a:t>
                      </a:r>
                    </a:p>
                  </a:txBody>
                  <a:tcPr marL="91450" marR="91450" marT="34300" marB="34300" anchor="ctr">
                    <a:solidFill>
                      <a:srgbClr val="FFFFFF"/>
                    </a:solidFill>
                  </a:tcPr>
                </a:tc>
                <a:tc>
                  <a:txBody>
                    <a:bodyPr/>
                    <a:lstStyle/>
                    <a:p>
                      <a:pPr marL="0" marR="0" lvl="0" indent="0" algn="l" rtl="0">
                        <a:spcBef>
                          <a:spcPts val="0"/>
                        </a:spcBef>
                        <a:buSzPct val="25000"/>
                        <a:buNone/>
                      </a:pPr>
                      <a:endParaRPr sz="1200"/>
                    </a:p>
                  </a:txBody>
                  <a:tcPr marL="91450" marR="91450" marT="34300" marB="34300">
                    <a:solidFill>
                      <a:srgbClr val="FFFFFF"/>
                    </a:solidFill>
                  </a:tcPr>
                </a:tc>
                <a:tc>
                  <a:txBody>
                    <a:bodyPr/>
                    <a:lstStyle/>
                    <a:p>
                      <a:pPr marL="171450" marR="0" lvl="0" indent="-171450" algn="l" rtl="0">
                        <a:spcBef>
                          <a:spcPts val="0"/>
                        </a:spcBef>
                        <a:buClr>
                          <a:srgbClr val="BFBFBF"/>
                        </a:buClr>
                        <a:buSzPct val="100000"/>
                        <a:buFont typeface="Arial"/>
                        <a:buChar char="•"/>
                      </a:pPr>
                      <a:r>
                        <a:rPr lang="en-US" sz="1200">
                          <a:solidFill>
                            <a:srgbClr val="BFBFBF"/>
                          </a:solidFill>
                        </a:rPr>
                        <a:t>practical exam</a:t>
                      </a:r>
                    </a:p>
                  </a:txBody>
                  <a:tcPr marL="91450" marR="91450" marT="34300" marB="34300" anchor="ctr">
                    <a:solidFill>
                      <a:srgbClr val="FFFFFF"/>
                    </a:solidFill>
                  </a:tcPr>
                </a:tc>
                <a:tc>
                  <a:txBody>
                    <a:bodyPr/>
                    <a:lstStyle/>
                    <a:p>
                      <a:pPr marL="0" marR="0" lvl="0" indent="0" algn="l" rtl="0">
                        <a:spcBef>
                          <a:spcPts val="0"/>
                        </a:spcBef>
                        <a:buSzPct val="25000"/>
                        <a:buNone/>
                      </a:pPr>
                      <a:endParaRPr sz="1200">
                        <a:solidFill>
                          <a:srgbClr val="BFBFBF"/>
                        </a:solidFill>
                      </a:endParaRPr>
                    </a:p>
                  </a:txBody>
                  <a:tcPr marL="91450" marR="91450" marT="34300" marB="34300" anchor="ctr">
                    <a:solidFill>
                      <a:srgbClr val="FFFFFF"/>
                    </a:solidFill>
                  </a:tcPr>
                </a:tc>
              </a:tr>
              <a:tr h="481050">
                <a:tc>
                  <a:txBody>
                    <a:bodyPr/>
                    <a:lstStyle/>
                    <a:p>
                      <a:pPr marL="0" marR="0" lvl="0" indent="0" algn="ctr" rtl="0">
                        <a:spcBef>
                          <a:spcPts val="0"/>
                        </a:spcBef>
                        <a:buSzPct val="25000"/>
                        <a:buNone/>
                      </a:pPr>
                      <a:r>
                        <a:rPr lang="en-US" sz="1200">
                          <a:solidFill>
                            <a:srgbClr val="BFBFBF"/>
                          </a:solidFill>
                        </a:rPr>
                        <a:t>HRS #1</a:t>
                      </a:r>
                    </a:p>
                  </a:txBody>
                  <a:tcPr marL="91450" marR="91450" marT="34300" marB="34300" anchor="ctr">
                    <a:solidFill>
                      <a:srgbClr val="BFBFBF"/>
                    </a:solidFill>
                  </a:tcPr>
                </a:tc>
                <a:tc>
                  <a:txBody>
                    <a:bodyPr/>
                    <a:lstStyle/>
                    <a:p>
                      <a:pPr marL="0" marR="0" lvl="0" indent="0" algn="l" rtl="0">
                        <a:spcBef>
                          <a:spcPts val="0"/>
                        </a:spcBef>
                        <a:buSzPct val="25000"/>
                        <a:buNone/>
                      </a:pPr>
                      <a:endParaRPr sz="1200"/>
                    </a:p>
                  </a:txBody>
                  <a:tcPr marL="91450" marR="91450" marT="34300" marB="34300">
                    <a:solidFill>
                      <a:srgbClr val="BFBFBF"/>
                    </a:solidFill>
                  </a:tcPr>
                </a:tc>
                <a:tc>
                  <a:txBody>
                    <a:bodyPr/>
                    <a:lstStyle/>
                    <a:p>
                      <a:pPr marL="171450" marR="0" lvl="0" indent="-171450" algn="l" rtl="0">
                        <a:spcBef>
                          <a:spcPts val="0"/>
                        </a:spcBef>
                        <a:buClr>
                          <a:srgbClr val="BFBFBF"/>
                        </a:buClr>
                        <a:buSzPct val="100000"/>
                        <a:buFont typeface="Arial"/>
                        <a:buChar char="•"/>
                      </a:pPr>
                      <a:r>
                        <a:rPr lang="en-US" sz="1200">
                          <a:solidFill>
                            <a:srgbClr val="BFBFBF"/>
                          </a:solidFill>
                        </a:rPr>
                        <a:t>exam stations for 8 steps</a:t>
                      </a:r>
                    </a:p>
                    <a:p>
                      <a:pPr marL="171450" marR="0" lvl="0" indent="-171450" algn="l" rtl="0">
                        <a:spcBef>
                          <a:spcPts val="0"/>
                        </a:spcBef>
                        <a:buClr>
                          <a:srgbClr val="BFBFBF"/>
                        </a:buClr>
                        <a:buSzPct val="100000"/>
                        <a:buFont typeface="Arial"/>
                        <a:buChar char="•"/>
                      </a:pPr>
                      <a:r>
                        <a:rPr lang="en-US" sz="1200">
                          <a:solidFill>
                            <a:srgbClr val="BFBFBF"/>
                          </a:solidFill>
                        </a:rPr>
                        <a:t>case studies</a:t>
                      </a:r>
                    </a:p>
                    <a:p>
                      <a:pPr marL="171450" marR="0" lvl="0" indent="-171450" algn="l" rtl="0">
                        <a:spcBef>
                          <a:spcPts val="0"/>
                        </a:spcBef>
                        <a:buClr>
                          <a:srgbClr val="BFBFBF"/>
                        </a:buClr>
                        <a:buSzPct val="100000"/>
                        <a:buFont typeface="Arial"/>
                        <a:buChar char="•"/>
                      </a:pPr>
                      <a:r>
                        <a:rPr lang="en-US" sz="1200">
                          <a:solidFill>
                            <a:srgbClr val="BFBFBF"/>
                          </a:solidFill>
                        </a:rPr>
                        <a:t>quiz</a:t>
                      </a:r>
                    </a:p>
                  </a:txBody>
                  <a:tcPr marL="91450" marR="91450" marT="34300" marB="34300" anchor="ctr">
                    <a:solidFill>
                      <a:srgbClr val="BFBFBF"/>
                    </a:solidFill>
                  </a:tcPr>
                </a:tc>
                <a:tc>
                  <a:txBody>
                    <a:bodyPr/>
                    <a:lstStyle/>
                    <a:p>
                      <a:pPr marL="171450" marR="0" lvl="0" indent="-171450" algn="l" rtl="0">
                        <a:spcBef>
                          <a:spcPts val="0"/>
                        </a:spcBef>
                        <a:buClr>
                          <a:srgbClr val="BFBFBF"/>
                        </a:buClr>
                        <a:buSzPct val="100000"/>
                        <a:buFont typeface="Arial"/>
                        <a:buChar char="•"/>
                      </a:pPr>
                      <a:r>
                        <a:rPr lang="en-US" sz="1200">
                          <a:solidFill>
                            <a:srgbClr val="BFBFBF"/>
                          </a:solidFill>
                        </a:rPr>
                        <a:t>presentation</a:t>
                      </a:r>
                    </a:p>
                    <a:p>
                      <a:pPr marL="171450" marR="0" lvl="0" indent="-171450" algn="l" rtl="0">
                        <a:spcBef>
                          <a:spcPts val="0"/>
                        </a:spcBef>
                        <a:buClr>
                          <a:srgbClr val="BFBFBF"/>
                        </a:buClr>
                        <a:buSzPct val="100000"/>
                        <a:buFont typeface="Arial"/>
                        <a:buChar char="•"/>
                      </a:pPr>
                      <a:r>
                        <a:rPr lang="en-US" sz="1200">
                          <a:solidFill>
                            <a:srgbClr val="BFBFBF"/>
                          </a:solidFill>
                        </a:rPr>
                        <a:t>case studies</a:t>
                      </a:r>
                    </a:p>
                  </a:txBody>
                  <a:tcPr marL="91450" marR="91450" marT="34300" marB="34300" anchor="ctr">
                    <a:solidFill>
                      <a:srgbClr val="BFBFBF"/>
                    </a:solidFill>
                  </a:tcPr>
                </a:tc>
              </a:tr>
              <a:tr h="481050">
                <a:tc>
                  <a:txBody>
                    <a:bodyPr/>
                    <a:lstStyle/>
                    <a:p>
                      <a:pPr marL="0" marR="0" lvl="0" indent="0" algn="ctr" rtl="0">
                        <a:spcBef>
                          <a:spcPts val="0"/>
                        </a:spcBef>
                        <a:buSzPct val="25000"/>
                        <a:buNone/>
                      </a:pPr>
                      <a:r>
                        <a:rPr lang="en-US" sz="1200" b="1"/>
                        <a:t>HRS #2</a:t>
                      </a:r>
                    </a:p>
                  </a:txBody>
                  <a:tcPr marL="91450" marR="91450" marT="34300" marB="34300" anchor="ctr">
                    <a:solidFill>
                      <a:srgbClr val="FFFFFF"/>
                    </a:solidFill>
                  </a:tcPr>
                </a:tc>
                <a:tc>
                  <a:txBody>
                    <a:bodyPr/>
                    <a:lstStyle/>
                    <a:p>
                      <a:pPr marL="0" marR="0" lvl="0" indent="0" algn="l" rtl="0">
                        <a:spcBef>
                          <a:spcPts val="0"/>
                        </a:spcBef>
                        <a:buSzPct val="25000"/>
                        <a:buNone/>
                      </a:pPr>
                      <a:endParaRPr sz="1200"/>
                    </a:p>
                  </a:txBody>
                  <a:tcPr marL="91450" marR="91450" marT="34300" marB="34300">
                    <a:solidFill>
                      <a:srgbClr val="FFFFFF"/>
                    </a:solidFill>
                  </a:tcPr>
                </a:tc>
                <a:tc>
                  <a:txBody>
                    <a:bodyPr/>
                    <a:lstStyle/>
                    <a:p>
                      <a:pPr marL="171450" marR="0" lvl="0" indent="-171450" algn="l" rtl="0">
                        <a:spcBef>
                          <a:spcPts val="0"/>
                        </a:spcBef>
                        <a:buClr>
                          <a:srgbClr val="BFBFBF"/>
                        </a:buClr>
                        <a:buSzPct val="100000"/>
                        <a:buFont typeface="Arial"/>
                        <a:buChar char="•"/>
                      </a:pPr>
                      <a:r>
                        <a:rPr lang="en-US" sz="1200">
                          <a:solidFill>
                            <a:srgbClr val="BFBFBF"/>
                          </a:solidFill>
                          <a:latin typeface="Calibri"/>
                          <a:ea typeface="Calibri"/>
                          <a:cs typeface="Calibri"/>
                          <a:sym typeface="Calibri"/>
                        </a:rPr>
                        <a:t>program a wheelchair</a:t>
                      </a:r>
                    </a:p>
                    <a:p>
                      <a:pPr marL="171450" marR="0" lvl="0" indent="-171450" algn="l" rtl="0">
                        <a:spcBef>
                          <a:spcPts val="0"/>
                        </a:spcBef>
                        <a:buClr>
                          <a:srgbClr val="BFBFBF"/>
                        </a:buClr>
                        <a:buSzPct val="100000"/>
                        <a:buFont typeface="Arial"/>
                        <a:buChar char="•"/>
                      </a:pPr>
                      <a:r>
                        <a:rPr lang="en-US" sz="1200">
                          <a:solidFill>
                            <a:srgbClr val="BFBFBF"/>
                          </a:solidFill>
                          <a:latin typeface="Calibri"/>
                          <a:ea typeface="Calibri"/>
                          <a:cs typeface="Calibri"/>
                          <a:sym typeface="Calibri"/>
                        </a:rPr>
                        <a:t>assess &amp; train user</a:t>
                      </a:r>
                    </a:p>
                  </a:txBody>
                  <a:tcPr marL="91450" marR="91450" marT="34300" marB="34300" anchor="ctr">
                    <a:solidFill>
                      <a:srgbClr val="FFFFFF"/>
                    </a:solidFill>
                  </a:tcPr>
                </a:tc>
                <a:tc>
                  <a:txBody>
                    <a:bodyPr/>
                    <a:lstStyle/>
                    <a:p>
                      <a:pPr marL="0" marR="0" lvl="0" indent="0" algn="l" rtl="0">
                        <a:spcBef>
                          <a:spcPts val="0"/>
                        </a:spcBef>
                        <a:buSzPct val="25000"/>
                        <a:buNone/>
                      </a:pPr>
                      <a:endParaRPr sz="1200">
                        <a:solidFill>
                          <a:srgbClr val="BFBFBF"/>
                        </a:solidFill>
                      </a:endParaRPr>
                    </a:p>
                  </a:txBody>
                  <a:tcPr marL="91450" marR="91450" marT="34300" marB="34300" anchor="ctr">
                    <a:solidFill>
                      <a:srgbClr val="FFFFFF"/>
                    </a:solidFill>
                  </a:tcPr>
                </a:tc>
              </a:tr>
              <a:tr h="481050">
                <a:tc>
                  <a:txBody>
                    <a:bodyPr/>
                    <a:lstStyle/>
                    <a:p>
                      <a:pPr marL="0" marR="0" lvl="0" indent="0" algn="ctr" rtl="0">
                        <a:spcBef>
                          <a:spcPts val="0"/>
                        </a:spcBef>
                        <a:buSzPct val="25000"/>
                        <a:buNone/>
                      </a:pPr>
                      <a:r>
                        <a:rPr lang="en-US" sz="1200">
                          <a:solidFill>
                            <a:srgbClr val="BFBFBF"/>
                          </a:solidFill>
                        </a:rPr>
                        <a:t>HRS #3</a:t>
                      </a:r>
                    </a:p>
                  </a:txBody>
                  <a:tcPr marL="91450" marR="91450" marT="34300" marB="34300" anchor="ctr">
                    <a:solidFill>
                      <a:srgbClr val="BFBFBF"/>
                    </a:solidFill>
                  </a:tcPr>
                </a:tc>
                <a:tc>
                  <a:txBody>
                    <a:bodyPr/>
                    <a:lstStyle/>
                    <a:p>
                      <a:pPr marL="0" marR="0" lvl="0" indent="0" algn="l" rtl="0">
                        <a:spcBef>
                          <a:spcPts val="0"/>
                        </a:spcBef>
                        <a:buSzPct val="25000"/>
                        <a:buNone/>
                      </a:pPr>
                      <a:endParaRPr sz="1200"/>
                    </a:p>
                  </a:txBody>
                  <a:tcPr marL="91450" marR="91450" marT="34300" marB="34300">
                    <a:solidFill>
                      <a:srgbClr val="BFBFBF"/>
                    </a:solidFill>
                  </a:tcPr>
                </a:tc>
                <a:tc>
                  <a:txBody>
                    <a:bodyPr/>
                    <a:lstStyle/>
                    <a:p>
                      <a:pPr marL="171450" marR="0" lvl="0" indent="-171450" algn="l" rtl="0">
                        <a:spcBef>
                          <a:spcPts val="0"/>
                        </a:spcBef>
                        <a:buClr>
                          <a:srgbClr val="BFBFBF"/>
                        </a:buClr>
                        <a:buSzPct val="100000"/>
                        <a:buFont typeface="Arial"/>
                        <a:buChar char="•"/>
                      </a:pPr>
                      <a:r>
                        <a:rPr lang="en-US" sz="1200">
                          <a:solidFill>
                            <a:srgbClr val="BFBFBF"/>
                          </a:solidFill>
                        </a:rPr>
                        <a:t>participation </a:t>
                      </a:r>
                    </a:p>
                  </a:txBody>
                  <a:tcPr marL="91450" marR="91450" marT="34300" marB="34300" anchor="ctr">
                    <a:solidFill>
                      <a:srgbClr val="BFBFBF"/>
                    </a:solidFill>
                  </a:tcPr>
                </a:tc>
                <a:tc>
                  <a:txBody>
                    <a:bodyPr/>
                    <a:lstStyle/>
                    <a:p>
                      <a:pPr marL="171450" marR="0" lvl="0" indent="-171450" algn="l" rtl="0">
                        <a:spcBef>
                          <a:spcPts val="0"/>
                        </a:spcBef>
                        <a:buClr>
                          <a:srgbClr val="BFBFBF"/>
                        </a:buClr>
                        <a:buSzPct val="100000"/>
                        <a:buFont typeface="Arial"/>
                        <a:buChar char="•"/>
                      </a:pPr>
                      <a:r>
                        <a:rPr lang="en-US" sz="1200" dirty="0">
                          <a:solidFill>
                            <a:srgbClr val="BFBFBF"/>
                          </a:solidFill>
                          <a:latin typeface="Calibri"/>
                          <a:ea typeface="Calibri"/>
                          <a:cs typeface="Calibri"/>
                          <a:sym typeface="Calibri"/>
                        </a:rPr>
                        <a:t>funding letter of justification</a:t>
                      </a:r>
                      <a:r>
                        <a:rPr lang="en-US" sz="1200" dirty="0">
                          <a:solidFill>
                            <a:srgbClr val="BFBFBF"/>
                          </a:solidFill>
                        </a:rPr>
                        <a:t> </a:t>
                      </a:r>
                    </a:p>
                  </a:txBody>
                  <a:tcPr marL="91450" marR="91450" marT="34300" marB="34300" anchor="ctr">
                    <a:solidFill>
                      <a:srgbClr val="BFBFBF"/>
                    </a:solidFill>
                  </a:tcPr>
                </a:tc>
              </a:tr>
            </a:tbl>
          </a:graphicData>
        </a:graphic>
      </p:graphicFrame>
      <p:grpSp>
        <p:nvGrpSpPr>
          <p:cNvPr id="991" name="Shape 991"/>
          <p:cNvGrpSpPr/>
          <p:nvPr/>
        </p:nvGrpSpPr>
        <p:grpSpPr>
          <a:xfrm>
            <a:off x="2950956" y="1929162"/>
            <a:ext cx="279399" cy="3314700"/>
            <a:chOff x="2247900" y="1408470"/>
            <a:chExt cx="279399" cy="3314700"/>
          </a:xfrm>
        </p:grpSpPr>
        <p:sp>
          <p:nvSpPr>
            <p:cNvPr id="992" name="Shape 992"/>
            <p:cNvSpPr/>
            <p:nvPr/>
          </p:nvSpPr>
          <p:spPr>
            <a:xfrm>
              <a:off x="2247900" y="1408470"/>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93" name="Shape 993"/>
            <p:cNvSpPr/>
            <p:nvPr/>
          </p:nvSpPr>
          <p:spPr>
            <a:xfrm>
              <a:off x="2247900" y="3402371"/>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94" name="Shape 994"/>
            <p:cNvSpPr/>
            <p:nvPr/>
          </p:nvSpPr>
          <p:spPr>
            <a:xfrm>
              <a:off x="2247900" y="3948471"/>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95" name="Shape 995"/>
            <p:cNvSpPr/>
            <p:nvPr/>
          </p:nvSpPr>
          <p:spPr>
            <a:xfrm>
              <a:off x="2247900" y="4443771"/>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96" name="Shape 996"/>
            <p:cNvSpPr/>
            <p:nvPr/>
          </p:nvSpPr>
          <p:spPr>
            <a:xfrm>
              <a:off x="2247900" y="2360971"/>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97" name="Shape 997"/>
            <p:cNvSpPr/>
            <p:nvPr/>
          </p:nvSpPr>
          <p:spPr>
            <a:xfrm>
              <a:off x="2247900" y="2856271"/>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98" name="Shape 998"/>
            <p:cNvSpPr/>
            <p:nvPr/>
          </p:nvSpPr>
          <p:spPr>
            <a:xfrm>
              <a:off x="2247900" y="1884721"/>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999" name="Shape 999"/>
          <p:cNvGrpSpPr/>
          <p:nvPr/>
        </p:nvGrpSpPr>
        <p:grpSpPr>
          <a:xfrm>
            <a:off x="2515127" y="830430"/>
            <a:ext cx="4104111" cy="307777"/>
            <a:chOff x="1968500" y="581560"/>
            <a:chExt cx="4104111" cy="307777"/>
          </a:xfrm>
        </p:grpSpPr>
        <p:sp>
          <p:nvSpPr>
            <p:cNvPr id="1000" name="Shape 1000"/>
            <p:cNvSpPr/>
            <p:nvPr/>
          </p:nvSpPr>
          <p:spPr>
            <a:xfrm>
              <a:off x="4889500" y="609937"/>
              <a:ext cx="279399" cy="279399"/>
            </a:xfrm>
            <a:prstGeom prst="ellipse">
              <a:avLst/>
            </a:prstGeom>
            <a:solidFill>
              <a:srgbClr val="FF3C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001" name="Shape 1001"/>
            <p:cNvSpPr/>
            <p:nvPr/>
          </p:nvSpPr>
          <p:spPr>
            <a:xfrm>
              <a:off x="3200400" y="609937"/>
              <a:ext cx="279399" cy="279399"/>
            </a:xfrm>
            <a:prstGeom prst="ellipse">
              <a:avLst/>
            </a:prstGeom>
            <a:solidFill>
              <a:srgbClr val="FFCC6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002" name="Shape 1002"/>
            <p:cNvSpPr/>
            <p:nvPr/>
          </p:nvSpPr>
          <p:spPr>
            <a:xfrm>
              <a:off x="1968500" y="609937"/>
              <a:ext cx="279399" cy="279399"/>
            </a:xfrm>
            <a:prstGeom prst="ellipse">
              <a:avLst/>
            </a:prstGeom>
            <a:solidFill>
              <a:srgbClr val="448E6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003" name="Shape 1003"/>
            <p:cNvSpPr txBox="1"/>
            <p:nvPr/>
          </p:nvSpPr>
          <p:spPr>
            <a:xfrm>
              <a:off x="2222500" y="581560"/>
              <a:ext cx="825499"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in use</a:t>
              </a:r>
            </a:p>
          </p:txBody>
        </p:sp>
        <p:sp>
          <p:nvSpPr>
            <p:cNvPr id="1004" name="Shape 1004"/>
            <p:cNvSpPr txBox="1"/>
            <p:nvPr/>
          </p:nvSpPr>
          <p:spPr>
            <a:xfrm>
              <a:off x="3467100" y="581560"/>
              <a:ext cx="1263650"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planned use</a:t>
              </a:r>
            </a:p>
          </p:txBody>
        </p:sp>
        <p:sp>
          <p:nvSpPr>
            <p:cNvPr id="1005" name="Shape 1005"/>
            <p:cNvSpPr txBox="1"/>
            <p:nvPr/>
          </p:nvSpPr>
          <p:spPr>
            <a:xfrm>
              <a:off x="5143498" y="581560"/>
              <a:ext cx="929113"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not used</a:t>
              </a:r>
            </a:p>
          </p:txBody>
        </p:sp>
      </p:grpSp>
      <p:sp>
        <p:nvSpPr>
          <p:cNvPr id="1006" name="Shape 1006"/>
          <p:cNvSpPr/>
          <p:nvPr/>
        </p:nvSpPr>
        <p:spPr>
          <a:xfrm>
            <a:off x="1785202" y="2405411"/>
            <a:ext cx="6356349" cy="1131363"/>
          </a:xfrm>
          <a:prstGeom prst="wedgeRectCallout">
            <a:avLst>
              <a:gd name="adj1" fmla="val -45969"/>
              <a:gd name="adj2" fmla="val 153216"/>
            </a:avLst>
          </a:prstGeom>
          <a:solidFill>
            <a:schemeClr val="dk1">
              <a:alpha val="84705"/>
            </a:scheme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20000"/>
              </a:lnSpc>
              <a:spcBef>
                <a:spcPts val="0"/>
              </a:spcBef>
              <a:buSzPct val="25000"/>
              <a:buNone/>
            </a:pPr>
            <a:r>
              <a:rPr lang="en-US" sz="1400">
                <a:solidFill>
                  <a:schemeClr val="lt1"/>
                </a:solidFill>
                <a:latin typeface="Calibri"/>
                <a:ea typeface="Calibri"/>
                <a:cs typeface="Calibri"/>
                <a:sym typeface="Calibri"/>
              </a:rPr>
              <a:t>“… they will have to demonstrate that they can assess and train someone in a wheelchair.”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Shape 1011"/>
          <p:cNvSpPr txBox="1">
            <a:spLocks noGrp="1"/>
          </p:cNvSpPr>
          <p:nvPr>
            <p:ph type="title"/>
          </p:nvPr>
        </p:nvSpPr>
        <p:spPr>
          <a:xfrm>
            <a:off x="0" y="300347"/>
            <a:ext cx="9144000" cy="4798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Gill Sans"/>
              <a:buNone/>
            </a:pPr>
            <a:r>
              <a:rPr lang="en-US" sz="2500" b="1" i="0" u="none" strike="noStrike" cap="none">
                <a:solidFill>
                  <a:schemeClr val="dk1"/>
                </a:solidFill>
                <a:latin typeface="Gill Sans"/>
                <a:ea typeface="Gill Sans"/>
                <a:cs typeface="Gill Sans"/>
                <a:sym typeface="Gill Sans"/>
              </a:rPr>
              <a:t>Barriers &amp; Facilitators to Integration of Wheelchair Content </a:t>
            </a:r>
          </a:p>
        </p:txBody>
      </p:sp>
      <p:graphicFrame>
        <p:nvGraphicFramePr>
          <p:cNvPr id="1012" name="Shape 1012"/>
          <p:cNvGraphicFramePr/>
          <p:nvPr/>
        </p:nvGraphicFramePr>
        <p:xfrm>
          <a:off x="177800" y="1104208"/>
          <a:ext cx="8813800" cy="4513700"/>
        </p:xfrm>
        <a:graphic>
          <a:graphicData uri="http://schemas.openxmlformats.org/drawingml/2006/table">
            <a:tbl>
              <a:tblPr firstRow="1" bandRow="1">
                <a:noFill/>
                <a:tableStyleId>{6C7A15F4-6765-4FD2-8D91-BEFAE0C48AB6}</a:tableStyleId>
              </a:tblPr>
              <a:tblGrid>
                <a:gridCol w="4406900"/>
                <a:gridCol w="4406900"/>
              </a:tblGrid>
              <a:tr h="215900">
                <a:tc>
                  <a:txBody>
                    <a:bodyPr/>
                    <a:lstStyle/>
                    <a:p>
                      <a:pPr marL="0" marR="0" lvl="0" indent="0" algn="ctr" rtl="0">
                        <a:spcBef>
                          <a:spcPts val="0"/>
                        </a:spcBef>
                        <a:buSzPct val="25000"/>
                        <a:buNone/>
                      </a:pPr>
                      <a:r>
                        <a:rPr lang="en-US" sz="1400"/>
                        <a:t>Barriers</a:t>
                      </a:r>
                    </a:p>
                  </a:txBody>
                  <a:tcPr marL="91450" marR="91450" marT="45725" marB="45725" anchor="ctr">
                    <a:solidFill>
                      <a:srgbClr val="448E68"/>
                    </a:solidFill>
                  </a:tcPr>
                </a:tc>
                <a:tc>
                  <a:txBody>
                    <a:bodyPr/>
                    <a:lstStyle/>
                    <a:p>
                      <a:pPr marL="0" marR="0" lvl="0" indent="0" algn="ctr" rtl="0">
                        <a:spcBef>
                          <a:spcPts val="0"/>
                        </a:spcBef>
                        <a:buSzPct val="25000"/>
                        <a:buNone/>
                      </a:pPr>
                      <a:r>
                        <a:rPr lang="en-US" sz="1400"/>
                        <a:t>Facilitators</a:t>
                      </a:r>
                    </a:p>
                  </a:txBody>
                  <a:tcPr marL="91450" marR="91450" marT="45725" marB="45725" anchor="ctr">
                    <a:solidFill>
                      <a:srgbClr val="448E68"/>
                    </a:solidFill>
                  </a:tcPr>
                </a:tc>
              </a:tr>
              <a:tr h="226050">
                <a:tc>
                  <a:txBody>
                    <a:bodyPr/>
                    <a:lstStyle/>
                    <a:p>
                      <a:pPr marL="0" marR="0" lvl="0" indent="0" algn="l" rtl="0">
                        <a:lnSpc>
                          <a:spcPct val="100000"/>
                        </a:lnSpc>
                        <a:spcBef>
                          <a:spcPts val="0"/>
                        </a:spcBef>
                        <a:spcAft>
                          <a:spcPts val="0"/>
                        </a:spcAft>
                        <a:buClr>
                          <a:schemeClr val="dk1"/>
                        </a:buClr>
                        <a:buSzPct val="25000"/>
                        <a:buFont typeface="Calibri"/>
                        <a:buNone/>
                      </a:pPr>
                      <a:r>
                        <a:rPr lang="en-US" sz="1400"/>
                        <a:t>Lack of wheelchair service provision services in the country</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a:t>Support from university directors, chairs of programs, &amp; students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chemeClr val="dk1"/>
                        </a:buClr>
                        <a:buSzPct val="25000"/>
                        <a:buFont typeface="Calibri"/>
                        <a:buNone/>
                      </a:pPr>
                      <a:r>
                        <a:rPr lang="en-US" sz="1400"/>
                        <a:t>Advocacy efforts large in scope</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a:t>Collaborations (ex: wheelchair providers; content experts / experienced instructors)</a:t>
                      </a:r>
                    </a:p>
                  </a:txBody>
                  <a:tcPr marL="91450" marR="91450" marT="45725" marB="45725">
                    <a:solidFill>
                      <a:srgbClr val="FFFFFF"/>
                    </a:solidFill>
                  </a:tcPr>
                </a:tc>
              </a:tr>
              <a:tr h="485150">
                <a:tc>
                  <a:txBody>
                    <a:bodyPr/>
                    <a:lstStyle/>
                    <a:p>
                      <a:pPr marL="0" marR="0" lvl="0" indent="0" algn="l" rtl="0">
                        <a:lnSpc>
                          <a:spcPct val="100000"/>
                        </a:lnSpc>
                        <a:spcBef>
                          <a:spcPts val="0"/>
                        </a:spcBef>
                        <a:spcAft>
                          <a:spcPts val="0"/>
                        </a:spcAft>
                        <a:buClr>
                          <a:schemeClr val="dk1"/>
                        </a:buClr>
                        <a:buSzPct val="25000"/>
                        <a:buFont typeface="Calibri"/>
                        <a:buNone/>
                      </a:pPr>
                      <a:r>
                        <a:rPr lang="en-US" sz="1400"/>
                        <a:t>Lack of equipment resources (ex: wheelchairs)</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a:t>Motivation (of students and professors); Flexibility of curriculum</a:t>
                      </a:r>
                    </a:p>
                  </a:txBody>
                  <a:tcPr marL="91450" marR="91450" marT="45725" marB="45725">
                    <a:solidFill>
                      <a:srgbClr val="BFBFBF"/>
                    </a:solidFill>
                  </a:tcPr>
                </a:tc>
              </a:tr>
              <a:tr h="292100">
                <a:tc>
                  <a:txBody>
                    <a:bodyPr/>
                    <a:lstStyle/>
                    <a:p>
                      <a:pPr marL="0" marR="0" lvl="0" indent="0" algn="l" rtl="0">
                        <a:spcBef>
                          <a:spcPts val="0"/>
                        </a:spcBef>
                        <a:buSzPct val="25000"/>
                        <a:buNone/>
                      </a:pPr>
                      <a:r>
                        <a:rPr lang="en-US" sz="1400"/>
                        <a:t>Lack of space (ex: to run labs, to store equipment)</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a:t>Availability of space</a:t>
                      </a:r>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chemeClr val="dk1"/>
                        </a:buClr>
                        <a:buSzPct val="25000"/>
                        <a:buFont typeface="Calibri"/>
                        <a:buNone/>
                      </a:pPr>
                      <a:r>
                        <a:rPr lang="en-US" sz="1400"/>
                        <a:t>Lack of time in curriculum</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a:t>Wheelchair donations &amp; loans</a:t>
                      </a:r>
                    </a:p>
                  </a:txBody>
                  <a:tcPr marL="91450" marR="91450" marT="45725" marB="45725">
                    <a:solidFill>
                      <a:srgbClr val="BFBFBF"/>
                    </a:solidFill>
                  </a:tcPr>
                </a:tc>
              </a:tr>
              <a:tr h="370850">
                <a:tc>
                  <a:txBody>
                    <a:bodyPr/>
                    <a:lstStyle/>
                    <a:p>
                      <a:pPr marL="0" marR="0" lvl="0" indent="0" algn="l" rtl="0">
                        <a:spcBef>
                          <a:spcPts val="0"/>
                        </a:spcBef>
                        <a:buSzPct val="25000"/>
                        <a:buNone/>
                      </a:pPr>
                      <a:r>
                        <a:rPr lang="en-US" sz="1400"/>
                        <a:t>Location of course (ex: time-consuming transit for students)</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a:t>Access to materials supported by the WHO</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a:t>Poor Internet connection</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a:t>Location close to resources </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chemeClr val="dk1"/>
                        </a:buClr>
                        <a:buSzPct val="25000"/>
                        <a:buFont typeface="Calibri"/>
                        <a:buNone/>
                      </a:pPr>
                      <a:r>
                        <a:rPr lang="en-US" sz="1400"/>
                        <a:t>Lack of training for professors in use of WSTPs</a:t>
                      </a:r>
                    </a:p>
                  </a:txBody>
                  <a:tcPr marL="91450" marR="91450" marT="34300" marB="34300" anchor="ctr">
                    <a:solidFill>
                      <a:srgbClr val="FFFFFF"/>
                    </a:solidFill>
                  </a:tcPr>
                </a:tc>
                <a:tc>
                  <a:txBody>
                    <a:bodyPr/>
                    <a:lstStyle/>
                    <a:p>
                      <a:pPr marL="0" marR="0" lvl="0" indent="0" algn="l" rtl="0">
                        <a:spcBef>
                          <a:spcPts val="0"/>
                        </a:spcBef>
                        <a:buSzPct val="25000"/>
                        <a:buNone/>
                      </a:pPr>
                      <a:r>
                        <a:rPr lang="en-US" sz="1400"/>
                        <a:t>Positive course evaluations &amp; research study findings</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a:t>Lack of support as mandatory course</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a:t>Availability of optional courses in curriculums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a:t>Program type (ex: extension to Professional PhD)</a:t>
                      </a:r>
                    </a:p>
                  </a:txBody>
                  <a:tcPr marL="91450" marR="91450" marT="45725" marB="45725">
                    <a:solidFill>
                      <a:srgbClr val="FFFFFF"/>
                    </a:solid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Shape 1017"/>
          <p:cNvSpPr txBox="1">
            <a:spLocks noGrp="1"/>
          </p:cNvSpPr>
          <p:nvPr>
            <p:ph type="title"/>
          </p:nvPr>
        </p:nvSpPr>
        <p:spPr>
          <a:xfrm>
            <a:off x="0" y="300347"/>
            <a:ext cx="9144000" cy="4798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Gill Sans"/>
              <a:buNone/>
            </a:pPr>
            <a:r>
              <a:rPr lang="en-US" sz="2500" b="1" i="0" u="none" strike="noStrike" cap="none">
                <a:solidFill>
                  <a:schemeClr val="dk1"/>
                </a:solidFill>
                <a:latin typeface="Gill Sans"/>
                <a:ea typeface="Gill Sans"/>
                <a:cs typeface="Gill Sans"/>
                <a:sym typeface="Gill Sans"/>
              </a:rPr>
              <a:t>Barriers &amp; Facilitators to Integration of Wheelchair Content </a:t>
            </a:r>
          </a:p>
        </p:txBody>
      </p:sp>
      <p:graphicFrame>
        <p:nvGraphicFramePr>
          <p:cNvPr id="1018" name="Shape 1018"/>
          <p:cNvGraphicFramePr/>
          <p:nvPr/>
        </p:nvGraphicFramePr>
        <p:xfrm>
          <a:off x="177800" y="1104208"/>
          <a:ext cx="8813800" cy="4513700"/>
        </p:xfrm>
        <a:graphic>
          <a:graphicData uri="http://schemas.openxmlformats.org/drawingml/2006/table">
            <a:tbl>
              <a:tblPr firstRow="1" bandRow="1">
                <a:noFill/>
                <a:tableStyleId>{6C7A15F4-6765-4FD2-8D91-BEFAE0C48AB6}</a:tableStyleId>
              </a:tblPr>
              <a:tblGrid>
                <a:gridCol w="4406900"/>
                <a:gridCol w="4406900"/>
              </a:tblGrid>
              <a:tr h="215900">
                <a:tc>
                  <a:txBody>
                    <a:bodyPr/>
                    <a:lstStyle/>
                    <a:p>
                      <a:pPr marL="0" marR="0" lvl="0" indent="0" algn="ctr" rtl="0">
                        <a:spcBef>
                          <a:spcPts val="0"/>
                        </a:spcBef>
                        <a:buSzPct val="25000"/>
                        <a:buNone/>
                      </a:pPr>
                      <a:r>
                        <a:rPr lang="en-US" sz="1400"/>
                        <a:t>Barriers</a:t>
                      </a:r>
                    </a:p>
                  </a:txBody>
                  <a:tcPr marL="91450" marR="91450" marT="45725" marB="45725" anchor="ctr">
                    <a:solidFill>
                      <a:srgbClr val="448E68"/>
                    </a:solidFill>
                  </a:tcPr>
                </a:tc>
                <a:tc>
                  <a:txBody>
                    <a:bodyPr/>
                    <a:lstStyle/>
                    <a:p>
                      <a:pPr marL="0" marR="0" lvl="0" indent="0" algn="ctr" rtl="0">
                        <a:spcBef>
                          <a:spcPts val="0"/>
                        </a:spcBef>
                        <a:buSzPct val="25000"/>
                        <a:buNone/>
                      </a:pPr>
                      <a:r>
                        <a:rPr lang="en-US" sz="1400"/>
                        <a:t>Facilitators</a:t>
                      </a:r>
                    </a:p>
                  </a:txBody>
                  <a:tcPr marL="91450" marR="91450" marT="45725" marB="45725" anchor="ctr">
                    <a:solidFill>
                      <a:srgbClr val="448E68"/>
                    </a:solidFill>
                  </a:tcPr>
                </a:tc>
              </a:tr>
              <a:tr h="226050">
                <a:tc>
                  <a:txBody>
                    <a:bodyPr/>
                    <a:lstStyle/>
                    <a:p>
                      <a:pPr marL="0" marR="0" lvl="0" indent="0" algn="l" rtl="0">
                        <a:lnSpc>
                          <a:spcPct val="100000"/>
                        </a:lnSpc>
                        <a:spcBef>
                          <a:spcPts val="0"/>
                        </a:spcBef>
                        <a:spcAft>
                          <a:spcPts val="0"/>
                        </a:spcAft>
                        <a:buClr>
                          <a:schemeClr val="dk1"/>
                        </a:buClr>
                        <a:buSzPct val="25000"/>
                        <a:buFont typeface="Calibri"/>
                        <a:buNone/>
                      </a:pPr>
                      <a:r>
                        <a:rPr lang="en-US" sz="1400" b="1"/>
                        <a:t>Lack of wheelchair service provision services in the country</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Support from university directors, chairs of programs, &amp; students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Advocacy efforts large in scope</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Collaborations (ex: wheelchair providers; content experts / experienced instructors)</a:t>
                      </a:r>
                    </a:p>
                  </a:txBody>
                  <a:tcPr marL="91450" marR="91450" marT="45725" marB="45725">
                    <a:solidFill>
                      <a:srgbClr val="FFFFFF"/>
                    </a:solidFill>
                  </a:tcPr>
                </a:tc>
              </a:tr>
              <a:tr h="4851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equipment resources (ex: wheelchairs)</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a:solidFill>
                            <a:srgbClr val="BFBFBF"/>
                          </a:solidFill>
                        </a:rPr>
                        <a:t>Motivation (of students and professors); Flexibility of curriculum</a:t>
                      </a:r>
                    </a:p>
                  </a:txBody>
                  <a:tcPr marL="91450" marR="91450" marT="45725" marB="45725">
                    <a:solidFill>
                      <a:srgbClr val="BFBFBF"/>
                    </a:solidFill>
                  </a:tcPr>
                </a:tc>
              </a:tr>
              <a:tr h="292100">
                <a:tc>
                  <a:txBody>
                    <a:bodyPr/>
                    <a:lstStyle/>
                    <a:p>
                      <a:pPr marL="0" marR="0" lvl="0" indent="0" algn="l" rtl="0">
                        <a:spcBef>
                          <a:spcPts val="0"/>
                        </a:spcBef>
                        <a:buSzPct val="25000"/>
                        <a:buNone/>
                      </a:pPr>
                      <a:r>
                        <a:rPr lang="en-US" sz="1400">
                          <a:solidFill>
                            <a:srgbClr val="BFBFBF"/>
                          </a:solidFill>
                        </a:rPr>
                        <a:t>Lack of space (ex: to run labs, to store equipment)</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Availability of space</a:t>
                      </a:r>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time in curriculum</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a:solidFill>
                            <a:srgbClr val="BFBFBF"/>
                          </a:solidFill>
                        </a:rPr>
                        <a:t>Wheelchair donations &amp; loans</a:t>
                      </a:r>
                    </a:p>
                  </a:txBody>
                  <a:tcPr marL="91450" marR="91450" marT="45725" marB="45725">
                    <a:solidFill>
                      <a:srgbClr val="BFBFBF"/>
                    </a:solidFill>
                  </a:tcPr>
                </a:tc>
              </a:tr>
              <a:tr h="370850">
                <a:tc>
                  <a:txBody>
                    <a:bodyPr/>
                    <a:lstStyle/>
                    <a:p>
                      <a:pPr marL="0" marR="0" lvl="0" indent="0" algn="l" rtl="0">
                        <a:spcBef>
                          <a:spcPts val="0"/>
                        </a:spcBef>
                        <a:buSzPct val="25000"/>
                        <a:buNone/>
                      </a:pPr>
                      <a:r>
                        <a:rPr lang="en-US" sz="1400">
                          <a:solidFill>
                            <a:srgbClr val="BFBFBF"/>
                          </a:solidFill>
                        </a:rPr>
                        <a:t>Location of course (ex: time-consuming transit for students)</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Access to materials supported by the WHO</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a:solidFill>
                            <a:srgbClr val="BFBFBF"/>
                          </a:solidFill>
                        </a:rPr>
                        <a:t>Poor Internet connection</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Location close to resources </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training for professors in use of WSTPs</a:t>
                      </a:r>
                    </a:p>
                  </a:txBody>
                  <a:tcPr marL="91450" marR="91450" marT="34300" marB="34300" anchor="ctr">
                    <a:solidFill>
                      <a:srgbClr val="FFFFFF"/>
                    </a:solidFill>
                  </a:tcPr>
                </a:tc>
                <a:tc>
                  <a:txBody>
                    <a:bodyPr/>
                    <a:lstStyle/>
                    <a:p>
                      <a:pPr marL="0" marR="0" lvl="0" indent="0" algn="l" rtl="0">
                        <a:spcBef>
                          <a:spcPts val="0"/>
                        </a:spcBef>
                        <a:buSzPct val="25000"/>
                        <a:buNone/>
                      </a:pPr>
                      <a:r>
                        <a:rPr lang="en-US" sz="1400">
                          <a:solidFill>
                            <a:srgbClr val="BFBFBF"/>
                          </a:solidFill>
                        </a:rPr>
                        <a:t>Positive course evaluations &amp; research study findings</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a:solidFill>
                            <a:srgbClr val="BFBFBF"/>
                          </a:solidFill>
                        </a:rPr>
                        <a:t>Lack of support as mandatory course</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Availability of optional courses in curriculums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chemeClr val="dk1"/>
                        </a:buClr>
                        <a:buSzPct val="25000"/>
                        <a:buFont typeface="Calibri"/>
                        <a:buNone/>
                      </a:pPr>
                      <a:endParaRPr sz="1400"/>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Program type (ex: extension to Professional PhD)</a:t>
                      </a:r>
                    </a:p>
                  </a:txBody>
                  <a:tcPr marL="91450" marR="91450" marT="45725" marB="45725">
                    <a:solidFill>
                      <a:srgbClr val="FFFFFF"/>
                    </a:solidFill>
                  </a:tcPr>
                </a:tc>
              </a:tr>
            </a:tbl>
          </a:graphicData>
        </a:graphic>
      </p:graphicFrame>
      <p:sp>
        <p:nvSpPr>
          <p:cNvPr id="1019" name="Shape 1019"/>
          <p:cNvSpPr/>
          <p:nvPr/>
        </p:nvSpPr>
        <p:spPr>
          <a:xfrm>
            <a:off x="2334594" y="2147584"/>
            <a:ext cx="6356349" cy="1087832"/>
          </a:xfrm>
          <a:prstGeom prst="wedgeRectCallout">
            <a:avLst>
              <a:gd name="adj1" fmla="val -55425"/>
              <a:gd name="adj2" fmla="val -78886"/>
            </a:avLst>
          </a:prstGeom>
          <a:solidFill>
            <a:schemeClr val="dk1">
              <a:alpha val="84705"/>
            </a:scheme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400" b="1" dirty="0">
                <a:solidFill>
                  <a:schemeClr val="lt1"/>
                </a:solidFill>
                <a:latin typeface="Calibri"/>
                <a:ea typeface="Calibri"/>
                <a:cs typeface="Calibri"/>
                <a:sym typeface="Calibri"/>
              </a:rPr>
              <a:t>“Nothing exists for wheelchair service provision within the country [...] but obviously, it is needed. […] We still advocate for social inclusion</a:t>
            </a:r>
            <a:r>
              <a:rPr lang="en-US" sz="1400" b="1" dirty="0" smtClean="0">
                <a:solidFill>
                  <a:schemeClr val="lt1"/>
                </a:solidFill>
                <a:latin typeface="Calibri"/>
                <a:ea typeface="Calibri"/>
                <a:cs typeface="Calibri"/>
                <a:sym typeface="Calibri"/>
              </a:rPr>
              <a:t>…”													LRS # 2</a:t>
            </a:r>
            <a:endParaRPr lang="en-US" sz="1400" b="1"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Shape 1024"/>
          <p:cNvSpPr txBox="1">
            <a:spLocks noGrp="1"/>
          </p:cNvSpPr>
          <p:nvPr>
            <p:ph type="title"/>
          </p:nvPr>
        </p:nvSpPr>
        <p:spPr>
          <a:xfrm>
            <a:off x="0" y="300347"/>
            <a:ext cx="9144000" cy="4798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Gill Sans"/>
              <a:buNone/>
            </a:pPr>
            <a:r>
              <a:rPr lang="en-US" sz="2500" b="1" i="0" u="none" strike="noStrike" cap="none">
                <a:solidFill>
                  <a:schemeClr val="dk1"/>
                </a:solidFill>
                <a:latin typeface="Gill Sans"/>
                <a:ea typeface="Gill Sans"/>
                <a:cs typeface="Gill Sans"/>
                <a:sym typeface="Gill Sans"/>
              </a:rPr>
              <a:t>Barriers &amp; Facilitators to Integration of Wheelchair Content </a:t>
            </a:r>
          </a:p>
        </p:txBody>
      </p:sp>
      <p:graphicFrame>
        <p:nvGraphicFramePr>
          <p:cNvPr id="1025" name="Shape 1025"/>
          <p:cNvGraphicFramePr/>
          <p:nvPr/>
        </p:nvGraphicFramePr>
        <p:xfrm>
          <a:off x="177800" y="1104208"/>
          <a:ext cx="8813800" cy="4513700"/>
        </p:xfrm>
        <a:graphic>
          <a:graphicData uri="http://schemas.openxmlformats.org/drawingml/2006/table">
            <a:tbl>
              <a:tblPr firstRow="1" bandRow="1">
                <a:noFill/>
                <a:tableStyleId>{6C7A15F4-6765-4FD2-8D91-BEFAE0C48AB6}</a:tableStyleId>
              </a:tblPr>
              <a:tblGrid>
                <a:gridCol w="4406900"/>
                <a:gridCol w="4406900"/>
              </a:tblGrid>
              <a:tr h="215900">
                <a:tc>
                  <a:txBody>
                    <a:bodyPr/>
                    <a:lstStyle/>
                    <a:p>
                      <a:pPr marL="0" marR="0" lvl="0" indent="0" algn="ctr" rtl="0">
                        <a:spcBef>
                          <a:spcPts val="0"/>
                        </a:spcBef>
                        <a:buSzPct val="25000"/>
                        <a:buNone/>
                      </a:pPr>
                      <a:r>
                        <a:rPr lang="en-US" sz="1400"/>
                        <a:t>Barriers</a:t>
                      </a:r>
                    </a:p>
                  </a:txBody>
                  <a:tcPr marL="91450" marR="91450" marT="45725" marB="45725" anchor="ctr">
                    <a:solidFill>
                      <a:srgbClr val="448E68"/>
                    </a:solidFill>
                  </a:tcPr>
                </a:tc>
                <a:tc>
                  <a:txBody>
                    <a:bodyPr/>
                    <a:lstStyle/>
                    <a:p>
                      <a:pPr marL="0" marR="0" lvl="0" indent="0" algn="ctr" rtl="0">
                        <a:spcBef>
                          <a:spcPts val="0"/>
                        </a:spcBef>
                        <a:buSzPct val="25000"/>
                        <a:buNone/>
                      </a:pPr>
                      <a:r>
                        <a:rPr lang="en-US" sz="1400"/>
                        <a:t>Facilitators</a:t>
                      </a:r>
                    </a:p>
                  </a:txBody>
                  <a:tcPr marL="91450" marR="91450" marT="45725" marB="45725" anchor="ctr">
                    <a:solidFill>
                      <a:srgbClr val="448E68"/>
                    </a:solidFill>
                  </a:tcPr>
                </a:tc>
              </a:tr>
              <a:tr h="2260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wheelchair service provision services in the country</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Support from university directors, chairs of programs, &amp; students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chemeClr val="dk1"/>
                        </a:buClr>
                        <a:buSzPct val="25000"/>
                        <a:buFont typeface="Calibri"/>
                        <a:buNone/>
                      </a:pPr>
                      <a:r>
                        <a:rPr lang="en-US" sz="1400" b="1"/>
                        <a:t>Advocacy efforts large in scope</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Collaborations (ex: wheelchair providers; content experts / experienced instructors)</a:t>
                      </a:r>
                    </a:p>
                  </a:txBody>
                  <a:tcPr marL="91450" marR="91450" marT="45725" marB="45725">
                    <a:solidFill>
                      <a:srgbClr val="FFFFFF"/>
                    </a:solidFill>
                  </a:tcPr>
                </a:tc>
              </a:tr>
              <a:tr h="4851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equipment resources (ex: wheelchairs)</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a:solidFill>
                            <a:srgbClr val="BFBFBF"/>
                          </a:solidFill>
                        </a:rPr>
                        <a:t>Motivation (of students and professors); Flexibility of curriculum</a:t>
                      </a:r>
                    </a:p>
                  </a:txBody>
                  <a:tcPr marL="91450" marR="91450" marT="45725" marB="45725">
                    <a:solidFill>
                      <a:srgbClr val="BFBFBF"/>
                    </a:solidFill>
                  </a:tcPr>
                </a:tc>
              </a:tr>
              <a:tr h="292100">
                <a:tc>
                  <a:txBody>
                    <a:bodyPr/>
                    <a:lstStyle/>
                    <a:p>
                      <a:pPr marL="0" marR="0" lvl="0" indent="0" algn="l" rtl="0">
                        <a:spcBef>
                          <a:spcPts val="0"/>
                        </a:spcBef>
                        <a:buSzPct val="25000"/>
                        <a:buNone/>
                      </a:pPr>
                      <a:r>
                        <a:rPr lang="en-US" sz="1400">
                          <a:solidFill>
                            <a:srgbClr val="BFBFBF"/>
                          </a:solidFill>
                        </a:rPr>
                        <a:t>Lack of space (ex: to run labs, to store equipment)</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Availability of space</a:t>
                      </a:r>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time in curriculum</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a:solidFill>
                            <a:srgbClr val="BFBFBF"/>
                          </a:solidFill>
                        </a:rPr>
                        <a:t>Wheelchair donations &amp; loans</a:t>
                      </a:r>
                    </a:p>
                  </a:txBody>
                  <a:tcPr marL="91450" marR="91450" marT="45725" marB="45725">
                    <a:solidFill>
                      <a:srgbClr val="BFBFBF"/>
                    </a:solidFill>
                  </a:tcPr>
                </a:tc>
              </a:tr>
              <a:tr h="370850">
                <a:tc>
                  <a:txBody>
                    <a:bodyPr/>
                    <a:lstStyle/>
                    <a:p>
                      <a:pPr marL="0" marR="0" lvl="0" indent="0" algn="l" rtl="0">
                        <a:spcBef>
                          <a:spcPts val="0"/>
                        </a:spcBef>
                        <a:buSzPct val="25000"/>
                        <a:buNone/>
                      </a:pPr>
                      <a:r>
                        <a:rPr lang="en-US" sz="1400">
                          <a:solidFill>
                            <a:srgbClr val="BFBFBF"/>
                          </a:solidFill>
                        </a:rPr>
                        <a:t>Location of course (ex: time-consuming transit for students)</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Access to materials supported by the WHO</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a:solidFill>
                            <a:srgbClr val="BFBFBF"/>
                          </a:solidFill>
                        </a:rPr>
                        <a:t>Poor Internet connection</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Location close to resources </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training for professors in use of WSTPs</a:t>
                      </a:r>
                    </a:p>
                  </a:txBody>
                  <a:tcPr marL="91450" marR="91450" marT="34300" marB="34300" anchor="ctr">
                    <a:solidFill>
                      <a:srgbClr val="FFFFFF"/>
                    </a:solidFill>
                  </a:tcPr>
                </a:tc>
                <a:tc>
                  <a:txBody>
                    <a:bodyPr/>
                    <a:lstStyle/>
                    <a:p>
                      <a:pPr marL="0" marR="0" lvl="0" indent="0" algn="l" rtl="0">
                        <a:spcBef>
                          <a:spcPts val="0"/>
                        </a:spcBef>
                        <a:buSzPct val="25000"/>
                        <a:buNone/>
                      </a:pPr>
                      <a:r>
                        <a:rPr lang="en-US" sz="1400">
                          <a:solidFill>
                            <a:srgbClr val="BFBFBF"/>
                          </a:solidFill>
                        </a:rPr>
                        <a:t>Positive course evaluations &amp; research study findings</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a:solidFill>
                            <a:srgbClr val="BFBFBF"/>
                          </a:solidFill>
                        </a:rPr>
                        <a:t>Lack of support as mandatory course</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Availability of optional courses in curriculums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chemeClr val="dk1"/>
                        </a:buClr>
                        <a:buSzPct val="25000"/>
                        <a:buFont typeface="Calibri"/>
                        <a:buNone/>
                      </a:pPr>
                      <a:endParaRPr sz="1400">
                        <a:solidFill>
                          <a:srgbClr val="BFBFBF"/>
                        </a:solidFill>
                      </a:endParaRP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Program type (ex: extension to Professional PhD)</a:t>
                      </a:r>
                    </a:p>
                  </a:txBody>
                  <a:tcPr marL="91450" marR="91450" marT="45725" marB="45725">
                    <a:solidFill>
                      <a:srgbClr val="FFFFFF"/>
                    </a:solidFill>
                  </a:tcPr>
                </a:tc>
              </a:tr>
            </a:tbl>
          </a:graphicData>
        </a:graphic>
      </p:graphicFrame>
      <p:sp>
        <p:nvSpPr>
          <p:cNvPr id="1026" name="Shape 1026"/>
          <p:cNvSpPr/>
          <p:nvPr/>
        </p:nvSpPr>
        <p:spPr>
          <a:xfrm>
            <a:off x="3095182" y="2622651"/>
            <a:ext cx="5477664" cy="1087832"/>
          </a:xfrm>
          <a:prstGeom prst="wedgeRectCallout">
            <a:avLst>
              <a:gd name="adj1" fmla="val -55425"/>
              <a:gd name="adj2" fmla="val -78886"/>
            </a:avLst>
          </a:prstGeom>
          <a:solidFill>
            <a:schemeClr val="dk1">
              <a:alpha val="84705"/>
            </a:scheme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1400" b="1">
                <a:solidFill>
                  <a:schemeClr val="lt1"/>
                </a:solidFill>
                <a:latin typeface="Calibri"/>
                <a:ea typeface="Calibri"/>
                <a:cs typeface="Calibri"/>
                <a:sym typeface="Calibri"/>
              </a:rPr>
              <a:t>“Market research needed to inform the need of the wheelchair-related course.”</a:t>
            </a:r>
          </a:p>
          <a:p>
            <a:pPr marL="0" marR="0" lvl="0" indent="0" algn="l" rtl="0">
              <a:spcBef>
                <a:spcPts val="0"/>
              </a:spcBef>
              <a:buSzPct val="25000"/>
              <a:buNone/>
            </a:pPr>
            <a:r>
              <a:rPr lang="en-US" sz="1400" b="1">
                <a:solidFill>
                  <a:schemeClr val="lt1"/>
                </a:solidFill>
                <a:latin typeface="Calibri"/>
                <a:ea typeface="Calibri"/>
                <a:cs typeface="Calibri"/>
                <a:sym typeface="Calibri"/>
              </a:rPr>
              <a:t>				LMRS # 1</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Shape 1031"/>
          <p:cNvSpPr txBox="1">
            <a:spLocks noGrp="1"/>
          </p:cNvSpPr>
          <p:nvPr>
            <p:ph type="title"/>
          </p:nvPr>
        </p:nvSpPr>
        <p:spPr>
          <a:xfrm>
            <a:off x="0" y="300347"/>
            <a:ext cx="9144000" cy="4798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Gill Sans"/>
              <a:buNone/>
            </a:pPr>
            <a:r>
              <a:rPr lang="en-US" sz="2500" b="1" i="0" u="none" strike="noStrike" cap="none">
                <a:solidFill>
                  <a:schemeClr val="dk1"/>
                </a:solidFill>
                <a:latin typeface="Gill Sans"/>
                <a:ea typeface="Gill Sans"/>
                <a:cs typeface="Gill Sans"/>
                <a:sym typeface="Gill Sans"/>
              </a:rPr>
              <a:t>Barriers &amp; Facilitators to Integration of Wheelchair Content </a:t>
            </a:r>
          </a:p>
        </p:txBody>
      </p:sp>
      <p:graphicFrame>
        <p:nvGraphicFramePr>
          <p:cNvPr id="1032" name="Shape 1032"/>
          <p:cNvGraphicFramePr/>
          <p:nvPr/>
        </p:nvGraphicFramePr>
        <p:xfrm>
          <a:off x="177800" y="1104208"/>
          <a:ext cx="8813800" cy="4513700"/>
        </p:xfrm>
        <a:graphic>
          <a:graphicData uri="http://schemas.openxmlformats.org/drawingml/2006/table">
            <a:tbl>
              <a:tblPr firstRow="1" bandRow="1">
                <a:noFill/>
                <a:tableStyleId>{6C7A15F4-6765-4FD2-8D91-BEFAE0C48AB6}</a:tableStyleId>
              </a:tblPr>
              <a:tblGrid>
                <a:gridCol w="4406900"/>
                <a:gridCol w="4406900"/>
              </a:tblGrid>
              <a:tr h="215900">
                <a:tc>
                  <a:txBody>
                    <a:bodyPr/>
                    <a:lstStyle/>
                    <a:p>
                      <a:pPr marL="0" marR="0" lvl="0" indent="0" algn="ctr" rtl="0">
                        <a:spcBef>
                          <a:spcPts val="0"/>
                        </a:spcBef>
                        <a:buSzPct val="25000"/>
                        <a:buNone/>
                      </a:pPr>
                      <a:r>
                        <a:rPr lang="en-US" sz="1400"/>
                        <a:t>Barriers</a:t>
                      </a:r>
                    </a:p>
                  </a:txBody>
                  <a:tcPr marL="91450" marR="91450" marT="45725" marB="45725" anchor="ctr">
                    <a:solidFill>
                      <a:srgbClr val="448E68"/>
                    </a:solidFill>
                  </a:tcPr>
                </a:tc>
                <a:tc>
                  <a:txBody>
                    <a:bodyPr/>
                    <a:lstStyle/>
                    <a:p>
                      <a:pPr marL="0" marR="0" lvl="0" indent="0" algn="ctr" rtl="0">
                        <a:spcBef>
                          <a:spcPts val="0"/>
                        </a:spcBef>
                        <a:buSzPct val="25000"/>
                        <a:buNone/>
                      </a:pPr>
                      <a:r>
                        <a:rPr lang="en-US" sz="1400"/>
                        <a:t>Facilitators</a:t>
                      </a:r>
                    </a:p>
                  </a:txBody>
                  <a:tcPr marL="91450" marR="91450" marT="45725" marB="45725" anchor="ctr">
                    <a:solidFill>
                      <a:srgbClr val="448E68"/>
                    </a:solidFill>
                  </a:tcPr>
                </a:tc>
              </a:tr>
              <a:tr h="2260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wheelchair service provision services in the country</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Support from university directors, chairs of programs, &amp; students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1">
                          <a:solidFill>
                            <a:srgbClr val="BFBFBF"/>
                          </a:solidFill>
                        </a:rPr>
                        <a:t>Advocacy efforts large in scope</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Collaborations (ex: wheelchair providers; content experts / experienced instructors)</a:t>
                      </a:r>
                    </a:p>
                  </a:txBody>
                  <a:tcPr marL="91450" marR="91450" marT="45725" marB="45725">
                    <a:solidFill>
                      <a:srgbClr val="FFFFFF"/>
                    </a:solidFill>
                  </a:tcPr>
                </a:tc>
              </a:tr>
              <a:tr h="485150">
                <a:tc>
                  <a:txBody>
                    <a:bodyPr/>
                    <a:lstStyle/>
                    <a:p>
                      <a:pPr marL="0" marR="0" lvl="0" indent="0" algn="l" rtl="0">
                        <a:lnSpc>
                          <a:spcPct val="100000"/>
                        </a:lnSpc>
                        <a:spcBef>
                          <a:spcPts val="0"/>
                        </a:spcBef>
                        <a:spcAft>
                          <a:spcPts val="0"/>
                        </a:spcAft>
                        <a:buClr>
                          <a:schemeClr val="dk1"/>
                        </a:buClr>
                        <a:buSzPct val="25000"/>
                        <a:buFont typeface="Calibri"/>
                        <a:buNone/>
                      </a:pPr>
                      <a:r>
                        <a:rPr lang="en-US" sz="1400" b="1">
                          <a:solidFill>
                            <a:schemeClr val="dk1"/>
                          </a:solidFill>
                        </a:rPr>
                        <a:t>Lack of equipment resources (ex: wheelchairs)</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a:solidFill>
                            <a:srgbClr val="BFBFBF"/>
                          </a:solidFill>
                        </a:rPr>
                        <a:t>Motivation (of students and professors); Flexibility of curriculum</a:t>
                      </a:r>
                    </a:p>
                  </a:txBody>
                  <a:tcPr marL="91450" marR="91450" marT="45725" marB="45725">
                    <a:solidFill>
                      <a:srgbClr val="BFBFBF"/>
                    </a:solidFill>
                  </a:tcPr>
                </a:tc>
              </a:tr>
              <a:tr h="292100">
                <a:tc>
                  <a:txBody>
                    <a:bodyPr/>
                    <a:lstStyle/>
                    <a:p>
                      <a:pPr marL="0" marR="0" lvl="0" indent="0" algn="l" rtl="0">
                        <a:spcBef>
                          <a:spcPts val="0"/>
                        </a:spcBef>
                        <a:buSzPct val="25000"/>
                        <a:buNone/>
                      </a:pPr>
                      <a:r>
                        <a:rPr lang="en-US" sz="1400">
                          <a:solidFill>
                            <a:srgbClr val="BFBFBF"/>
                          </a:solidFill>
                        </a:rPr>
                        <a:t>Lack of space (ex: to run labs, to store equipment)</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Availability of space</a:t>
                      </a:r>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time in curriculum</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a:solidFill>
                            <a:srgbClr val="BFBFBF"/>
                          </a:solidFill>
                        </a:rPr>
                        <a:t>Wheelchair donations &amp; loans</a:t>
                      </a:r>
                    </a:p>
                  </a:txBody>
                  <a:tcPr marL="91450" marR="91450" marT="45725" marB="45725">
                    <a:solidFill>
                      <a:srgbClr val="BFBFBF"/>
                    </a:solidFill>
                  </a:tcPr>
                </a:tc>
              </a:tr>
              <a:tr h="370850">
                <a:tc>
                  <a:txBody>
                    <a:bodyPr/>
                    <a:lstStyle/>
                    <a:p>
                      <a:pPr marL="0" marR="0" lvl="0" indent="0" algn="l" rtl="0">
                        <a:spcBef>
                          <a:spcPts val="0"/>
                        </a:spcBef>
                        <a:buSzPct val="25000"/>
                        <a:buNone/>
                      </a:pPr>
                      <a:r>
                        <a:rPr lang="en-US" sz="1400">
                          <a:solidFill>
                            <a:srgbClr val="BFBFBF"/>
                          </a:solidFill>
                        </a:rPr>
                        <a:t>Location of course (ex: time-consuming transit for students)</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Access to materials supported by the WHO</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a:solidFill>
                            <a:srgbClr val="BFBFBF"/>
                          </a:solidFill>
                        </a:rPr>
                        <a:t>Poor Internet connection</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Location close to resources </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training for professors in use of WSTPs</a:t>
                      </a:r>
                    </a:p>
                  </a:txBody>
                  <a:tcPr marL="91450" marR="91450" marT="34300" marB="34300" anchor="ctr">
                    <a:solidFill>
                      <a:srgbClr val="FFFFFF"/>
                    </a:solidFill>
                  </a:tcPr>
                </a:tc>
                <a:tc>
                  <a:txBody>
                    <a:bodyPr/>
                    <a:lstStyle/>
                    <a:p>
                      <a:pPr marL="0" marR="0" lvl="0" indent="0" algn="l" rtl="0">
                        <a:spcBef>
                          <a:spcPts val="0"/>
                        </a:spcBef>
                        <a:buSzPct val="25000"/>
                        <a:buNone/>
                      </a:pPr>
                      <a:r>
                        <a:rPr lang="en-US" sz="1400">
                          <a:solidFill>
                            <a:srgbClr val="BFBFBF"/>
                          </a:solidFill>
                        </a:rPr>
                        <a:t>Positive course evaluations &amp; research study findings</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a:solidFill>
                            <a:srgbClr val="BFBFBF"/>
                          </a:solidFill>
                        </a:rPr>
                        <a:t>Lack of support as mandatory course</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Availability of optional courses in curriculums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chemeClr val="dk1"/>
                        </a:buClr>
                        <a:buSzPct val="25000"/>
                        <a:buFont typeface="Calibri"/>
                        <a:buNone/>
                      </a:pPr>
                      <a:endParaRPr sz="1400">
                        <a:solidFill>
                          <a:srgbClr val="BFBFBF"/>
                        </a:solidFill>
                      </a:endParaRP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Program type (ex: extension to Professional PhD)</a:t>
                      </a:r>
                    </a:p>
                  </a:txBody>
                  <a:tcPr marL="91450" marR="91450" marT="45725" marB="45725">
                    <a:solidFill>
                      <a:srgbClr val="FFFFFF"/>
                    </a:solidFill>
                  </a:tcPr>
                </a:tc>
              </a:tr>
            </a:tbl>
          </a:graphicData>
        </a:graphic>
      </p:graphicFrame>
      <p:sp>
        <p:nvSpPr>
          <p:cNvPr id="1033" name="Shape 1033"/>
          <p:cNvSpPr/>
          <p:nvPr/>
        </p:nvSpPr>
        <p:spPr>
          <a:xfrm>
            <a:off x="3462194" y="3667944"/>
            <a:ext cx="5788327" cy="1517217"/>
          </a:xfrm>
          <a:prstGeom prst="wedgeRectCallout">
            <a:avLst>
              <a:gd name="adj1" fmla="val -55212"/>
              <a:gd name="adj2" fmla="val -100014"/>
            </a:avLst>
          </a:prstGeom>
          <a:solidFill>
            <a:schemeClr val="dk1">
              <a:alpha val="84705"/>
            </a:scheme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400" b="1" dirty="0">
              <a:solidFill>
                <a:schemeClr val="lt1"/>
              </a:solidFill>
              <a:latin typeface="Calibri"/>
              <a:ea typeface="Calibri"/>
              <a:cs typeface="Calibri"/>
              <a:sym typeface="Calibri"/>
            </a:endParaRPr>
          </a:p>
          <a:p>
            <a:pPr marL="0" marR="0" lvl="0" indent="0" algn="l" rtl="0">
              <a:spcBef>
                <a:spcPts val="0"/>
              </a:spcBef>
              <a:buSzPct val="25000"/>
              <a:buNone/>
            </a:pPr>
            <a:r>
              <a:rPr lang="en-US" sz="1400" b="1" dirty="0">
                <a:solidFill>
                  <a:schemeClr val="lt1"/>
                </a:solidFill>
                <a:latin typeface="Calibri"/>
                <a:ea typeface="Calibri"/>
                <a:cs typeface="Calibri"/>
                <a:sym typeface="Calibri"/>
              </a:rPr>
              <a:t>“The whole uncertainty as to when and if we receive our products…”</a:t>
            </a:r>
          </a:p>
          <a:p>
            <a:pPr marL="0" marR="0" lvl="0" indent="0" algn="l" rtl="0">
              <a:spcBef>
                <a:spcPts val="0"/>
              </a:spcBef>
              <a:buSzPct val="25000"/>
              <a:buNone/>
            </a:pPr>
            <a:r>
              <a:rPr lang="en-US" sz="1400" dirty="0">
                <a:solidFill>
                  <a:schemeClr val="lt1"/>
                </a:solidFill>
                <a:latin typeface="Calibri"/>
                <a:ea typeface="Calibri"/>
                <a:cs typeface="Calibri"/>
                <a:sym typeface="Calibri"/>
              </a:rPr>
              <a:t>				</a:t>
            </a:r>
            <a:r>
              <a:rPr lang="en-US" sz="1400" b="1" dirty="0">
                <a:solidFill>
                  <a:schemeClr val="lt1"/>
                </a:solidFill>
                <a:latin typeface="Calibri"/>
                <a:ea typeface="Calibri"/>
                <a:cs typeface="Calibri"/>
                <a:sym typeface="Calibri"/>
              </a:rPr>
              <a:t>LRS # 2</a:t>
            </a:r>
          </a:p>
          <a:p>
            <a:pPr marL="0" marR="0" lvl="0" indent="0" algn="l" rtl="0">
              <a:spcBef>
                <a:spcPts val="0"/>
              </a:spcBef>
              <a:buNone/>
            </a:pPr>
            <a:endParaRPr sz="1400" b="1" dirty="0">
              <a:solidFill>
                <a:schemeClr val="lt1"/>
              </a:solidFill>
              <a:latin typeface="Calibri"/>
              <a:ea typeface="Calibri"/>
              <a:cs typeface="Calibri"/>
              <a:sym typeface="Calibri"/>
            </a:endParaRPr>
          </a:p>
          <a:p>
            <a:pPr marL="0" marR="0" lvl="0" indent="0" algn="l" rtl="0">
              <a:spcBef>
                <a:spcPts val="0"/>
              </a:spcBef>
              <a:buSzPct val="25000"/>
              <a:buNone/>
            </a:pPr>
            <a:r>
              <a:rPr lang="en-US" sz="1400" b="1" dirty="0">
                <a:solidFill>
                  <a:schemeClr val="lt1"/>
                </a:solidFill>
                <a:latin typeface="Calibri"/>
                <a:ea typeface="Calibri"/>
                <a:cs typeface="Calibri"/>
                <a:sym typeface="Calibri"/>
              </a:rPr>
              <a:t>“There are literally space restraints and equipment restraints...”</a:t>
            </a:r>
          </a:p>
          <a:p>
            <a:pPr marL="0" marR="0" lvl="0" indent="0" algn="l" rtl="0">
              <a:spcBef>
                <a:spcPts val="0"/>
              </a:spcBef>
              <a:buSzPct val="25000"/>
              <a:buNone/>
            </a:pPr>
            <a:r>
              <a:rPr lang="en-US" sz="1400" b="1" dirty="0">
                <a:solidFill>
                  <a:schemeClr val="lt1"/>
                </a:solidFill>
                <a:latin typeface="Calibri"/>
                <a:ea typeface="Calibri"/>
                <a:cs typeface="Calibri"/>
                <a:sym typeface="Calibri"/>
              </a:rPr>
              <a:t>									</a:t>
            </a:r>
            <a:r>
              <a:rPr lang="en-US" sz="1400" b="1" dirty="0" smtClean="0">
                <a:solidFill>
                  <a:schemeClr val="lt1"/>
                </a:solidFill>
                <a:latin typeface="Calibri"/>
                <a:ea typeface="Calibri"/>
                <a:cs typeface="Calibri"/>
                <a:sym typeface="Calibri"/>
              </a:rPr>
              <a:t>	HRS </a:t>
            </a:r>
            <a:r>
              <a:rPr lang="en-US" sz="1400" b="1" dirty="0">
                <a:solidFill>
                  <a:schemeClr val="lt1"/>
                </a:solidFill>
                <a:latin typeface="Calibri"/>
                <a:ea typeface="Calibri"/>
                <a:cs typeface="Calibri"/>
                <a:sym typeface="Calibri"/>
              </a:rPr>
              <a:t># 1</a:t>
            </a:r>
          </a:p>
          <a:p>
            <a:pPr marL="0" marR="0" lvl="0" indent="0" algn="l" rtl="0">
              <a:spcBef>
                <a:spcPts val="0"/>
              </a:spcBef>
              <a:buNone/>
            </a:pPr>
            <a:endParaRPr sz="14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Shape 1038"/>
          <p:cNvSpPr txBox="1">
            <a:spLocks noGrp="1"/>
          </p:cNvSpPr>
          <p:nvPr>
            <p:ph type="title"/>
          </p:nvPr>
        </p:nvSpPr>
        <p:spPr>
          <a:xfrm>
            <a:off x="0" y="300347"/>
            <a:ext cx="9144000" cy="4798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Gill Sans"/>
              <a:buNone/>
            </a:pPr>
            <a:r>
              <a:rPr lang="en-US" sz="2500" b="1" i="0" u="none" strike="noStrike" cap="none">
                <a:solidFill>
                  <a:schemeClr val="dk1"/>
                </a:solidFill>
                <a:latin typeface="Gill Sans"/>
                <a:ea typeface="Gill Sans"/>
                <a:cs typeface="Gill Sans"/>
                <a:sym typeface="Gill Sans"/>
              </a:rPr>
              <a:t>Barriers &amp; Facilitators to Integration of Wheelchair Content </a:t>
            </a:r>
          </a:p>
        </p:txBody>
      </p:sp>
      <p:graphicFrame>
        <p:nvGraphicFramePr>
          <p:cNvPr id="1039" name="Shape 1039"/>
          <p:cNvGraphicFramePr/>
          <p:nvPr/>
        </p:nvGraphicFramePr>
        <p:xfrm>
          <a:off x="177800" y="1104208"/>
          <a:ext cx="8813800" cy="4513700"/>
        </p:xfrm>
        <a:graphic>
          <a:graphicData uri="http://schemas.openxmlformats.org/drawingml/2006/table">
            <a:tbl>
              <a:tblPr firstRow="1" bandRow="1">
                <a:noFill/>
                <a:tableStyleId>{6C7A15F4-6765-4FD2-8D91-BEFAE0C48AB6}</a:tableStyleId>
              </a:tblPr>
              <a:tblGrid>
                <a:gridCol w="4406900"/>
                <a:gridCol w="4406900"/>
              </a:tblGrid>
              <a:tr h="215900">
                <a:tc>
                  <a:txBody>
                    <a:bodyPr/>
                    <a:lstStyle/>
                    <a:p>
                      <a:pPr marL="0" marR="0" lvl="0" indent="0" algn="ctr" rtl="0">
                        <a:spcBef>
                          <a:spcPts val="0"/>
                        </a:spcBef>
                        <a:buSzPct val="25000"/>
                        <a:buNone/>
                      </a:pPr>
                      <a:r>
                        <a:rPr lang="en-US" sz="1400"/>
                        <a:t>Barriers</a:t>
                      </a:r>
                    </a:p>
                  </a:txBody>
                  <a:tcPr marL="91450" marR="91450" marT="45725" marB="45725" anchor="ctr">
                    <a:solidFill>
                      <a:srgbClr val="448E68"/>
                    </a:solidFill>
                  </a:tcPr>
                </a:tc>
                <a:tc>
                  <a:txBody>
                    <a:bodyPr/>
                    <a:lstStyle/>
                    <a:p>
                      <a:pPr marL="0" marR="0" lvl="0" indent="0" algn="ctr" rtl="0">
                        <a:spcBef>
                          <a:spcPts val="0"/>
                        </a:spcBef>
                        <a:buSzPct val="25000"/>
                        <a:buNone/>
                      </a:pPr>
                      <a:r>
                        <a:rPr lang="en-US" sz="1400"/>
                        <a:t>Facilitators</a:t>
                      </a:r>
                    </a:p>
                  </a:txBody>
                  <a:tcPr marL="91450" marR="91450" marT="45725" marB="45725" anchor="ctr">
                    <a:solidFill>
                      <a:srgbClr val="448E68"/>
                    </a:solidFill>
                  </a:tcPr>
                </a:tc>
              </a:tr>
              <a:tr h="2260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wheelchair service provision services in the country</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Support from university directors, chairs of programs, &amp; students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1">
                          <a:solidFill>
                            <a:srgbClr val="BFBFBF"/>
                          </a:solidFill>
                        </a:rPr>
                        <a:t>Advocacy efforts large in scope</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Collaborations (ex: wheelchair providers; content experts / experienced instructors)</a:t>
                      </a:r>
                    </a:p>
                  </a:txBody>
                  <a:tcPr marL="91450" marR="91450" marT="45725" marB="45725">
                    <a:solidFill>
                      <a:srgbClr val="FFFFFF"/>
                    </a:solidFill>
                  </a:tcPr>
                </a:tc>
              </a:tr>
              <a:tr h="4851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equipment resources (ex: wheelchairs)</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a:solidFill>
                            <a:srgbClr val="BFBFBF"/>
                          </a:solidFill>
                        </a:rPr>
                        <a:t>Motivation (of students and professors); Flexibility of curriculum</a:t>
                      </a:r>
                    </a:p>
                  </a:txBody>
                  <a:tcPr marL="91450" marR="91450" marT="45725" marB="45725">
                    <a:solidFill>
                      <a:srgbClr val="BFBFBF"/>
                    </a:solidFill>
                  </a:tcPr>
                </a:tc>
              </a:tr>
              <a:tr h="292100">
                <a:tc>
                  <a:txBody>
                    <a:bodyPr/>
                    <a:lstStyle/>
                    <a:p>
                      <a:pPr marL="0" marR="0" lvl="0" indent="0" algn="l" rtl="0">
                        <a:spcBef>
                          <a:spcPts val="0"/>
                        </a:spcBef>
                        <a:buSzPct val="25000"/>
                        <a:buNone/>
                      </a:pPr>
                      <a:r>
                        <a:rPr lang="en-US" sz="1400" b="1">
                          <a:solidFill>
                            <a:srgbClr val="000000"/>
                          </a:solidFill>
                        </a:rPr>
                        <a:t>Lack of space (ex: to run labs, to store equipment)</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Availability of space</a:t>
                      </a:r>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time in curriculum</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a:solidFill>
                            <a:srgbClr val="BFBFBF"/>
                          </a:solidFill>
                        </a:rPr>
                        <a:t>Wheelchair donations &amp; loans</a:t>
                      </a:r>
                    </a:p>
                  </a:txBody>
                  <a:tcPr marL="91450" marR="91450" marT="45725" marB="45725">
                    <a:solidFill>
                      <a:srgbClr val="BFBFBF"/>
                    </a:solidFill>
                  </a:tcPr>
                </a:tc>
              </a:tr>
              <a:tr h="370850">
                <a:tc>
                  <a:txBody>
                    <a:bodyPr/>
                    <a:lstStyle/>
                    <a:p>
                      <a:pPr marL="0" marR="0" lvl="0" indent="0" algn="l" rtl="0">
                        <a:spcBef>
                          <a:spcPts val="0"/>
                        </a:spcBef>
                        <a:buSzPct val="25000"/>
                        <a:buNone/>
                      </a:pPr>
                      <a:r>
                        <a:rPr lang="en-US" sz="1400">
                          <a:solidFill>
                            <a:srgbClr val="BFBFBF"/>
                          </a:solidFill>
                        </a:rPr>
                        <a:t>Location of course (ex: time-consuming transit for students)</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Access to materials supported by the WHO</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a:solidFill>
                            <a:srgbClr val="BFBFBF"/>
                          </a:solidFill>
                        </a:rPr>
                        <a:t>Poor Internet connection</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Location close to resources </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training for professors in use of WSTPs</a:t>
                      </a:r>
                    </a:p>
                  </a:txBody>
                  <a:tcPr marL="91450" marR="91450" marT="34300" marB="34300" anchor="ctr">
                    <a:solidFill>
                      <a:srgbClr val="FFFFFF"/>
                    </a:solidFill>
                  </a:tcPr>
                </a:tc>
                <a:tc>
                  <a:txBody>
                    <a:bodyPr/>
                    <a:lstStyle/>
                    <a:p>
                      <a:pPr marL="0" marR="0" lvl="0" indent="0" algn="l" rtl="0">
                        <a:spcBef>
                          <a:spcPts val="0"/>
                        </a:spcBef>
                        <a:buSzPct val="25000"/>
                        <a:buNone/>
                      </a:pPr>
                      <a:r>
                        <a:rPr lang="en-US" sz="1400">
                          <a:solidFill>
                            <a:srgbClr val="BFBFBF"/>
                          </a:solidFill>
                        </a:rPr>
                        <a:t>Positive course evaluations &amp; research study findings</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a:solidFill>
                            <a:srgbClr val="BFBFBF"/>
                          </a:solidFill>
                        </a:rPr>
                        <a:t>Lack of support as mandatory course</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Availability of optional courses in curriculums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chemeClr val="dk1"/>
                        </a:buClr>
                        <a:buSzPct val="25000"/>
                        <a:buFont typeface="Calibri"/>
                        <a:buNone/>
                      </a:pPr>
                      <a:endParaRPr sz="1400">
                        <a:solidFill>
                          <a:srgbClr val="BFBFBF"/>
                        </a:solidFill>
                      </a:endParaRP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Program type (ex: extension to Professional PhD)</a:t>
                      </a:r>
                    </a:p>
                  </a:txBody>
                  <a:tcPr marL="91450" marR="91450" marT="45725" marB="45725">
                    <a:solidFill>
                      <a:srgbClr val="FFFFFF"/>
                    </a:solidFill>
                  </a:tcPr>
                </a:tc>
              </a:tr>
            </a:tbl>
          </a:graphicData>
        </a:graphic>
      </p:graphicFrame>
      <p:sp>
        <p:nvSpPr>
          <p:cNvPr id="1040" name="Shape 1040"/>
          <p:cNvSpPr/>
          <p:nvPr/>
        </p:nvSpPr>
        <p:spPr>
          <a:xfrm>
            <a:off x="3687542" y="3899167"/>
            <a:ext cx="5304059" cy="1251946"/>
          </a:xfrm>
          <a:prstGeom prst="wedgeRectCallout">
            <a:avLst>
              <a:gd name="adj1" fmla="val -55425"/>
              <a:gd name="adj2" fmla="val -99566"/>
            </a:avLst>
          </a:prstGeom>
          <a:solidFill>
            <a:schemeClr val="dk1">
              <a:alpha val="84705"/>
            </a:scheme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400" b="1">
              <a:solidFill>
                <a:schemeClr val="lt1"/>
              </a:solidFill>
              <a:latin typeface="Calibri"/>
              <a:ea typeface="Calibri"/>
              <a:cs typeface="Calibri"/>
              <a:sym typeface="Calibri"/>
            </a:endParaRPr>
          </a:p>
          <a:p>
            <a:pPr marL="0" marR="0" lvl="0" indent="0" algn="l" rtl="0">
              <a:spcBef>
                <a:spcPts val="0"/>
              </a:spcBef>
              <a:buSzPct val="25000"/>
              <a:buNone/>
            </a:pPr>
            <a:r>
              <a:rPr lang="en-US" sz="1400" b="1">
                <a:solidFill>
                  <a:schemeClr val="lt1"/>
                </a:solidFill>
                <a:latin typeface="Calibri"/>
                <a:ea typeface="Calibri"/>
                <a:cs typeface="Calibri"/>
                <a:sym typeface="Calibri"/>
              </a:rPr>
              <a:t>“Some of our challenges are having a good place to store equipment and enough space to do all this.”</a:t>
            </a:r>
          </a:p>
          <a:p>
            <a:pPr marL="0" marR="0" lvl="0" indent="0" algn="l" rtl="0">
              <a:spcBef>
                <a:spcPts val="0"/>
              </a:spcBef>
              <a:buSzPct val="25000"/>
              <a:buNone/>
            </a:pPr>
            <a:r>
              <a:rPr lang="en-US" sz="1400" b="1">
                <a:solidFill>
                  <a:schemeClr val="lt1"/>
                </a:solidFill>
                <a:latin typeface="Calibri"/>
                <a:ea typeface="Calibri"/>
                <a:cs typeface="Calibri"/>
                <a:sym typeface="Calibri"/>
              </a:rPr>
              <a:t>									HRS # 3</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Shape 1045"/>
          <p:cNvSpPr txBox="1">
            <a:spLocks noGrp="1"/>
          </p:cNvSpPr>
          <p:nvPr>
            <p:ph type="title"/>
          </p:nvPr>
        </p:nvSpPr>
        <p:spPr>
          <a:xfrm>
            <a:off x="0" y="300347"/>
            <a:ext cx="9144000" cy="4798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Gill Sans"/>
              <a:buNone/>
            </a:pPr>
            <a:r>
              <a:rPr lang="en-US" sz="2500" b="1" i="0" u="none" strike="noStrike" cap="none">
                <a:solidFill>
                  <a:schemeClr val="dk1"/>
                </a:solidFill>
                <a:latin typeface="Gill Sans"/>
                <a:ea typeface="Gill Sans"/>
                <a:cs typeface="Gill Sans"/>
                <a:sym typeface="Gill Sans"/>
              </a:rPr>
              <a:t>Barriers &amp; Facilitators to Integration of Wheelchair Content </a:t>
            </a:r>
          </a:p>
        </p:txBody>
      </p:sp>
      <p:graphicFrame>
        <p:nvGraphicFramePr>
          <p:cNvPr id="1046" name="Shape 1046"/>
          <p:cNvGraphicFramePr/>
          <p:nvPr/>
        </p:nvGraphicFramePr>
        <p:xfrm>
          <a:off x="177800" y="1104208"/>
          <a:ext cx="8813800" cy="4513700"/>
        </p:xfrm>
        <a:graphic>
          <a:graphicData uri="http://schemas.openxmlformats.org/drawingml/2006/table">
            <a:tbl>
              <a:tblPr firstRow="1" bandRow="1">
                <a:noFill/>
                <a:tableStyleId>{6C7A15F4-6765-4FD2-8D91-BEFAE0C48AB6}</a:tableStyleId>
              </a:tblPr>
              <a:tblGrid>
                <a:gridCol w="4406900"/>
                <a:gridCol w="4406900"/>
              </a:tblGrid>
              <a:tr h="215900">
                <a:tc>
                  <a:txBody>
                    <a:bodyPr/>
                    <a:lstStyle/>
                    <a:p>
                      <a:pPr marL="0" marR="0" lvl="0" indent="0" algn="ctr" rtl="0">
                        <a:spcBef>
                          <a:spcPts val="0"/>
                        </a:spcBef>
                        <a:buSzPct val="25000"/>
                        <a:buNone/>
                      </a:pPr>
                      <a:r>
                        <a:rPr lang="en-US" sz="1400"/>
                        <a:t>Barriers</a:t>
                      </a:r>
                    </a:p>
                  </a:txBody>
                  <a:tcPr marL="91450" marR="91450" marT="45725" marB="45725" anchor="ctr">
                    <a:solidFill>
                      <a:srgbClr val="448E68"/>
                    </a:solidFill>
                  </a:tcPr>
                </a:tc>
                <a:tc>
                  <a:txBody>
                    <a:bodyPr/>
                    <a:lstStyle/>
                    <a:p>
                      <a:pPr marL="0" marR="0" lvl="0" indent="0" algn="ctr" rtl="0">
                        <a:spcBef>
                          <a:spcPts val="0"/>
                        </a:spcBef>
                        <a:buSzPct val="25000"/>
                        <a:buNone/>
                      </a:pPr>
                      <a:r>
                        <a:rPr lang="en-US" sz="1400"/>
                        <a:t>Facilitators</a:t>
                      </a:r>
                    </a:p>
                  </a:txBody>
                  <a:tcPr marL="91450" marR="91450" marT="45725" marB="45725" anchor="ctr">
                    <a:solidFill>
                      <a:srgbClr val="448E68"/>
                    </a:solidFill>
                  </a:tcPr>
                </a:tc>
              </a:tr>
              <a:tr h="2260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wheelchair service provision services in the country</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Support from university directors, chairs of programs, &amp; students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1">
                          <a:solidFill>
                            <a:srgbClr val="BFBFBF"/>
                          </a:solidFill>
                        </a:rPr>
                        <a:t>Advocacy efforts large in scope</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Collaborations (ex: wheelchair providers; content experts / experienced instructors)</a:t>
                      </a:r>
                    </a:p>
                  </a:txBody>
                  <a:tcPr marL="91450" marR="91450" marT="45725" marB="45725"/>
                </a:tc>
              </a:tr>
              <a:tr h="4851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equipment resources (ex: wheelchairs)</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a:solidFill>
                            <a:srgbClr val="BFBFBF"/>
                          </a:solidFill>
                        </a:rPr>
                        <a:t>Motivation (of students and professors); Flexibility of curriculum</a:t>
                      </a:r>
                    </a:p>
                  </a:txBody>
                  <a:tcPr marL="91450" marR="91450" marT="45725" marB="45725">
                    <a:solidFill>
                      <a:srgbClr val="BFBFBF"/>
                    </a:solidFill>
                  </a:tcPr>
                </a:tc>
              </a:tr>
              <a:tr h="292100">
                <a:tc>
                  <a:txBody>
                    <a:bodyPr/>
                    <a:lstStyle/>
                    <a:p>
                      <a:pPr marL="0" marR="0" lvl="0" indent="0" algn="l" rtl="0">
                        <a:spcBef>
                          <a:spcPts val="0"/>
                        </a:spcBef>
                        <a:buSzPct val="25000"/>
                        <a:buNone/>
                      </a:pPr>
                      <a:r>
                        <a:rPr lang="en-US" sz="1400" b="0">
                          <a:solidFill>
                            <a:srgbClr val="BFBFBF"/>
                          </a:solidFill>
                        </a:rPr>
                        <a:t>Lack of space (ex: to run labs, to store equipment)</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Availability of space</a:t>
                      </a:r>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chemeClr val="dk1"/>
                        </a:buClr>
                        <a:buSzPct val="25000"/>
                        <a:buFont typeface="Calibri"/>
                        <a:buNone/>
                      </a:pPr>
                      <a:r>
                        <a:rPr lang="en-US" sz="1400" b="1">
                          <a:solidFill>
                            <a:schemeClr val="dk1"/>
                          </a:solidFill>
                        </a:rPr>
                        <a:t>Lack of time in curriculum</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a:solidFill>
                            <a:srgbClr val="BFBFBF"/>
                          </a:solidFill>
                        </a:rPr>
                        <a:t>Wheelchair donations &amp; loans</a:t>
                      </a:r>
                    </a:p>
                  </a:txBody>
                  <a:tcPr marL="91450" marR="91450" marT="45725" marB="45725">
                    <a:solidFill>
                      <a:srgbClr val="BFBFBF"/>
                    </a:solidFill>
                  </a:tcPr>
                </a:tc>
              </a:tr>
              <a:tr h="370850">
                <a:tc>
                  <a:txBody>
                    <a:bodyPr/>
                    <a:lstStyle/>
                    <a:p>
                      <a:pPr marL="0" marR="0" lvl="0" indent="0" algn="l" rtl="0">
                        <a:spcBef>
                          <a:spcPts val="0"/>
                        </a:spcBef>
                        <a:buSzPct val="25000"/>
                        <a:buNone/>
                      </a:pPr>
                      <a:r>
                        <a:rPr lang="en-US" sz="1400">
                          <a:solidFill>
                            <a:srgbClr val="BFBFBF"/>
                          </a:solidFill>
                        </a:rPr>
                        <a:t>Location of course (ex: time-consuming transit for students)</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Access to materials supported by the WHO</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a:solidFill>
                            <a:srgbClr val="BFBFBF"/>
                          </a:solidFill>
                        </a:rPr>
                        <a:t>Poor Internet connection</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Location close to resources </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training for professors in use of WSTPs</a:t>
                      </a:r>
                    </a:p>
                  </a:txBody>
                  <a:tcPr marL="91450" marR="91450" marT="34300" marB="34300" anchor="ctr">
                    <a:solidFill>
                      <a:srgbClr val="FFFFFF"/>
                    </a:solidFill>
                  </a:tcPr>
                </a:tc>
                <a:tc>
                  <a:txBody>
                    <a:bodyPr/>
                    <a:lstStyle/>
                    <a:p>
                      <a:pPr marL="0" marR="0" lvl="0" indent="0" algn="l" rtl="0">
                        <a:spcBef>
                          <a:spcPts val="0"/>
                        </a:spcBef>
                        <a:buSzPct val="25000"/>
                        <a:buNone/>
                      </a:pPr>
                      <a:r>
                        <a:rPr lang="en-US" sz="1400">
                          <a:solidFill>
                            <a:srgbClr val="BFBFBF"/>
                          </a:solidFill>
                        </a:rPr>
                        <a:t>Positive course evaluations &amp; research study findings</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a:solidFill>
                            <a:srgbClr val="BFBFBF"/>
                          </a:solidFill>
                        </a:rPr>
                        <a:t>Lack of support as mandatory course</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Availability of optional courses in curriculums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chemeClr val="dk1"/>
                        </a:buClr>
                        <a:buSzPct val="25000"/>
                        <a:buFont typeface="Calibri"/>
                        <a:buNone/>
                      </a:pPr>
                      <a:endParaRPr sz="1400">
                        <a:solidFill>
                          <a:srgbClr val="BFBFBF"/>
                        </a:solidFill>
                      </a:endParaRP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Program type (ex: extension to Professional PhD)</a:t>
                      </a:r>
                    </a:p>
                  </a:txBody>
                  <a:tcPr marL="91450" marR="91450" marT="45725" marB="45725">
                    <a:solidFill>
                      <a:srgbClr val="FFFFFF"/>
                    </a:solidFill>
                  </a:tcPr>
                </a:tc>
              </a:tr>
            </a:tbl>
          </a:graphicData>
        </a:graphic>
      </p:graphicFrame>
      <p:sp>
        <p:nvSpPr>
          <p:cNvPr id="1047" name="Shape 1047"/>
          <p:cNvSpPr/>
          <p:nvPr/>
        </p:nvSpPr>
        <p:spPr>
          <a:xfrm>
            <a:off x="2787650" y="1695999"/>
            <a:ext cx="6203950" cy="2231703"/>
          </a:xfrm>
          <a:prstGeom prst="wedgeRectCallout">
            <a:avLst>
              <a:gd name="adj1" fmla="val -57564"/>
              <a:gd name="adj2" fmla="val 32128"/>
            </a:avLst>
          </a:prstGeom>
          <a:solidFill>
            <a:srgbClr val="448E68">
              <a:alpha val="84705"/>
            </a:srgb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20000"/>
              </a:lnSpc>
              <a:spcBef>
                <a:spcPts val="0"/>
              </a:spcBef>
              <a:buSzPct val="25000"/>
              <a:buNone/>
            </a:pPr>
            <a:r>
              <a:rPr lang="en-US" sz="1400" b="1" dirty="0">
                <a:solidFill>
                  <a:schemeClr val="lt1"/>
                </a:solidFill>
                <a:latin typeface="Calibri"/>
                <a:ea typeface="Calibri"/>
                <a:cs typeface="Calibri"/>
                <a:sym typeface="Calibri"/>
              </a:rPr>
              <a:t>“For PT, there is a big issue to include the 40 hours in their curriculum,  they still working on...” </a:t>
            </a:r>
          </a:p>
          <a:p>
            <a:pPr marL="0" marR="0" lvl="0" indent="0" algn="l" rtl="0">
              <a:lnSpc>
                <a:spcPct val="120000"/>
              </a:lnSpc>
              <a:spcBef>
                <a:spcPts val="0"/>
              </a:spcBef>
              <a:buSzPct val="25000"/>
              <a:buNone/>
            </a:pPr>
            <a:r>
              <a:rPr lang="en-US" sz="1400" b="1" dirty="0">
                <a:solidFill>
                  <a:schemeClr val="lt1"/>
                </a:solidFill>
                <a:latin typeface="Calibri"/>
                <a:ea typeface="Calibri"/>
                <a:cs typeface="Calibri"/>
                <a:sym typeface="Calibri"/>
              </a:rPr>
              <a:t>					LRS # 1</a:t>
            </a:r>
          </a:p>
          <a:p>
            <a:pPr marL="0" marR="0" lvl="0" indent="0" algn="l" rtl="0">
              <a:lnSpc>
                <a:spcPct val="120000"/>
              </a:lnSpc>
              <a:spcBef>
                <a:spcPts val="0"/>
              </a:spcBef>
              <a:buNone/>
            </a:pPr>
            <a:endParaRPr sz="800" b="1" dirty="0">
              <a:solidFill>
                <a:schemeClr val="lt1"/>
              </a:solidFill>
              <a:latin typeface="Calibri"/>
              <a:ea typeface="Calibri"/>
              <a:cs typeface="Calibri"/>
              <a:sym typeface="Calibri"/>
            </a:endParaRPr>
          </a:p>
          <a:p>
            <a:pPr marL="0" marR="0" lvl="0" indent="0" algn="l" rtl="0">
              <a:lnSpc>
                <a:spcPct val="120000"/>
              </a:lnSpc>
              <a:spcBef>
                <a:spcPts val="0"/>
              </a:spcBef>
              <a:buSzPct val="25000"/>
              <a:buNone/>
            </a:pPr>
            <a:r>
              <a:rPr lang="en-US" sz="1400" b="1" dirty="0">
                <a:solidFill>
                  <a:schemeClr val="lt1"/>
                </a:solidFill>
                <a:latin typeface="Calibri"/>
                <a:ea typeface="Calibri"/>
                <a:cs typeface="Calibri"/>
                <a:sym typeface="Calibri"/>
              </a:rPr>
              <a:t>“Finding the hours to do that. [Master’s OT program] is pretty full and pretty busy as are all the programs across the country. […] So that was the biggest issue in terms of advocacy to get the time.”</a:t>
            </a:r>
          </a:p>
          <a:p>
            <a:pPr marL="0" marR="0" lvl="0" indent="0" algn="l" rtl="0">
              <a:lnSpc>
                <a:spcPct val="120000"/>
              </a:lnSpc>
              <a:spcBef>
                <a:spcPts val="0"/>
              </a:spcBef>
              <a:buSzPct val="25000"/>
              <a:buNone/>
            </a:pPr>
            <a:r>
              <a:rPr lang="en-US" sz="1400" b="1" dirty="0">
                <a:solidFill>
                  <a:schemeClr val="lt1"/>
                </a:solidFill>
                <a:latin typeface="Calibri"/>
                <a:ea typeface="Calibri"/>
                <a:cs typeface="Calibri"/>
                <a:sym typeface="Calibri"/>
              </a:rPr>
              <a:t>								</a:t>
            </a:r>
            <a:r>
              <a:rPr lang="en-US" sz="1400" b="1" dirty="0" smtClean="0">
                <a:solidFill>
                  <a:schemeClr val="lt1"/>
                </a:solidFill>
                <a:latin typeface="Calibri"/>
                <a:ea typeface="Calibri"/>
                <a:cs typeface="Calibri"/>
                <a:sym typeface="Calibri"/>
              </a:rPr>
              <a:t>			HRS </a:t>
            </a:r>
            <a:r>
              <a:rPr lang="en-US" sz="1400" b="1" dirty="0">
                <a:solidFill>
                  <a:schemeClr val="lt1"/>
                </a:solidFill>
                <a:latin typeface="Calibri"/>
                <a:ea typeface="Calibri"/>
                <a:cs typeface="Calibri"/>
                <a:sym typeface="Calibri"/>
              </a:rPr>
              <a:t># 2</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Shape 1052"/>
          <p:cNvSpPr txBox="1">
            <a:spLocks noGrp="1"/>
          </p:cNvSpPr>
          <p:nvPr>
            <p:ph type="title"/>
          </p:nvPr>
        </p:nvSpPr>
        <p:spPr>
          <a:xfrm>
            <a:off x="0" y="300347"/>
            <a:ext cx="9144000" cy="4798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Gill Sans"/>
              <a:buNone/>
            </a:pPr>
            <a:r>
              <a:rPr lang="en-US" sz="2500" b="1" i="0" u="none" strike="noStrike" cap="none">
                <a:solidFill>
                  <a:schemeClr val="dk1"/>
                </a:solidFill>
                <a:latin typeface="Gill Sans"/>
                <a:ea typeface="Gill Sans"/>
                <a:cs typeface="Gill Sans"/>
                <a:sym typeface="Gill Sans"/>
              </a:rPr>
              <a:t>Barriers &amp; Facilitators to Integration of Wheelchair Content </a:t>
            </a:r>
          </a:p>
        </p:txBody>
      </p:sp>
      <p:graphicFrame>
        <p:nvGraphicFramePr>
          <p:cNvPr id="1053" name="Shape 1053"/>
          <p:cNvGraphicFramePr/>
          <p:nvPr/>
        </p:nvGraphicFramePr>
        <p:xfrm>
          <a:off x="177800" y="1104208"/>
          <a:ext cx="8813800" cy="4513700"/>
        </p:xfrm>
        <a:graphic>
          <a:graphicData uri="http://schemas.openxmlformats.org/drawingml/2006/table">
            <a:tbl>
              <a:tblPr firstRow="1" bandRow="1">
                <a:noFill/>
                <a:tableStyleId>{6C7A15F4-6765-4FD2-8D91-BEFAE0C48AB6}</a:tableStyleId>
              </a:tblPr>
              <a:tblGrid>
                <a:gridCol w="4406900"/>
                <a:gridCol w="4406900"/>
              </a:tblGrid>
              <a:tr h="215900">
                <a:tc>
                  <a:txBody>
                    <a:bodyPr/>
                    <a:lstStyle/>
                    <a:p>
                      <a:pPr marL="0" marR="0" lvl="0" indent="0" algn="ctr" rtl="0">
                        <a:spcBef>
                          <a:spcPts val="0"/>
                        </a:spcBef>
                        <a:buSzPct val="25000"/>
                        <a:buNone/>
                      </a:pPr>
                      <a:r>
                        <a:rPr lang="en-US" sz="1400"/>
                        <a:t>Barriers</a:t>
                      </a:r>
                    </a:p>
                  </a:txBody>
                  <a:tcPr marL="91450" marR="91450" marT="45725" marB="45725" anchor="ctr">
                    <a:solidFill>
                      <a:srgbClr val="448E68"/>
                    </a:solidFill>
                  </a:tcPr>
                </a:tc>
                <a:tc>
                  <a:txBody>
                    <a:bodyPr/>
                    <a:lstStyle/>
                    <a:p>
                      <a:pPr marL="0" marR="0" lvl="0" indent="0" algn="ctr" rtl="0">
                        <a:spcBef>
                          <a:spcPts val="0"/>
                        </a:spcBef>
                        <a:buSzPct val="25000"/>
                        <a:buNone/>
                      </a:pPr>
                      <a:r>
                        <a:rPr lang="en-US" sz="1400"/>
                        <a:t>Facilitators</a:t>
                      </a:r>
                    </a:p>
                  </a:txBody>
                  <a:tcPr marL="91450" marR="91450" marT="45725" marB="45725" anchor="ctr">
                    <a:solidFill>
                      <a:srgbClr val="448E68"/>
                    </a:solidFill>
                  </a:tcPr>
                </a:tc>
              </a:tr>
              <a:tr h="2260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wheelchair service provision services in the country</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Support from university directors, chairs of programs, &amp; students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1">
                          <a:solidFill>
                            <a:srgbClr val="BFBFBF"/>
                          </a:solidFill>
                        </a:rPr>
                        <a:t>Advocacy efforts large in scope</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Collaborations (ex: wheelchair providers; content experts / experienced instructors)</a:t>
                      </a:r>
                    </a:p>
                  </a:txBody>
                  <a:tcPr marL="91450" marR="91450" marT="45725" marB="45725">
                    <a:solidFill>
                      <a:srgbClr val="FFFFFF"/>
                    </a:solidFill>
                  </a:tcPr>
                </a:tc>
              </a:tr>
              <a:tr h="4851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equipment resources (ex: wheelchairs)</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a:solidFill>
                            <a:srgbClr val="BFBFBF"/>
                          </a:solidFill>
                        </a:rPr>
                        <a:t>Motivation (of students and professors); Flexibility of curriculum</a:t>
                      </a:r>
                    </a:p>
                  </a:txBody>
                  <a:tcPr marL="91450" marR="91450" marT="45725" marB="45725">
                    <a:solidFill>
                      <a:srgbClr val="BFBFBF"/>
                    </a:solidFill>
                  </a:tcPr>
                </a:tc>
              </a:tr>
              <a:tr h="292100">
                <a:tc>
                  <a:txBody>
                    <a:bodyPr/>
                    <a:lstStyle/>
                    <a:p>
                      <a:pPr marL="0" marR="0" lvl="0" indent="0" algn="l" rtl="0">
                        <a:spcBef>
                          <a:spcPts val="0"/>
                        </a:spcBef>
                        <a:buSzPct val="25000"/>
                        <a:buNone/>
                      </a:pPr>
                      <a:r>
                        <a:rPr lang="en-US" sz="1400" b="0">
                          <a:solidFill>
                            <a:srgbClr val="BFBFBF"/>
                          </a:solidFill>
                        </a:rPr>
                        <a:t>Lack of space (ex: to run labs, to store equipment)</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Availability of space</a:t>
                      </a:r>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time in curriculum</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a:solidFill>
                            <a:srgbClr val="BFBFBF"/>
                          </a:solidFill>
                        </a:rPr>
                        <a:t>Wheelchair donations &amp; loans</a:t>
                      </a:r>
                    </a:p>
                  </a:txBody>
                  <a:tcPr marL="91450" marR="91450" marT="45725" marB="45725">
                    <a:solidFill>
                      <a:srgbClr val="BFBFBF"/>
                    </a:solidFill>
                  </a:tcPr>
                </a:tc>
              </a:tr>
              <a:tr h="370850">
                <a:tc>
                  <a:txBody>
                    <a:bodyPr/>
                    <a:lstStyle/>
                    <a:p>
                      <a:pPr marL="0" marR="0" lvl="0" indent="0" algn="l" rtl="0">
                        <a:spcBef>
                          <a:spcPts val="0"/>
                        </a:spcBef>
                        <a:buSzPct val="25000"/>
                        <a:buNone/>
                      </a:pPr>
                      <a:r>
                        <a:rPr lang="en-US" sz="1400" b="1">
                          <a:solidFill>
                            <a:srgbClr val="000000"/>
                          </a:solidFill>
                        </a:rPr>
                        <a:t>Location of course (ex: time-consuming transit for students)</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Access to materials supported by the WHO</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a:solidFill>
                            <a:srgbClr val="BFBFBF"/>
                          </a:solidFill>
                        </a:rPr>
                        <a:t>Poor Internet connection</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Location close to resources </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training for professors in use of WSTPs</a:t>
                      </a:r>
                    </a:p>
                  </a:txBody>
                  <a:tcPr marL="91450" marR="91450" marT="34300" marB="34300" anchor="ctr">
                    <a:solidFill>
                      <a:srgbClr val="FFFFFF"/>
                    </a:solidFill>
                  </a:tcPr>
                </a:tc>
                <a:tc>
                  <a:txBody>
                    <a:bodyPr/>
                    <a:lstStyle/>
                    <a:p>
                      <a:pPr marL="0" marR="0" lvl="0" indent="0" algn="l" rtl="0">
                        <a:spcBef>
                          <a:spcPts val="0"/>
                        </a:spcBef>
                        <a:buSzPct val="25000"/>
                        <a:buNone/>
                      </a:pPr>
                      <a:r>
                        <a:rPr lang="en-US" sz="1400">
                          <a:solidFill>
                            <a:srgbClr val="BFBFBF"/>
                          </a:solidFill>
                        </a:rPr>
                        <a:t>Positive course evaluations &amp; research study findings</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a:solidFill>
                            <a:srgbClr val="BFBFBF"/>
                          </a:solidFill>
                        </a:rPr>
                        <a:t>Lack of support as mandatory course</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Availability of optional courses in curriculums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chemeClr val="dk1"/>
                        </a:buClr>
                        <a:buSzPct val="25000"/>
                        <a:buFont typeface="Calibri"/>
                        <a:buNone/>
                      </a:pPr>
                      <a:endParaRPr sz="1400">
                        <a:solidFill>
                          <a:srgbClr val="BFBFBF"/>
                        </a:solidFill>
                      </a:endParaRP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Program type (ex: extension to Professional PhD)</a:t>
                      </a:r>
                    </a:p>
                  </a:txBody>
                  <a:tcPr marL="91450" marR="91450" marT="45725" marB="45725">
                    <a:solidFill>
                      <a:srgbClr val="FFFFFF"/>
                    </a:solidFill>
                  </a:tcPr>
                </a:tc>
              </a:tr>
            </a:tbl>
          </a:graphicData>
        </a:graphic>
      </p:graphicFrame>
      <p:sp>
        <p:nvSpPr>
          <p:cNvPr id="1054" name="Shape 1054"/>
          <p:cNvSpPr/>
          <p:nvPr/>
        </p:nvSpPr>
        <p:spPr>
          <a:xfrm>
            <a:off x="2787650" y="2148003"/>
            <a:ext cx="6203950" cy="1171941"/>
          </a:xfrm>
          <a:prstGeom prst="wedgeRectCallout">
            <a:avLst>
              <a:gd name="adj1" fmla="val -34852"/>
              <a:gd name="adj2" fmla="val 76939"/>
            </a:avLst>
          </a:prstGeom>
          <a:solidFill>
            <a:schemeClr val="dk1">
              <a:alpha val="84705"/>
            </a:scheme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20000"/>
              </a:lnSpc>
              <a:spcBef>
                <a:spcPts val="0"/>
              </a:spcBef>
              <a:buSzPct val="25000"/>
              <a:buNone/>
            </a:pPr>
            <a:r>
              <a:rPr lang="en-US" sz="1400" b="1">
                <a:solidFill>
                  <a:schemeClr val="lt1"/>
                </a:solidFill>
                <a:latin typeface="Calibri"/>
                <a:ea typeface="Calibri"/>
                <a:cs typeface="Calibri"/>
                <a:sym typeface="Calibri"/>
              </a:rPr>
              <a:t>“From a student’s perspective, it was also a challenge, as the course was located at Marie Enfant Rehabilitation Centre, which is not near the School.”</a:t>
            </a:r>
          </a:p>
          <a:p>
            <a:pPr marL="0" marR="0" lvl="0" indent="0" algn="l" rtl="0">
              <a:lnSpc>
                <a:spcPct val="120000"/>
              </a:lnSpc>
              <a:spcBef>
                <a:spcPts val="0"/>
              </a:spcBef>
              <a:buSzPct val="25000"/>
              <a:buNone/>
            </a:pPr>
            <a:r>
              <a:rPr lang="en-US" sz="1400" b="1">
                <a:solidFill>
                  <a:schemeClr val="lt1"/>
                </a:solidFill>
                <a:latin typeface="Calibri"/>
                <a:ea typeface="Calibri"/>
                <a:cs typeface="Calibri"/>
                <a:sym typeface="Calibri"/>
              </a:rPr>
              <a:t>								HRS # 1</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Shape 1059"/>
          <p:cNvSpPr txBox="1">
            <a:spLocks noGrp="1"/>
          </p:cNvSpPr>
          <p:nvPr>
            <p:ph type="title"/>
          </p:nvPr>
        </p:nvSpPr>
        <p:spPr>
          <a:xfrm>
            <a:off x="0" y="300347"/>
            <a:ext cx="9144000" cy="4798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Gill Sans"/>
              <a:buNone/>
            </a:pPr>
            <a:r>
              <a:rPr lang="en-US" sz="2500" b="1" i="0" u="none" strike="noStrike" cap="none">
                <a:solidFill>
                  <a:schemeClr val="dk1"/>
                </a:solidFill>
                <a:latin typeface="Gill Sans"/>
                <a:ea typeface="Gill Sans"/>
                <a:cs typeface="Gill Sans"/>
                <a:sym typeface="Gill Sans"/>
              </a:rPr>
              <a:t>Barriers &amp; Facilitators to Integration of Wheelchair Content </a:t>
            </a:r>
          </a:p>
        </p:txBody>
      </p:sp>
      <p:graphicFrame>
        <p:nvGraphicFramePr>
          <p:cNvPr id="1060" name="Shape 1060"/>
          <p:cNvGraphicFramePr/>
          <p:nvPr/>
        </p:nvGraphicFramePr>
        <p:xfrm>
          <a:off x="177800" y="1104208"/>
          <a:ext cx="8813800" cy="4513700"/>
        </p:xfrm>
        <a:graphic>
          <a:graphicData uri="http://schemas.openxmlformats.org/drawingml/2006/table">
            <a:tbl>
              <a:tblPr firstRow="1" bandRow="1">
                <a:noFill/>
                <a:tableStyleId>{6C7A15F4-6765-4FD2-8D91-BEFAE0C48AB6}</a:tableStyleId>
              </a:tblPr>
              <a:tblGrid>
                <a:gridCol w="4406900"/>
                <a:gridCol w="4406900"/>
              </a:tblGrid>
              <a:tr h="215900">
                <a:tc>
                  <a:txBody>
                    <a:bodyPr/>
                    <a:lstStyle/>
                    <a:p>
                      <a:pPr marL="0" marR="0" lvl="0" indent="0" algn="ctr" rtl="0">
                        <a:spcBef>
                          <a:spcPts val="0"/>
                        </a:spcBef>
                        <a:buSzPct val="25000"/>
                        <a:buNone/>
                      </a:pPr>
                      <a:r>
                        <a:rPr lang="en-US" sz="1400"/>
                        <a:t>Barriers</a:t>
                      </a:r>
                    </a:p>
                  </a:txBody>
                  <a:tcPr marL="91450" marR="91450" marT="45725" marB="45725" anchor="ctr">
                    <a:solidFill>
                      <a:srgbClr val="448E68"/>
                    </a:solidFill>
                  </a:tcPr>
                </a:tc>
                <a:tc>
                  <a:txBody>
                    <a:bodyPr/>
                    <a:lstStyle/>
                    <a:p>
                      <a:pPr marL="0" marR="0" lvl="0" indent="0" algn="ctr" rtl="0">
                        <a:spcBef>
                          <a:spcPts val="0"/>
                        </a:spcBef>
                        <a:buSzPct val="25000"/>
                        <a:buNone/>
                      </a:pPr>
                      <a:r>
                        <a:rPr lang="en-US" sz="1400"/>
                        <a:t>Facilitators</a:t>
                      </a:r>
                    </a:p>
                  </a:txBody>
                  <a:tcPr marL="91450" marR="91450" marT="45725" marB="45725" anchor="ctr">
                    <a:solidFill>
                      <a:srgbClr val="448E68"/>
                    </a:solidFill>
                  </a:tcPr>
                </a:tc>
              </a:tr>
              <a:tr h="2260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wheelchair service provision services in the country</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Support from university directors, chairs of programs, &amp; students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1">
                          <a:solidFill>
                            <a:srgbClr val="BFBFBF"/>
                          </a:solidFill>
                        </a:rPr>
                        <a:t>Advocacy efforts large in scope</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Collaborations (ex: wheelchair providers; content experts / experienced instructors)</a:t>
                      </a:r>
                    </a:p>
                  </a:txBody>
                  <a:tcPr marL="91450" marR="91450" marT="45725" marB="45725"/>
                </a:tc>
              </a:tr>
              <a:tr h="4851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equipment resources (ex: wheelchairs)</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a:solidFill>
                            <a:srgbClr val="BFBFBF"/>
                          </a:solidFill>
                        </a:rPr>
                        <a:t>Motivation (of students and professors); Flexibility of curriculum</a:t>
                      </a:r>
                    </a:p>
                  </a:txBody>
                  <a:tcPr marL="91450" marR="91450" marT="45725" marB="45725">
                    <a:solidFill>
                      <a:srgbClr val="BFBFBF"/>
                    </a:solidFill>
                  </a:tcPr>
                </a:tc>
              </a:tr>
              <a:tr h="292100">
                <a:tc>
                  <a:txBody>
                    <a:bodyPr/>
                    <a:lstStyle/>
                    <a:p>
                      <a:pPr marL="0" marR="0" lvl="0" indent="0" algn="l" rtl="0">
                        <a:spcBef>
                          <a:spcPts val="0"/>
                        </a:spcBef>
                        <a:buSzPct val="25000"/>
                        <a:buNone/>
                      </a:pPr>
                      <a:r>
                        <a:rPr lang="en-US" sz="1400" b="0">
                          <a:solidFill>
                            <a:srgbClr val="BFBFBF"/>
                          </a:solidFill>
                        </a:rPr>
                        <a:t>Lack of space (ex: to run labs, to store equipment)</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Availability of space</a:t>
                      </a:r>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time in curriculum</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a:solidFill>
                            <a:srgbClr val="BFBFBF"/>
                          </a:solidFill>
                        </a:rPr>
                        <a:t>Wheelchair donations &amp; loans</a:t>
                      </a:r>
                    </a:p>
                  </a:txBody>
                  <a:tcPr marL="91450" marR="91450" marT="45725" marB="45725">
                    <a:solidFill>
                      <a:srgbClr val="BFBFBF"/>
                    </a:solidFill>
                  </a:tcPr>
                </a:tc>
              </a:tr>
              <a:tr h="370850">
                <a:tc>
                  <a:txBody>
                    <a:bodyPr/>
                    <a:lstStyle/>
                    <a:p>
                      <a:pPr marL="0" marR="0" lvl="0" indent="0" algn="l" rtl="0">
                        <a:spcBef>
                          <a:spcPts val="0"/>
                        </a:spcBef>
                        <a:buSzPct val="25000"/>
                        <a:buNone/>
                      </a:pPr>
                      <a:r>
                        <a:rPr lang="en-US" sz="1400" b="0">
                          <a:solidFill>
                            <a:srgbClr val="BFBFBF"/>
                          </a:solidFill>
                        </a:rPr>
                        <a:t>Location of course (ex: time-consuming transit for students)</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Access to materials supported by the WHO</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b="1">
                          <a:solidFill>
                            <a:schemeClr val="dk1"/>
                          </a:solidFill>
                        </a:rPr>
                        <a:t>Poor Internet connection</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Location close to resources </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training for professors in use of WSTPs</a:t>
                      </a:r>
                    </a:p>
                  </a:txBody>
                  <a:tcPr marL="91450" marR="91450" marT="34300" marB="34300" anchor="ctr">
                    <a:solidFill>
                      <a:srgbClr val="FFFFFF"/>
                    </a:solidFill>
                  </a:tcPr>
                </a:tc>
                <a:tc>
                  <a:txBody>
                    <a:bodyPr/>
                    <a:lstStyle/>
                    <a:p>
                      <a:pPr marL="0" marR="0" lvl="0" indent="0" algn="l" rtl="0">
                        <a:spcBef>
                          <a:spcPts val="0"/>
                        </a:spcBef>
                        <a:buSzPct val="25000"/>
                        <a:buNone/>
                      </a:pPr>
                      <a:r>
                        <a:rPr lang="en-US" sz="1400">
                          <a:solidFill>
                            <a:srgbClr val="BFBFBF"/>
                          </a:solidFill>
                        </a:rPr>
                        <a:t>Positive course evaluations &amp; research study findings</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a:solidFill>
                            <a:srgbClr val="BFBFBF"/>
                          </a:solidFill>
                        </a:rPr>
                        <a:t>Lack of support as mandatory course</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Availability of optional courses in curriculums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chemeClr val="dk1"/>
                        </a:buClr>
                        <a:buSzPct val="25000"/>
                        <a:buFont typeface="Calibri"/>
                        <a:buNone/>
                      </a:pPr>
                      <a:endParaRPr sz="1400">
                        <a:solidFill>
                          <a:srgbClr val="BFBFBF"/>
                        </a:solidFill>
                      </a:endParaRP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Program type (ex: extension to Professional PhD)</a:t>
                      </a:r>
                    </a:p>
                  </a:txBody>
                  <a:tcPr marL="91450" marR="91450" marT="45725" marB="45725">
                    <a:solidFill>
                      <a:srgbClr val="FFFFFF"/>
                    </a:solidFill>
                  </a:tcPr>
                </a:tc>
              </a:tr>
            </a:tbl>
          </a:graphicData>
        </a:graphic>
      </p:graphicFrame>
      <p:sp>
        <p:nvSpPr>
          <p:cNvPr id="1061" name="Shape 1061"/>
          <p:cNvSpPr/>
          <p:nvPr/>
        </p:nvSpPr>
        <p:spPr>
          <a:xfrm>
            <a:off x="2647661" y="1538892"/>
            <a:ext cx="6203950" cy="2366194"/>
          </a:xfrm>
          <a:prstGeom prst="wedgeRectCallout">
            <a:avLst>
              <a:gd name="adj1" fmla="val -35647"/>
              <a:gd name="adj2" fmla="val 69575"/>
            </a:avLst>
          </a:prstGeom>
          <a:solidFill>
            <a:schemeClr val="dk1">
              <a:alpha val="84705"/>
            </a:scheme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20000"/>
              </a:lnSpc>
              <a:spcBef>
                <a:spcPts val="0"/>
              </a:spcBef>
              <a:buSzPct val="25000"/>
              <a:buNone/>
            </a:pPr>
            <a:r>
              <a:rPr lang="en-US" sz="1400" b="1">
                <a:solidFill>
                  <a:schemeClr val="lt1"/>
                </a:solidFill>
                <a:latin typeface="Calibri"/>
                <a:ea typeface="Calibri"/>
                <a:cs typeface="Calibri"/>
                <a:sym typeface="Calibri"/>
              </a:rPr>
              <a:t>“I failed in 1 [ISWP basic competency test], because of the network connection. I did not have enough bandwidth  to go through all of the questions.”	</a:t>
            </a:r>
          </a:p>
          <a:p>
            <a:pPr marL="0" marR="0" lvl="0" indent="0" algn="l" rtl="0">
              <a:lnSpc>
                <a:spcPct val="120000"/>
              </a:lnSpc>
              <a:spcBef>
                <a:spcPts val="0"/>
              </a:spcBef>
              <a:buNone/>
            </a:pPr>
            <a:endParaRPr sz="1400" b="1">
              <a:solidFill>
                <a:schemeClr val="lt1"/>
              </a:solidFill>
              <a:latin typeface="Calibri"/>
              <a:ea typeface="Calibri"/>
              <a:cs typeface="Calibri"/>
              <a:sym typeface="Calibri"/>
            </a:endParaRPr>
          </a:p>
          <a:p>
            <a:pPr marL="0" marR="0" lvl="0" indent="0" algn="l" rtl="0">
              <a:lnSpc>
                <a:spcPct val="120000"/>
              </a:lnSpc>
              <a:spcBef>
                <a:spcPts val="0"/>
              </a:spcBef>
              <a:buSzPct val="25000"/>
              <a:buNone/>
            </a:pPr>
            <a:r>
              <a:rPr lang="en-US" sz="1400" b="1">
                <a:solidFill>
                  <a:schemeClr val="lt1"/>
                </a:solidFill>
                <a:latin typeface="Calibri"/>
                <a:ea typeface="Calibri"/>
                <a:cs typeface="Calibri"/>
                <a:sym typeface="Calibri"/>
              </a:rPr>
              <a:t>“… the network connection is not very stable in the country. Sometimes, it is very good, but the next day, it is cutting out.  Online components not possible because of the poor network connection.” </a:t>
            </a:r>
          </a:p>
          <a:p>
            <a:pPr marL="0" marR="0" lvl="0" indent="0" algn="l" rtl="0">
              <a:lnSpc>
                <a:spcPct val="120000"/>
              </a:lnSpc>
              <a:spcBef>
                <a:spcPts val="0"/>
              </a:spcBef>
              <a:buNone/>
            </a:pPr>
            <a:endParaRPr sz="1000" b="1">
              <a:solidFill>
                <a:schemeClr val="lt1"/>
              </a:solidFill>
              <a:latin typeface="Calibri"/>
              <a:ea typeface="Calibri"/>
              <a:cs typeface="Calibri"/>
              <a:sym typeface="Calibri"/>
            </a:endParaRPr>
          </a:p>
          <a:p>
            <a:pPr marL="0" marR="0" lvl="0" indent="0" algn="l" rtl="0">
              <a:lnSpc>
                <a:spcPct val="120000"/>
              </a:lnSpc>
              <a:spcBef>
                <a:spcPts val="0"/>
              </a:spcBef>
              <a:buSzPct val="25000"/>
              <a:buNone/>
            </a:pPr>
            <a:r>
              <a:rPr lang="en-US" sz="1400" b="1">
                <a:solidFill>
                  <a:schemeClr val="lt1"/>
                </a:solidFill>
                <a:latin typeface="Calibri"/>
                <a:ea typeface="Calibri"/>
                <a:cs typeface="Calibri"/>
                <a:sym typeface="Calibri"/>
              </a:rPr>
              <a:t>							LRS # 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0" y="1546"/>
            <a:ext cx="9144000" cy="126832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437E7D"/>
              </a:buClr>
              <a:buSzPct val="25000"/>
              <a:buFont typeface="Gill Sans"/>
              <a:buNone/>
            </a:pPr>
            <a:r>
              <a:rPr lang="en-US" sz="3600" b="0" i="0" u="none" strike="noStrike" cap="none">
                <a:solidFill>
                  <a:srgbClr val="437E7D"/>
                </a:solidFill>
                <a:latin typeface="Gill Sans"/>
                <a:ea typeface="Gill Sans"/>
                <a:cs typeface="Gill Sans"/>
                <a:sym typeface="Gill Sans"/>
              </a:rPr>
              <a:t>Working Groups</a:t>
            </a:r>
          </a:p>
        </p:txBody>
      </p:sp>
      <p:grpSp>
        <p:nvGrpSpPr>
          <p:cNvPr id="297" name="Shape 297"/>
          <p:cNvGrpSpPr/>
          <p:nvPr/>
        </p:nvGrpSpPr>
        <p:grpSpPr>
          <a:xfrm>
            <a:off x="162008" y="1096941"/>
            <a:ext cx="8675600" cy="4337800"/>
            <a:chOff x="1589" y="83741"/>
            <a:chExt cx="8675600" cy="4337800"/>
          </a:xfrm>
        </p:grpSpPr>
        <p:sp>
          <p:nvSpPr>
            <p:cNvPr id="298" name="Shape 298"/>
            <p:cNvSpPr/>
            <p:nvPr/>
          </p:nvSpPr>
          <p:spPr>
            <a:xfrm>
              <a:off x="1589" y="83741"/>
              <a:ext cx="1826442" cy="913221"/>
            </a:xfrm>
            <a:prstGeom prst="roundRect">
              <a:avLst>
                <a:gd name="adj" fmla="val 10000"/>
              </a:avLst>
            </a:prstGeom>
            <a:solidFill>
              <a:srgbClr val="448E68"/>
            </a:solidFill>
            <a:ln>
              <a:noFill/>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99" name="Shape 299"/>
            <p:cNvSpPr txBox="1"/>
            <p:nvPr/>
          </p:nvSpPr>
          <p:spPr>
            <a:xfrm>
              <a:off x="28335" y="110489"/>
              <a:ext cx="1772948" cy="859727"/>
            </a:xfrm>
            <a:prstGeom prst="rect">
              <a:avLst/>
            </a:prstGeom>
            <a:noFill/>
            <a:ln>
              <a:noFill/>
            </a:ln>
          </p:spPr>
          <p:txBody>
            <a:bodyPr lIns="60950" tIns="40625" rIns="60950" bIns="40625" anchor="ctr" anchorCtr="0">
              <a:noAutofit/>
            </a:bodyPr>
            <a:lstStyle/>
            <a:p>
              <a:pPr marL="0" marR="0" lvl="0" indent="0" algn="ctr" rtl="0">
                <a:lnSpc>
                  <a:spcPct val="90000"/>
                </a:lnSpc>
                <a:spcBef>
                  <a:spcPts val="0"/>
                </a:spcBef>
                <a:spcAft>
                  <a:spcPts val="0"/>
                </a:spcAft>
                <a:buSzPct val="25000"/>
                <a:buNone/>
              </a:pPr>
              <a:r>
                <a:rPr lang="en-US" sz="3200">
                  <a:solidFill>
                    <a:schemeClr val="lt1"/>
                  </a:solidFill>
                  <a:latin typeface="Calibri"/>
                  <a:ea typeface="Calibri"/>
                  <a:cs typeface="Calibri"/>
                  <a:sym typeface="Calibri"/>
                </a:rPr>
                <a:t>Advocacy</a:t>
              </a:r>
            </a:p>
          </p:txBody>
        </p:sp>
        <p:sp>
          <p:nvSpPr>
            <p:cNvPr id="300" name="Shape 300"/>
            <p:cNvSpPr/>
            <p:nvPr/>
          </p:nvSpPr>
          <p:spPr>
            <a:xfrm>
              <a:off x="184232" y="996962"/>
              <a:ext cx="182643" cy="684914"/>
            </a:xfrm>
            <a:custGeom>
              <a:avLst/>
              <a:gdLst/>
              <a:ahLst/>
              <a:cxnLst/>
              <a:rect l="0" t="0" r="0" b="0"/>
              <a:pathLst>
                <a:path w="120000" h="120000" extrusionOk="0">
                  <a:moveTo>
                    <a:pt x="0" y="0"/>
                  </a:moveTo>
                  <a:lnTo>
                    <a:pt x="0" y="120000"/>
                  </a:lnTo>
                  <a:lnTo>
                    <a:pt x="120000" y="120000"/>
                  </a:lnTo>
                </a:path>
              </a:pathLst>
            </a:custGeom>
            <a:noFill/>
            <a:ln w="9525" cap="flat" cmpd="sng">
              <a:solidFill>
                <a:srgbClr val="3B6495"/>
              </a:solidFill>
              <a:prstDash val="solid"/>
              <a:round/>
              <a:headEnd type="none" w="med" len="med"/>
              <a:tailEnd type="none" w="med" len="med"/>
            </a:ln>
          </p:spPr>
        </p:sp>
        <p:sp>
          <p:nvSpPr>
            <p:cNvPr id="301" name="Shape 301"/>
            <p:cNvSpPr/>
            <p:nvPr/>
          </p:nvSpPr>
          <p:spPr>
            <a:xfrm>
              <a:off x="366877" y="1225267"/>
              <a:ext cx="1461153" cy="913221"/>
            </a:xfrm>
            <a:prstGeom prst="roundRect">
              <a:avLst>
                <a:gd name="adj" fmla="val 1000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2" name="Shape 302"/>
            <p:cNvSpPr txBox="1"/>
            <p:nvPr/>
          </p:nvSpPr>
          <p:spPr>
            <a:xfrm>
              <a:off x="393623" y="1252015"/>
              <a:ext cx="1407658" cy="859727"/>
            </a:xfrm>
            <a:prstGeom prst="rect">
              <a:avLst/>
            </a:prstGeom>
            <a:noFill/>
            <a:ln>
              <a:noFill/>
            </a:ln>
          </p:spPr>
          <p:txBody>
            <a:bodyPr lIns="36175" tIns="24125" rIns="36175" bIns="24125" anchor="ctr" anchorCtr="0">
              <a:noAutofit/>
            </a:bodyPr>
            <a:lstStyle/>
            <a:p>
              <a:pPr marL="0" marR="0" lvl="0" indent="0" algn="ctr" rtl="0">
                <a:lnSpc>
                  <a:spcPct val="90000"/>
                </a:lnSpc>
                <a:spcBef>
                  <a:spcPts val="0"/>
                </a:spcBef>
                <a:spcAft>
                  <a:spcPts val="0"/>
                </a:spcAft>
                <a:buSzPct val="25000"/>
                <a:buNone/>
              </a:pPr>
              <a:r>
                <a:rPr lang="en-US" sz="1900">
                  <a:solidFill>
                    <a:schemeClr val="dk1"/>
                  </a:solidFill>
                  <a:latin typeface="Calibri"/>
                  <a:ea typeface="Calibri"/>
                  <a:cs typeface="Calibri"/>
                  <a:sym typeface="Calibri"/>
                </a:rPr>
                <a:t>Increase awareness</a:t>
              </a:r>
            </a:p>
          </p:txBody>
        </p:sp>
        <p:sp>
          <p:nvSpPr>
            <p:cNvPr id="303" name="Shape 303"/>
            <p:cNvSpPr/>
            <p:nvPr/>
          </p:nvSpPr>
          <p:spPr>
            <a:xfrm>
              <a:off x="184232" y="996962"/>
              <a:ext cx="182643" cy="1826442"/>
            </a:xfrm>
            <a:custGeom>
              <a:avLst/>
              <a:gdLst/>
              <a:ahLst/>
              <a:cxnLst/>
              <a:rect l="0" t="0" r="0" b="0"/>
              <a:pathLst>
                <a:path w="120000" h="120000" extrusionOk="0">
                  <a:moveTo>
                    <a:pt x="0" y="0"/>
                  </a:moveTo>
                  <a:lnTo>
                    <a:pt x="0" y="120000"/>
                  </a:lnTo>
                  <a:lnTo>
                    <a:pt x="120000" y="120000"/>
                  </a:lnTo>
                </a:path>
              </a:pathLst>
            </a:custGeom>
            <a:noFill/>
            <a:ln w="9525" cap="flat" cmpd="sng">
              <a:solidFill>
                <a:srgbClr val="3B6495"/>
              </a:solidFill>
              <a:prstDash val="solid"/>
              <a:round/>
              <a:headEnd type="none" w="med" len="med"/>
              <a:tailEnd type="none" w="med" len="med"/>
            </a:ln>
          </p:spPr>
        </p:sp>
        <p:sp>
          <p:nvSpPr>
            <p:cNvPr id="304" name="Shape 304"/>
            <p:cNvSpPr/>
            <p:nvPr/>
          </p:nvSpPr>
          <p:spPr>
            <a:xfrm>
              <a:off x="366877" y="2366794"/>
              <a:ext cx="1461153" cy="913221"/>
            </a:xfrm>
            <a:prstGeom prst="roundRect">
              <a:avLst>
                <a:gd name="adj" fmla="val 1000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5" name="Shape 305"/>
            <p:cNvSpPr txBox="1"/>
            <p:nvPr/>
          </p:nvSpPr>
          <p:spPr>
            <a:xfrm>
              <a:off x="393623" y="2393541"/>
              <a:ext cx="1407658" cy="859727"/>
            </a:xfrm>
            <a:prstGeom prst="rect">
              <a:avLst/>
            </a:prstGeom>
            <a:noFill/>
            <a:ln>
              <a:noFill/>
            </a:ln>
          </p:spPr>
          <p:txBody>
            <a:bodyPr lIns="36175" tIns="24125" rIns="36175" bIns="24125" anchor="ctr" anchorCtr="0">
              <a:noAutofit/>
            </a:bodyPr>
            <a:lstStyle/>
            <a:p>
              <a:pPr marL="0" marR="0" lvl="0" indent="0" algn="ctr" rtl="0">
                <a:lnSpc>
                  <a:spcPct val="90000"/>
                </a:lnSpc>
                <a:spcBef>
                  <a:spcPts val="0"/>
                </a:spcBef>
                <a:spcAft>
                  <a:spcPts val="0"/>
                </a:spcAft>
                <a:buSzPct val="25000"/>
                <a:buNone/>
              </a:pPr>
              <a:r>
                <a:rPr lang="en-US" sz="1900">
                  <a:solidFill>
                    <a:schemeClr val="dk1"/>
                  </a:solidFill>
                  <a:latin typeface="Calibri"/>
                  <a:ea typeface="Calibri"/>
                  <a:cs typeface="Calibri"/>
                  <a:sym typeface="Calibri"/>
                </a:rPr>
                <a:t>Increase policy adoption</a:t>
              </a:r>
            </a:p>
          </p:txBody>
        </p:sp>
        <p:sp>
          <p:nvSpPr>
            <p:cNvPr id="306" name="Shape 306"/>
            <p:cNvSpPr/>
            <p:nvPr/>
          </p:nvSpPr>
          <p:spPr>
            <a:xfrm>
              <a:off x="2284641" y="83741"/>
              <a:ext cx="1826442" cy="913221"/>
            </a:xfrm>
            <a:prstGeom prst="roundRect">
              <a:avLst>
                <a:gd name="adj" fmla="val 10000"/>
              </a:avLst>
            </a:prstGeom>
            <a:solidFill>
              <a:srgbClr val="448E68"/>
            </a:solidFill>
            <a:ln>
              <a:noFill/>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307" name="Shape 307"/>
            <p:cNvSpPr txBox="1"/>
            <p:nvPr/>
          </p:nvSpPr>
          <p:spPr>
            <a:xfrm>
              <a:off x="2311389" y="110489"/>
              <a:ext cx="1772948" cy="859727"/>
            </a:xfrm>
            <a:prstGeom prst="rect">
              <a:avLst/>
            </a:prstGeom>
            <a:noFill/>
            <a:ln>
              <a:noFill/>
            </a:ln>
          </p:spPr>
          <p:txBody>
            <a:bodyPr lIns="60950" tIns="40625" rIns="60950" bIns="40625" anchor="ctr" anchorCtr="0">
              <a:noAutofit/>
            </a:bodyPr>
            <a:lstStyle/>
            <a:p>
              <a:pPr marL="0" marR="0" lvl="0" indent="0" algn="ctr" rtl="0">
                <a:lnSpc>
                  <a:spcPct val="90000"/>
                </a:lnSpc>
                <a:spcBef>
                  <a:spcPts val="0"/>
                </a:spcBef>
                <a:spcAft>
                  <a:spcPts val="0"/>
                </a:spcAft>
                <a:buSzPct val="25000"/>
                <a:buNone/>
              </a:pPr>
              <a:r>
                <a:rPr lang="en-US" sz="3200">
                  <a:solidFill>
                    <a:schemeClr val="lt1"/>
                  </a:solidFill>
                  <a:latin typeface="Calibri"/>
                  <a:ea typeface="Calibri"/>
                  <a:cs typeface="Calibri"/>
                  <a:sym typeface="Calibri"/>
                </a:rPr>
                <a:t>Training</a:t>
              </a:r>
            </a:p>
          </p:txBody>
        </p:sp>
        <p:sp>
          <p:nvSpPr>
            <p:cNvPr id="308" name="Shape 308"/>
            <p:cNvSpPr/>
            <p:nvPr/>
          </p:nvSpPr>
          <p:spPr>
            <a:xfrm>
              <a:off x="2467285" y="996962"/>
              <a:ext cx="182643" cy="684914"/>
            </a:xfrm>
            <a:custGeom>
              <a:avLst/>
              <a:gdLst/>
              <a:ahLst/>
              <a:cxnLst/>
              <a:rect l="0" t="0" r="0" b="0"/>
              <a:pathLst>
                <a:path w="120000" h="120000" extrusionOk="0">
                  <a:moveTo>
                    <a:pt x="0" y="0"/>
                  </a:moveTo>
                  <a:lnTo>
                    <a:pt x="0" y="120000"/>
                  </a:lnTo>
                  <a:lnTo>
                    <a:pt x="120000" y="120000"/>
                  </a:lnTo>
                </a:path>
              </a:pathLst>
            </a:custGeom>
            <a:noFill/>
            <a:ln w="9525" cap="flat" cmpd="sng">
              <a:solidFill>
                <a:srgbClr val="3B6495"/>
              </a:solidFill>
              <a:prstDash val="solid"/>
              <a:round/>
              <a:headEnd type="none" w="med" len="med"/>
              <a:tailEnd type="none" w="med" len="med"/>
            </a:ln>
          </p:spPr>
        </p:sp>
        <p:sp>
          <p:nvSpPr>
            <p:cNvPr id="309" name="Shape 309"/>
            <p:cNvSpPr/>
            <p:nvPr/>
          </p:nvSpPr>
          <p:spPr>
            <a:xfrm>
              <a:off x="2649930" y="1225267"/>
              <a:ext cx="1461153" cy="913221"/>
            </a:xfrm>
            <a:prstGeom prst="roundRect">
              <a:avLst>
                <a:gd name="adj" fmla="val 1000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0" name="Shape 310"/>
            <p:cNvSpPr txBox="1"/>
            <p:nvPr/>
          </p:nvSpPr>
          <p:spPr>
            <a:xfrm>
              <a:off x="2676676" y="1252015"/>
              <a:ext cx="1407658" cy="859727"/>
            </a:xfrm>
            <a:prstGeom prst="rect">
              <a:avLst/>
            </a:prstGeom>
            <a:noFill/>
            <a:ln>
              <a:noFill/>
            </a:ln>
          </p:spPr>
          <p:txBody>
            <a:bodyPr lIns="36175" tIns="24125" rIns="36175" bIns="24125" anchor="ctr" anchorCtr="0">
              <a:noAutofit/>
            </a:bodyPr>
            <a:lstStyle/>
            <a:p>
              <a:pPr marL="0" marR="0" lvl="0" indent="0" algn="ctr" rtl="0">
                <a:lnSpc>
                  <a:spcPct val="90000"/>
                </a:lnSpc>
                <a:spcBef>
                  <a:spcPts val="0"/>
                </a:spcBef>
                <a:spcAft>
                  <a:spcPts val="0"/>
                </a:spcAft>
                <a:buSzPct val="25000"/>
                <a:buNone/>
              </a:pPr>
              <a:r>
                <a:rPr lang="en-US" sz="1900">
                  <a:solidFill>
                    <a:schemeClr val="dk1"/>
                  </a:solidFill>
                  <a:latin typeface="Calibri"/>
                  <a:ea typeface="Calibri"/>
                  <a:cs typeface="Calibri"/>
                  <a:sym typeface="Calibri"/>
                </a:rPr>
                <a:t>Testing</a:t>
              </a:r>
            </a:p>
          </p:txBody>
        </p:sp>
        <p:sp>
          <p:nvSpPr>
            <p:cNvPr id="311" name="Shape 311"/>
            <p:cNvSpPr/>
            <p:nvPr/>
          </p:nvSpPr>
          <p:spPr>
            <a:xfrm>
              <a:off x="2467285" y="996962"/>
              <a:ext cx="182643" cy="1826442"/>
            </a:xfrm>
            <a:custGeom>
              <a:avLst/>
              <a:gdLst/>
              <a:ahLst/>
              <a:cxnLst/>
              <a:rect l="0" t="0" r="0" b="0"/>
              <a:pathLst>
                <a:path w="120000" h="120000" extrusionOk="0">
                  <a:moveTo>
                    <a:pt x="0" y="0"/>
                  </a:moveTo>
                  <a:lnTo>
                    <a:pt x="0" y="120000"/>
                  </a:lnTo>
                  <a:lnTo>
                    <a:pt x="120000" y="120000"/>
                  </a:lnTo>
                </a:path>
              </a:pathLst>
            </a:custGeom>
            <a:noFill/>
            <a:ln w="9525" cap="flat" cmpd="sng">
              <a:solidFill>
                <a:srgbClr val="3B6495"/>
              </a:solidFill>
              <a:prstDash val="solid"/>
              <a:round/>
              <a:headEnd type="none" w="med" len="med"/>
              <a:tailEnd type="none" w="med" len="med"/>
            </a:ln>
          </p:spPr>
        </p:sp>
        <p:sp>
          <p:nvSpPr>
            <p:cNvPr id="312" name="Shape 312"/>
            <p:cNvSpPr/>
            <p:nvPr/>
          </p:nvSpPr>
          <p:spPr>
            <a:xfrm>
              <a:off x="2649930" y="2366794"/>
              <a:ext cx="1461153" cy="913221"/>
            </a:xfrm>
            <a:prstGeom prst="roundRect">
              <a:avLst>
                <a:gd name="adj" fmla="val 10000"/>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3" name="Shape 313"/>
            <p:cNvSpPr txBox="1"/>
            <p:nvPr/>
          </p:nvSpPr>
          <p:spPr>
            <a:xfrm>
              <a:off x="2676676" y="2393541"/>
              <a:ext cx="1407658" cy="859727"/>
            </a:xfrm>
            <a:prstGeom prst="rect">
              <a:avLst/>
            </a:prstGeom>
            <a:noFill/>
            <a:ln>
              <a:noFill/>
            </a:ln>
          </p:spPr>
          <p:txBody>
            <a:bodyPr lIns="36175" tIns="24125" rIns="36175" bIns="24125" anchor="ctr" anchorCtr="0">
              <a:noAutofit/>
            </a:bodyPr>
            <a:lstStyle/>
            <a:p>
              <a:pPr marL="0" marR="0" lvl="0" indent="0" algn="ctr" rtl="0">
                <a:lnSpc>
                  <a:spcPct val="90000"/>
                </a:lnSpc>
                <a:spcBef>
                  <a:spcPts val="0"/>
                </a:spcBef>
                <a:spcAft>
                  <a:spcPts val="0"/>
                </a:spcAft>
                <a:buSzPct val="25000"/>
                <a:buNone/>
              </a:pPr>
              <a:r>
                <a:rPr lang="en-US" sz="1900">
                  <a:solidFill>
                    <a:schemeClr val="dk1"/>
                  </a:solidFill>
                  <a:latin typeface="Calibri"/>
                  <a:ea typeface="Calibri"/>
                  <a:cs typeface="Calibri"/>
                  <a:sym typeface="Calibri"/>
                </a:rPr>
                <a:t>Integration</a:t>
              </a:r>
            </a:p>
          </p:txBody>
        </p:sp>
        <p:sp>
          <p:nvSpPr>
            <p:cNvPr id="314" name="Shape 314"/>
            <p:cNvSpPr/>
            <p:nvPr/>
          </p:nvSpPr>
          <p:spPr>
            <a:xfrm>
              <a:off x="2467285" y="996962"/>
              <a:ext cx="182643" cy="2967969"/>
            </a:xfrm>
            <a:custGeom>
              <a:avLst/>
              <a:gdLst/>
              <a:ahLst/>
              <a:cxnLst/>
              <a:rect l="0" t="0" r="0" b="0"/>
              <a:pathLst>
                <a:path w="120000" h="120000" extrusionOk="0">
                  <a:moveTo>
                    <a:pt x="0" y="0"/>
                  </a:moveTo>
                  <a:lnTo>
                    <a:pt x="0" y="120000"/>
                  </a:lnTo>
                  <a:lnTo>
                    <a:pt x="120000" y="120000"/>
                  </a:lnTo>
                </a:path>
              </a:pathLst>
            </a:custGeom>
            <a:noFill/>
            <a:ln w="9525" cap="flat" cmpd="sng">
              <a:solidFill>
                <a:srgbClr val="3B6495"/>
              </a:solidFill>
              <a:prstDash val="solid"/>
              <a:round/>
              <a:headEnd type="none" w="med" len="med"/>
              <a:tailEnd type="none" w="med" len="med"/>
            </a:ln>
          </p:spPr>
        </p:sp>
        <p:sp>
          <p:nvSpPr>
            <p:cNvPr id="315" name="Shape 315"/>
            <p:cNvSpPr/>
            <p:nvPr/>
          </p:nvSpPr>
          <p:spPr>
            <a:xfrm>
              <a:off x="2649930" y="3508321"/>
              <a:ext cx="1461153" cy="913221"/>
            </a:xfrm>
            <a:prstGeom prst="roundRect">
              <a:avLst>
                <a:gd name="adj" fmla="val 1000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6" name="Shape 316"/>
            <p:cNvSpPr txBox="1"/>
            <p:nvPr/>
          </p:nvSpPr>
          <p:spPr>
            <a:xfrm>
              <a:off x="2676676" y="3535067"/>
              <a:ext cx="1407658" cy="859727"/>
            </a:xfrm>
            <a:prstGeom prst="rect">
              <a:avLst/>
            </a:prstGeom>
            <a:noFill/>
            <a:ln>
              <a:noFill/>
            </a:ln>
          </p:spPr>
          <p:txBody>
            <a:bodyPr lIns="36175" tIns="24125" rIns="36175" bIns="24125" anchor="ctr" anchorCtr="0">
              <a:noAutofit/>
            </a:bodyPr>
            <a:lstStyle/>
            <a:p>
              <a:pPr marL="0" marR="0" lvl="0" indent="0" algn="ctr" rtl="0">
                <a:lnSpc>
                  <a:spcPct val="90000"/>
                </a:lnSpc>
                <a:spcBef>
                  <a:spcPts val="0"/>
                </a:spcBef>
                <a:spcAft>
                  <a:spcPts val="0"/>
                </a:spcAft>
                <a:buSzPct val="25000"/>
                <a:buNone/>
              </a:pPr>
              <a:r>
                <a:rPr lang="en-US" sz="1900">
                  <a:solidFill>
                    <a:schemeClr val="dk1"/>
                  </a:solidFill>
                  <a:latin typeface="Calibri"/>
                  <a:ea typeface="Calibri"/>
                  <a:cs typeface="Calibri"/>
                  <a:sym typeface="Calibri"/>
                </a:rPr>
                <a:t>Scalable Trainings</a:t>
              </a:r>
            </a:p>
          </p:txBody>
        </p:sp>
        <p:sp>
          <p:nvSpPr>
            <p:cNvPr id="317" name="Shape 317"/>
            <p:cNvSpPr/>
            <p:nvPr/>
          </p:nvSpPr>
          <p:spPr>
            <a:xfrm>
              <a:off x="4567694" y="83741"/>
              <a:ext cx="1826442" cy="913221"/>
            </a:xfrm>
            <a:prstGeom prst="roundRect">
              <a:avLst>
                <a:gd name="adj" fmla="val 10000"/>
              </a:avLst>
            </a:prstGeom>
            <a:solidFill>
              <a:srgbClr val="448E68"/>
            </a:solidFill>
            <a:ln>
              <a:noFill/>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318" name="Shape 318"/>
            <p:cNvSpPr txBox="1"/>
            <p:nvPr/>
          </p:nvSpPr>
          <p:spPr>
            <a:xfrm>
              <a:off x="4594442" y="110489"/>
              <a:ext cx="1772948" cy="859727"/>
            </a:xfrm>
            <a:prstGeom prst="rect">
              <a:avLst/>
            </a:prstGeom>
            <a:noFill/>
            <a:ln>
              <a:noFill/>
            </a:ln>
          </p:spPr>
          <p:txBody>
            <a:bodyPr lIns="60950" tIns="40625" rIns="60950" bIns="40625" anchor="ctr" anchorCtr="0">
              <a:noAutofit/>
            </a:bodyPr>
            <a:lstStyle/>
            <a:p>
              <a:pPr marL="0" marR="0" lvl="0" indent="0" algn="ctr" rtl="0">
                <a:lnSpc>
                  <a:spcPct val="90000"/>
                </a:lnSpc>
                <a:spcBef>
                  <a:spcPts val="0"/>
                </a:spcBef>
                <a:spcAft>
                  <a:spcPts val="0"/>
                </a:spcAft>
                <a:buSzPct val="25000"/>
                <a:buNone/>
              </a:pPr>
              <a:r>
                <a:rPr lang="en-US" sz="3200">
                  <a:solidFill>
                    <a:schemeClr val="lt1"/>
                  </a:solidFill>
                  <a:latin typeface="Calibri"/>
                  <a:ea typeface="Calibri"/>
                  <a:cs typeface="Calibri"/>
                  <a:sym typeface="Calibri"/>
                </a:rPr>
                <a:t>Standards</a:t>
              </a:r>
            </a:p>
          </p:txBody>
        </p:sp>
        <p:sp>
          <p:nvSpPr>
            <p:cNvPr id="319" name="Shape 319"/>
            <p:cNvSpPr/>
            <p:nvPr/>
          </p:nvSpPr>
          <p:spPr>
            <a:xfrm>
              <a:off x="4750339" y="996962"/>
              <a:ext cx="182643" cy="684914"/>
            </a:xfrm>
            <a:custGeom>
              <a:avLst/>
              <a:gdLst/>
              <a:ahLst/>
              <a:cxnLst/>
              <a:rect l="0" t="0" r="0" b="0"/>
              <a:pathLst>
                <a:path w="120000" h="120000" extrusionOk="0">
                  <a:moveTo>
                    <a:pt x="0" y="0"/>
                  </a:moveTo>
                  <a:lnTo>
                    <a:pt x="0" y="120000"/>
                  </a:lnTo>
                  <a:lnTo>
                    <a:pt x="120000" y="120000"/>
                  </a:lnTo>
                </a:path>
              </a:pathLst>
            </a:custGeom>
            <a:noFill/>
            <a:ln w="9525" cap="flat" cmpd="sng">
              <a:solidFill>
                <a:srgbClr val="3B6495"/>
              </a:solidFill>
              <a:prstDash val="solid"/>
              <a:round/>
              <a:headEnd type="none" w="med" len="med"/>
              <a:tailEnd type="none" w="med" len="med"/>
            </a:ln>
          </p:spPr>
        </p:sp>
        <p:sp>
          <p:nvSpPr>
            <p:cNvPr id="320" name="Shape 320"/>
            <p:cNvSpPr/>
            <p:nvPr/>
          </p:nvSpPr>
          <p:spPr>
            <a:xfrm>
              <a:off x="4932982" y="1225267"/>
              <a:ext cx="1461153" cy="913221"/>
            </a:xfrm>
            <a:prstGeom prst="roundRect">
              <a:avLst>
                <a:gd name="adj" fmla="val 1000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1" name="Shape 321"/>
            <p:cNvSpPr txBox="1"/>
            <p:nvPr/>
          </p:nvSpPr>
          <p:spPr>
            <a:xfrm>
              <a:off x="4959730" y="1252015"/>
              <a:ext cx="1407658" cy="859727"/>
            </a:xfrm>
            <a:prstGeom prst="rect">
              <a:avLst/>
            </a:prstGeom>
            <a:noFill/>
            <a:ln>
              <a:noFill/>
            </a:ln>
          </p:spPr>
          <p:txBody>
            <a:bodyPr lIns="36175" tIns="24125" rIns="36175" bIns="24125" anchor="ctr" anchorCtr="0">
              <a:noAutofit/>
            </a:bodyPr>
            <a:lstStyle/>
            <a:p>
              <a:pPr marL="0" marR="0" lvl="0" indent="0" algn="ctr" rtl="0">
                <a:lnSpc>
                  <a:spcPct val="90000"/>
                </a:lnSpc>
                <a:spcBef>
                  <a:spcPts val="0"/>
                </a:spcBef>
                <a:spcAft>
                  <a:spcPts val="0"/>
                </a:spcAft>
                <a:buSzPct val="25000"/>
                <a:buNone/>
              </a:pPr>
              <a:r>
                <a:rPr lang="en-US" sz="1900">
                  <a:solidFill>
                    <a:schemeClr val="dk1"/>
                  </a:solidFill>
                  <a:latin typeface="Calibri"/>
                  <a:ea typeface="Calibri"/>
                  <a:cs typeface="Calibri"/>
                  <a:sym typeface="Calibri"/>
                </a:rPr>
                <a:t>Caster Failures</a:t>
              </a:r>
            </a:p>
          </p:txBody>
        </p:sp>
        <p:sp>
          <p:nvSpPr>
            <p:cNvPr id="322" name="Shape 322"/>
            <p:cNvSpPr/>
            <p:nvPr/>
          </p:nvSpPr>
          <p:spPr>
            <a:xfrm>
              <a:off x="4750339" y="996962"/>
              <a:ext cx="182643" cy="1826442"/>
            </a:xfrm>
            <a:custGeom>
              <a:avLst/>
              <a:gdLst/>
              <a:ahLst/>
              <a:cxnLst/>
              <a:rect l="0" t="0" r="0" b="0"/>
              <a:pathLst>
                <a:path w="120000" h="120000" extrusionOk="0">
                  <a:moveTo>
                    <a:pt x="0" y="0"/>
                  </a:moveTo>
                  <a:lnTo>
                    <a:pt x="0" y="120000"/>
                  </a:lnTo>
                  <a:lnTo>
                    <a:pt x="120000" y="120000"/>
                  </a:lnTo>
                </a:path>
              </a:pathLst>
            </a:custGeom>
            <a:noFill/>
            <a:ln w="9525" cap="flat" cmpd="sng">
              <a:solidFill>
                <a:srgbClr val="3B6495"/>
              </a:solidFill>
              <a:prstDash val="solid"/>
              <a:round/>
              <a:headEnd type="none" w="med" len="med"/>
              <a:tailEnd type="none" w="med" len="med"/>
            </a:ln>
          </p:spPr>
        </p:sp>
        <p:sp>
          <p:nvSpPr>
            <p:cNvPr id="323" name="Shape 323"/>
            <p:cNvSpPr/>
            <p:nvPr/>
          </p:nvSpPr>
          <p:spPr>
            <a:xfrm>
              <a:off x="4932982" y="2366794"/>
              <a:ext cx="1461153" cy="913221"/>
            </a:xfrm>
            <a:prstGeom prst="roundRect">
              <a:avLst>
                <a:gd name="adj" fmla="val 1000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4" name="Shape 324"/>
            <p:cNvSpPr txBox="1"/>
            <p:nvPr/>
          </p:nvSpPr>
          <p:spPr>
            <a:xfrm>
              <a:off x="4959730" y="2393541"/>
              <a:ext cx="1407658" cy="859727"/>
            </a:xfrm>
            <a:prstGeom prst="rect">
              <a:avLst/>
            </a:prstGeom>
            <a:noFill/>
            <a:ln>
              <a:noFill/>
            </a:ln>
          </p:spPr>
          <p:txBody>
            <a:bodyPr lIns="36175" tIns="24125" rIns="36175" bIns="24125" anchor="ctr" anchorCtr="0">
              <a:noAutofit/>
            </a:bodyPr>
            <a:lstStyle/>
            <a:p>
              <a:pPr marL="0" marR="0" lvl="0" indent="0" algn="ctr" rtl="0">
                <a:lnSpc>
                  <a:spcPct val="90000"/>
                </a:lnSpc>
                <a:spcBef>
                  <a:spcPts val="0"/>
                </a:spcBef>
                <a:spcAft>
                  <a:spcPts val="0"/>
                </a:spcAft>
                <a:buSzPct val="25000"/>
                <a:buNone/>
              </a:pPr>
              <a:r>
                <a:rPr lang="en-US" sz="1900">
                  <a:solidFill>
                    <a:schemeClr val="dk1"/>
                  </a:solidFill>
                  <a:latin typeface="Calibri"/>
                  <a:ea typeface="Calibri"/>
                  <a:cs typeface="Calibri"/>
                  <a:sym typeface="Calibri"/>
                </a:rPr>
                <a:t>Rolling Resistance</a:t>
              </a:r>
            </a:p>
          </p:txBody>
        </p:sp>
        <p:sp>
          <p:nvSpPr>
            <p:cNvPr id="325" name="Shape 325"/>
            <p:cNvSpPr/>
            <p:nvPr/>
          </p:nvSpPr>
          <p:spPr>
            <a:xfrm>
              <a:off x="4750339" y="996962"/>
              <a:ext cx="182643" cy="2967969"/>
            </a:xfrm>
            <a:custGeom>
              <a:avLst/>
              <a:gdLst/>
              <a:ahLst/>
              <a:cxnLst/>
              <a:rect l="0" t="0" r="0" b="0"/>
              <a:pathLst>
                <a:path w="120000" h="120000" extrusionOk="0">
                  <a:moveTo>
                    <a:pt x="0" y="0"/>
                  </a:moveTo>
                  <a:lnTo>
                    <a:pt x="0" y="120000"/>
                  </a:lnTo>
                  <a:lnTo>
                    <a:pt x="120000" y="120000"/>
                  </a:lnTo>
                </a:path>
              </a:pathLst>
            </a:custGeom>
            <a:noFill/>
            <a:ln w="9525" cap="flat" cmpd="sng">
              <a:solidFill>
                <a:srgbClr val="3B6495"/>
              </a:solidFill>
              <a:prstDash val="solid"/>
              <a:round/>
              <a:headEnd type="none" w="med" len="med"/>
              <a:tailEnd type="none" w="med" len="med"/>
            </a:ln>
          </p:spPr>
        </p:sp>
        <p:sp>
          <p:nvSpPr>
            <p:cNvPr id="326" name="Shape 326"/>
            <p:cNvSpPr/>
            <p:nvPr/>
          </p:nvSpPr>
          <p:spPr>
            <a:xfrm>
              <a:off x="4932982" y="3508321"/>
              <a:ext cx="1461153" cy="913221"/>
            </a:xfrm>
            <a:prstGeom prst="roundRect">
              <a:avLst>
                <a:gd name="adj" fmla="val 1000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7" name="Shape 327"/>
            <p:cNvSpPr txBox="1"/>
            <p:nvPr/>
          </p:nvSpPr>
          <p:spPr>
            <a:xfrm>
              <a:off x="4959730" y="3535067"/>
              <a:ext cx="1407658" cy="859727"/>
            </a:xfrm>
            <a:prstGeom prst="rect">
              <a:avLst/>
            </a:prstGeom>
            <a:noFill/>
            <a:ln>
              <a:noFill/>
            </a:ln>
          </p:spPr>
          <p:txBody>
            <a:bodyPr lIns="36175" tIns="24125" rIns="36175" bIns="24125" anchor="ctr" anchorCtr="0">
              <a:noAutofit/>
            </a:bodyPr>
            <a:lstStyle/>
            <a:p>
              <a:pPr marL="0" marR="0" lvl="0" indent="0" algn="ctr" rtl="0">
                <a:lnSpc>
                  <a:spcPct val="90000"/>
                </a:lnSpc>
                <a:spcBef>
                  <a:spcPts val="0"/>
                </a:spcBef>
                <a:spcAft>
                  <a:spcPts val="0"/>
                </a:spcAft>
                <a:buSzPct val="25000"/>
                <a:buNone/>
              </a:pPr>
              <a:r>
                <a:rPr lang="en-US" sz="1900">
                  <a:solidFill>
                    <a:schemeClr val="dk1"/>
                  </a:solidFill>
                  <a:latin typeface="Calibri"/>
                  <a:ea typeface="Calibri"/>
                  <a:cs typeface="Calibri"/>
                  <a:sym typeface="Calibri"/>
                </a:rPr>
                <a:t>Design Guidelines</a:t>
              </a:r>
            </a:p>
          </p:txBody>
        </p:sp>
        <p:sp>
          <p:nvSpPr>
            <p:cNvPr id="328" name="Shape 328"/>
            <p:cNvSpPr/>
            <p:nvPr/>
          </p:nvSpPr>
          <p:spPr>
            <a:xfrm>
              <a:off x="6850747" y="83741"/>
              <a:ext cx="1826442" cy="913221"/>
            </a:xfrm>
            <a:prstGeom prst="roundRect">
              <a:avLst>
                <a:gd name="adj" fmla="val 10000"/>
              </a:avLst>
            </a:prstGeom>
            <a:solidFill>
              <a:srgbClr val="448E68"/>
            </a:solidFill>
            <a:ln>
              <a:noFill/>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329" name="Shape 329"/>
            <p:cNvSpPr txBox="1"/>
            <p:nvPr/>
          </p:nvSpPr>
          <p:spPr>
            <a:xfrm>
              <a:off x="6877495" y="110489"/>
              <a:ext cx="1772948" cy="859727"/>
            </a:xfrm>
            <a:prstGeom prst="rect">
              <a:avLst/>
            </a:prstGeom>
            <a:noFill/>
            <a:ln>
              <a:noFill/>
            </a:ln>
          </p:spPr>
          <p:txBody>
            <a:bodyPr lIns="60950" tIns="40625" rIns="60950" bIns="40625" anchor="ctr" anchorCtr="0">
              <a:noAutofit/>
            </a:bodyPr>
            <a:lstStyle/>
            <a:p>
              <a:pPr marL="0" marR="0" lvl="0" indent="0" algn="ctr" rtl="0">
                <a:lnSpc>
                  <a:spcPct val="90000"/>
                </a:lnSpc>
                <a:spcBef>
                  <a:spcPts val="0"/>
                </a:spcBef>
                <a:spcAft>
                  <a:spcPts val="0"/>
                </a:spcAft>
                <a:buSzPct val="25000"/>
                <a:buNone/>
              </a:pPr>
              <a:r>
                <a:rPr lang="en-US" sz="3200">
                  <a:solidFill>
                    <a:schemeClr val="lt1"/>
                  </a:solidFill>
                  <a:latin typeface="Calibri"/>
                  <a:ea typeface="Calibri"/>
                  <a:cs typeface="Calibri"/>
                  <a:sym typeface="Calibri"/>
                </a:rPr>
                <a:t>Research</a:t>
              </a:r>
            </a:p>
          </p:txBody>
        </p:sp>
        <p:sp>
          <p:nvSpPr>
            <p:cNvPr id="330" name="Shape 330"/>
            <p:cNvSpPr/>
            <p:nvPr/>
          </p:nvSpPr>
          <p:spPr>
            <a:xfrm>
              <a:off x="7033392" y="996962"/>
              <a:ext cx="182643" cy="684914"/>
            </a:xfrm>
            <a:custGeom>
              <a:avLst/>
              <a:gdLst/>
              <a:ahLst/>
              <a:cxnLst/>
              <a:rect l="0" t="0" r="0" b="0"/>
              <a:pathLst>
                <a:path w="120000" h="120000" extrusionOk="0">
                  <a:moveTo>
                    <a:pt x="0" y="0"/>
                  </a:moveTo>
                  <a:lnTo>
                    <a:pt x="0" y="120000"/>
                  </a:lnTo>
                  <a:lnTo>
                    <a:pt x="120000" y="120000"/>
                  </a:lnTo>
                </a:path>
              </a:pathLst>
            </a:custGeom>
            <a:noFill/>
            <a:ln w="9525" cap="flat" cmpd="sng">
              <a:solidFill>
                <a:srgbClr val="3B6495"/>
              </a:solidFill>
              <a:prstDash val="solid"/>
              <a:round/>
              <a:headEnd type="none" w="med" len="med"/>
              <a:tailEnd type="none" w="med" len="med"/>
            </a:ln>
          </p:spPr>
        </p:sp>
        <p:sp>
          <p:nvSpPr>
            <p:cNvPr id="331" name="Shape 331"/>
            <p:cNvSpPr/>
            <p:nvPr/>
          </p:nvSpPr>
          <p:spPr>
            <a:xfrm>
              <a:off x="7216035" y="1225267"/>
              <a:ext cx="1461153" cy="913221"/>
            </a:xfrm>
            <a:prstGeom prst="roundRect">
              <a:avLst>
                <a:gd name="adj" fmla="val 1000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2" name="Shape 332"/>
            <p:cNvSpPr txBox="1"/>
            <p:nvPr/>
          </p:nvSpPr>
          <p:spPr>
            <a:xfrm>
              <a:off x="7242782" y="1252015"/>
              <a:ext cx="1407658" cy="859727"/>
            </a:xfrm>
            <a:prstGeom prst="rect">
              <a:avLst/>
            </a:prstGeom>
            <a:noFill/>
            <a:ln>
              <a:noFill/>
            </a:ln>
          </p:spPr>
          <p:txBody>
            <a:bodyPr lIns="36175" tIns="24125" rIns="36175" bIns="24125" anchor="ctr" anchorCtr="0">
              <a:noAutofit/>
            </a:bodyPr>
            <a:lstStyle/>
            <a:p>
              <a:pPr marL="0" marR="0" lvl="0" indent="0" algn="ctr" rtl="0">
                <a:lnSpc>
                  <a:spcPct val="90000"/>
                </a:lnSpc>
                <a:spcBef>
                  <a:spcPts val="0"/>
                </a:spcBef>
                <a:spcAft>
                  <a:spcPts val="0"/>
                </a:spcAft>
                <a:buSzPct val="25000"/>
                <a:buNone/>
              </a:pPr>
              <a:r>
                <a:rPr lang="en-US" sz="1900">
                  <a:solidFill>
                    <a:schemeClr val="dk1"/>
                  </a:solidFill>
                  <a:latin typeface="Calibri"/>
                  <a:ea typeface="Calibri"/>
                  <a:cs typeface="Calibri"/>
                  <a:sym typeface="Calibri"/>
                </a:rPr>
                <a:t>Data Collection</a:t>
              </a:r>
            </a:p>
          </p:txBody>
        </p:sp>
        <p:sp>
          <p:nvSpPr>
            <p:cNvPr id="333" name="Shape 333"/>
            <p:cNvSpPr/>
            <p:nvPr/>
          </p:nvSpPr>
          <p:spPr>
            <a:xfrm>
              <a:off x="7033392" y="996962"/>
              <a:ext cx="182643" cy="1826442"/>
            </a:xfrm>
            <a:custGeom>
              <a:avLst/>
              <a:gdLst/>
              <a:ahLst/>
              <a:cxnLst/>
              <a:rect l="0" t="0" r="0" b="0"/>
              <a:pathLst>
                <a:path w="120000" h="120000" extrusionOk="0">
                  <a:moveTo>
                    <a:pt x="0" y="0"/>
                  </a:moveTo>
                  <a:lnTo>
                    <a:pt x="0" y="120000"/>
                  </a:lnTo>
                  <a:lnTo>
                    <a:pt x="120000" y="120000"/>
                  </a:lnTo>
                </a:path>
              </a:pathLst>
            </a:custGeom>
            <a:noFill/>
            <a:ln w="9525" cap="flat" cmpd="sng">
              <a:solidFill>
                <a:srgbClr val="3B6495"/>
              </a:solidFill>
              <a:prstDash val="solid"/>
              <a:round/>
              <a:headEnd type="none" w="med" len="med"/>
              <a:tailEnd type="none" w="med" len="med"/>
            </a:ln>
          </p:spPr>
        </p:sp>
        <p:sp>
          <p:nvSpPr>
            <p:cNvPr id="334" name="Shape 334"/>
            <p:cNvSpPr/>
            <p:nvPr/>
          </p:nvSpPr>
          <p:spPr>
            <a:xfrm>
              <a:off x="7216035" y="2366794"/>
              <a:ext cx="1461153" cy="913221"/>
            </a:xfrm>
            <a:prstGeom prst="roundRect">
              <a:avLst>
                <a:gd name="adj" fmla="val 1000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5" name="Shape 335"/>
            <p:cNvSpPr txBox="1"/>
            <p:nvPr/>
          </p:nvSpPr>
          <p:spPr>
            <a:xfrm>
              <a:off x="7242782" y="2393541"/>
              <a:ext cx="1407658" cy="859727"/>
            </a:xfrm>
            <a:prstGeom prst="rect">
              <a:avLst/>
            </a:prstGeom>
            <a:noFill/>
            <a:ln>
              <a:noFill/>
            </a:ln>
          </p:spPr>
          <p:txBody>
            <a:bodyPr lIns="36175" tIns="24125" rIns="36175" bIns="24125" anchor="ctr" anchorCtr="0">
              <a:noAutofit/>
            </a:bodyPr>
            <a:lstStyle/>
            <a:p>
              <a:pPr marL="0" marR="0" lvl="0" indent="0" algn="ctr" rtl="0">
                <a:lnSpc>
                  <a:spcPct val="90000"/>
                </a:lnSpc>
                <a:spcBef>
                  <a:spcPts val="0"/>
                </a:spcBef>
                <a:spcAft>
                  <a:spcPts val="0"/>
                </a:spcAft>
                <a:buSzPct val="25000"/>
                <a:buNone/>
              </a:pPr>
              <a:r>
                <a:rPr lang="en-US" sz="1900">
                  <a:solidFill>
                    <a:schemeClr val="dk1"/>
                  </a:solidFill>
                  <a:latin typeface="Calibri"/>
                  <a:ea typeface="Calibri"/>
                  <a:cs typeface="Calibri"/>
                  <a:sym typeface="Calibri"/>
                </a:rPr>
                <a:t>Minimum Data Set</a:t>
              </a:r>
            </a:p>
          </p:txBody>
        </p:sp>
        <p:sp>
          <p:nvSpPr>
            <p:cNvPr id="336" name="Shape 336"/>
            <p:cNvSpPr/>
            <p:nvPr/>
          </p:nvSpPr>
          <p:spPr>
            <a:xfrm>
              <a:off x="7033392" y="996962"/>
              <a:ext cx="182643" cy="2967969"/>
            </a:xfrm>
            <a:custGeom>
              <a:avLst/>
              <a:gdLst/>
              <a:ahLst/>
              <a:cxnLst/>
              <a:rect l="0" t="0" r="0" b="0"/>
              <a:pathLst>
                <a:path w="120000" h="120000" extrusionOk="0">
                  <a:moveTo>
                    <a:pt x="0" y="0"/>
                  </a:moveTo>
                  <a:lnTo>
                    <a:pt x="0" y="120000"/>
                  </a:lnTo>
                  <a:lnTo>
                    <a:pt x="120000" y="120000"/>
                  </a:lnTo>
                </a:path>
              </a:pathLst>
            </a:custGeom>
            <a:noFill/>
            <a:ln w="9525" cap="flat" cmpd="sng">
              <a:solidFill>
                <a:srgbClr val="3B6495"/>
              </a:solidFill>
              <a:prstDash val="solid"/>
              <a:round/>
              <a:headEnd type="none" w="med" len="med"/>
              <a:tailEnd type="none" w="med" len="med"/>
            </a:ln>
          </p:spPr>
        </p:sp>
        <p:sp>
          <p:nvSpPr>
            <p:cNvPr id="337" name="Shape 337"/>
            <p:cNvSpPr/>
            <p:nvPr/>
          </p:nvSpPr>
          <p:spPr>
            <a:xfrm>
              <a:off x="7216035" y="3508321"/>
              <a:ext cx="1461153" cy="913221"/>
            </a:xfrm>
            <a:prstGeom prst="roundRect">
              <a:avLst>
                <a:gd name="adj" fmla="val 1000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8" name="Shape 338"/>
            <p:cNvSpPr txBox="1"/>
            <p:nvPr/>
          </p:nvSpPr>
          <p:spPr>
            <a:xfrm>
              <a:off x="7242782" y="3535067"/>
              <a:ext cx="1407658" cy="859727"/>
            </a:xfrm>
            <a:prstGeom prst="rect">
              <a:avLst/>
            </a:prstGeom>
            <a:noFill/>
            <a:ln>
              <a:noFill/>
            </a:ln>
          </p:spPr>
          <p:txBody>
            <a:bodyPr lIns="36175" tIns="24125" rIns="36175" bIns="24125" anchor="ctr" anchorCtr="0">
              <a:noAutofit/>
            </a:bodyPr>
            <a:lstStyle/>
            <a:p>
              <a:pPr marL="0" marR="0" lvl="0" indent="0" algn="ctr" rtl="0">
                <a:lnSpc>
                  <a:spcPct val="90000"/>
                </a:lnSpc>
                <a:spcBef>
                  <a:spcPts val="0"/>
                </a:spcBef>
                <a:spcAft>
                  <a:spcPts val="0"/>
                </a:spcAft>
                <a:buSzPct val="25000"/>
                <a:buNone/>
              </a:pPr>
              <a:r>
                <a:rPr lang="en-US" sz="1900">
                  <a:solidFill>
                    <a:schemeClr val="dk1"/>
                  </a:solidFill>
                  <a:latin typeface="Calibri"/>
                  <a:ea typeface="Calibri"/>
                  <a:cs typeface="Calibri"/>
                  <a:sym typeface="Calibri"/>
                </a:rPr>
                <a:t>Research Framework</a:t>
              </a: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Shape 1066"/>
          <p:cNvSpPr txBox="1">
            <a:spLocks noGrp="1"/>
          </p:cNvSpPr>
          <p:nvPr>
            <p:ph type="title"/>
          </p:nvPr>
        </p:nvSpPr>
        <p:spPr>
          <a:xfrm>
            <a:off x="0" y="300347"/>
            <a:ext cx="9144000" cy="4798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Gill Sans"/>
              <a:buNone/>
            </a:pPr>
            <a:r>
              <a:rPr lang="en-US" sz="2500" b="1" i="0" u="none" strike="noStrike" cap="none">
                <a:solidFill>
                  <a:schemeClr val="dk1"/>
                </a:solidFill>
                <a:latin typeface="Gill Sans"/>
                <a:ea typeface="Gill Sans"/>
                <a:cs typeface="Gill Sans"/>
                <a:sym typeface="Gill Sans"/>
              </a:rPr>
              <a:t>Barriers &amp; Facilitators to Integration of Wheelchair Content </a:t>
            </a:r>
          </a:p>
        </p:txBody>
      </p:sp>
      <p:graphicFrame>
        <p:nvGraphicFramePr>
          <p:cNvPr id="1067" name="Shape 1067"/>
          <p:cNvGraphicFramePr/>
          <p:nvPr/>
        </p:nvGraphicFramePr>
        <p:xfrm>
          <a:off x="177800" y="1104208"/>
          <a:ext cx="8813800" cy="4513700"/>
        </p:xfrm>
        <a:graphic>
          <a:graphicData uri="http://schemas.openxmlformats.org/drawingml/2006/table">
            <a:tbl>
              <a:tblPr firstRow="1" bandRow="1">
                <a:noFill/>
                <a:tableStyleId>{6C7A15F4-6765-4FD2-8D91-BEFAE0C48AB6}</a:tableStyleId>
              </a:tblPr>
              <a:tblGrid>
                <a:gridCol w="4406900"/>
                <a:gridCol w="4406900"/>
              </a:tblGrid>
              <a:tr h="215900">
                <a:tc>
                  <a:txBody>
                    <a:bodyPr/>
                    <a:lstStyle/>
                    <a:p>
                      <a:pPr marL="0" marR="0" lvl="0" indent="0" algn="ctr" rtl="0">
                        <a:spcBef>
                          <a:spcPts val="0"/>
                        </a:spcBef>
                        <a:buSzPct val="25000"/>
                        <a:buNone/>
                      </a:pPr>
                      <a:r>
                        <a:rPr lang="en-US" sz="1400"/>
                        <a:t>Barriers</a:t>
                      </a:r>
                    </a:p>
                  </a:txBody>
                  <a:tcPr marL="91450" marR="91450" marT="45725" marB="45725" anchor="ctr">
                    <a:solidFill>
                      <a:srgbClr val="448E68"/>
                    </a:solidFill>
                  </a:tcPr>
                </a:tc>
                <a:tc>
                  <a:txBody>
                    <a:bodyPr/>
                    <a:lstStyle/>
                    <a:p>
                      <a:pPr marL="0" marR="0" lvl="0" indent="0" algn="ctr" rtl="0">
                        <a:spcBef>
                          <a:spcPts val="0"/>
                        </a:spcBef>
                        <a:buSzPct val="25000"/>
                        <a:buNone/>
                      </a:pPr>
                      <a:r>
                        <a:rPr lang="en-US" sz="1400"/>
                        <a:t>Facilitators</a:t>
                      </a:r>
                    </a:p>
                  </a:txBody>
                  <a:tcPr marL="91450" marR="91450" marT="45725" marB="45725" anchor="ctr">
                    <a:solidFill>
                      <a:srgbClr val="448E68"/>
                    </a:solidFill>
                  </a:tcPr>
                </a:tc>
              </a:tr>
              <a:tr h="2260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wheelchair service provision services in the country</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Support from university directors, chairs of programs, &amp; students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1">
                          <a:solidFill>
                            <a:srgbClr val="BFBFBF"/>
                          </a:solidFill>
                        </a:rPr>
                        <a:t>Advocacy efforts large in scope</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Collaborations (ex: wheelchair providers; content experts / experienced instructors)</a:t>
                      </a:r>
                    </a:p>
                  </a:txBody>
                  <a:tcPr marL="91450" marR="91450" marT="45725" marB="45725">
                    <a:solidFill>
                      <a:srgbClr val="FFFFFF"/>
                    </a:solidFill>
                  </a:tcPr>
                </a:tc>
              </a:tr>
              <a:tr h="4851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equipment resources (ex: wheelchairs)</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a:solidFill>
                            <a:srgbClr val="BFBFBF"/>
                          </a:solidFill>
                        </a:rPr>
                        <a:t>Motivation (of students and professors); Flexibility of curriculum</a:t>
                      </a:r>
                    </a:p>
                  </a:txBody>
                  <a:tcPr marL="91450" marR="91450" marT="45725" marB="45725">
                    <a:solidFill>
                      <a:srgbClr val="BFBFBF"/>
                    </a:solidFill>
                  </a:tcPr>
                </a:tc>
              </a:tr>
              <a:tr h="292100">
                <a:tc>
                  <a:txBody>
                    <a:bodyPr/>
                    <a:lstStyle/>
                    <a:p>
                      <a:pPr marL="0" marR="0" lvl="0" indent="0" algn="l" rtl="0">
                        <a:spcBef>
                          <a:spcPts val="0"/>
                        </a:spcBef>
                        <a:buSzPct val="25000"/>
                        <a:buNone/>
                      </a:pPr>
                      <a:r>
                        <a:rPr lang="en-US" sz="1400" b="0">
                          <a:solidFill>
                            <a:srgbClr val="BFBFBF"/>
                          </a:solidFill>
                        </a:rPr>
                        <a:t>Lack of space (ex: to run labs, to store equipment)</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Availability of space</a:t>
                      </a:r>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time in curriculum</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a:solidFill>
                            <a:srgbClr val="BFBFBF"/>
                          </a:solidFill>
                        </a:rPr>
                        <a:t>Wheelchair donations &amp; loans</a:t>
                      </a:r>
                    </a:p>
                  </a:txBody>
                  <a:tcPr marL="91450" marR="91450" marT="45725" marB="45725">
                    <a:solidFill>
                      <a:srgbClr val="BFBFBF"/>
                    </a:solidFill>
                  </a:tcPr>
                </a:tc>
              </a:tr>
              <a:tr h="370850">
                <a:tc>
                  <a:txBody>
                    <a:bodyPr/>
                    <a:lstStyle/>
                    <a:p>
                      <a:pPr marL="0" marR="0" lvl="0" indent="0" algn="l" rtl="0">
                        <a:spcBef>
                          <a:spcPts val="0"/>
                        </a:spcBef>
                        <a:buSzPct val="25000"/>
                        <a:buNone/>
                      </a:pPr>
                      <a:r>
                        <a:rPr lang="en-US" sz="1400" b="0">
                          <a:solidFill>
                            <a:srgbClr val="BFBFBF"/>
                          </a:solidFill>
                        </a:rPr>
                        <a:t>Location of course (ex: time-consuming transit for students)</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Access to materials supported by the WHO</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b="0">
                          <a:solidFill>
                            <a:srgbClr val="BFBFBF"/>
                          </a:solidFill>
                        </a:rPr>
                        <a:t>Poor Internet connection</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Location close to resources </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chemeClr val="dk1"/>
                        </a:buClr>
                        <a:buSzPct val="25000"/>
                        <a:buFont typeface="Calibri"/>
                        <a:buNone/>
                      </a:pPr>
                      <a:r>
                        <a:rPr lang="en-US" sz="1400" b="1">
                          <a:solidFill>
                            <a:schemeClr val="dk1"/>
                          </a:solidFill>
                        </a:rPr>
                        <a:t>Lack of training for professors in use of WSTPs</a:t>
                      </a:r>
                    </a:p>
                  </a:txBody>
                  <a:tcPr marL="91450" marR="91450" marT="34300" marB="34300" anchor="ctr">
                    <a:solidFill>
                      <a:srgbClr val="FFFFFF"/>
                    </a:solidFill>
                  </a:tcPr>
                </a:tc>
                <a:tc>
                  <a:txBody>
                    <a:bodyPr/>
                    <a:lstStyle/>
                    <a:p>
                      <a:pPr marL="0" marR="0" lvl="0" indent="0" algn="l" rtl="0">
                        <a:spcBef>
                          <a:spcPts val="0"/>
                        </a:spcBef>
                        <a:buSzPct val="25000"/>
                        <a:buNone/>
                      </a:pPr>
                      <a:r>
                        <a:rPr lang="en-US" sz="1400">
                          <a:solidFill>
                            <a:srgbClr val="BFBFBF"/>
                          </a:solidFill>
                        </a:rPr>
                        <a:t>Positive course evaluations &amp; research study findings</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a:solidFill>
                            <a:srgbClr val="BFBFBF"/>
                          </a:solidFill>
                        </a:rPr>
                        <a:t>Lack of support as mandatory course</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Availability of optional courses in curriculums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chemeClr val="dk1"/>
                        </a:buClr>
                        <a:buSzPct val="25000"/>
                        <a:buFont typeface="Calibri"/>
                        <a:buNone/>
                      </a:pPr>
                      <a:endParaRPr sz="1400">
                        <a:solidFill>
                          <a:srgbClr val="BFBFBF"/>
                        </a:solidFill>
                      </a:endParaRP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Program type (ex: extension to Professional PhD)</a:t>
                      </a:r>
                    </a:p>
                  </a:txBody>
                  <a:tcPr marL="91450" marR="91450" marT="45725" marB="45725">
                    <a:solidFill>
                      <a:srgbClr val="FFFFFF"/>
                    </a:solidFill>
                  </a:tcPr>
                </a:tc>
              </a:tr>
            </a:tbl>
          </a:graphicData>
        </a:graphic>
      </p:graphicFrame>
      <p:sp>
        <p:nvSpPr>
          <p:cNvPr id="1068" name="Shape 1068"/>
          <p:cNvSpPr/>
          <p:nvPr/>
        </p:nvSpPr>
        <p:spPr>
          <a:xfrm>
            <a:off x="3378632" y="3296817"/>
            <a:ext cx="5313791" cy="1053175"/>
          </a:xfrm>
          <a:prstGeom prst="wedgeRectCallout">
            <a:avLst>
              <a:gd name="adj1" fmla="val -35647"/>
              <a:gd name="adj2" fmla="val 69575"/>
            </a:avLst>
          </a:prstGeom>
          <a:solidFill>
            <a:srgbClr val="448E68">
              <a:alpha val="84705"/>
            </a:srgb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20000"/>
              </a:lnSpc>
              <a:spcBef>
                <a:spcPts val="0"/>
              </a:spcBef>
              <a:buSzPct val="25000"/>
              <a:buNone/>
            </a:pPr>
            <a:r>
              <a:rPr lang="en-US" sz="1400" b="1">
                <a:solidFill>
                  <a:schemeClr val="lt1"/>
                </a:solidFill>
                <a:latin typeface="Calibri"/>
                <a:ea typeface="Calibri"/>
                <a:cs typeface="Calibri"/>
                <a:sym typeface="Calibri"/>
              </a:rPr>
              <a:t>“I hadn’t been trained in those materials. I was learning as I went along.”</a:t>
            </a:r>
          </a:p>
          <a:p>
            <a:pPr marL="0" marR="0" lvl="0" indent="0" algn="l" rtl="0">
              <a:lnSpc>
                <a:spcPct val="120000"/>
              </a:lnSpc>
              <a:spcBef>
                <a:spcPts val="0"/>
              </a:spcBef>
              <a:buSzPct val="25000"/>
              <a:buNone/>
            </a:pPr>
            <a:r>
              <a:rPr lang="en-US" sz="1400" b="1">
                <a:solidFill>
                  <a:schemeClr val="lt1"/>
                </a:solidFill>
                <a:latin typeface="Calibri"/>
                <a:ea typeface="Calibri"/>
                <a:cs typeface="Calibri"/>
                <a:sym typeface="Calibri"/>
              </a:rPr>
              <a:t>								HRS # 1</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Shape 1073"/>
          <p:cNvSpPr txBox="1">
            <a:spLocks noGrp="1"/>
          </p:cNvSpPr>
          <p:nvPr>
            <p:ph type="title"/>
          </p:nvPr>
        </p:nvSpPr>
        <p:spPr>
          <a:xfrm>
            <a:off x="0" y="300347"/>
            <a:ext cx="9144000" cy="4798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Gill Sans"/>
              <a:buNone/>
            </a:pPr>
            <a:r>
              <a:rPr lang="en-US" sz="2500" b="1" i="0" u="none" strike="noStrike" cap="none">
                <a:solidFill>
                  <a:schemeClr val="dk1"/>
                </a:solidFill>
                <a:latin typeface="Gill Sans"/>
                <a:ea typeface="Gill Sans"/>
                <a:cs typeface="Gill Sans"/>
                <a:sym typeface="Gill Sans"/>
              </a:rPr>
              <a:t>Barriers &amp; Facilitators to Integration of Wheelchair Content </a:t>
            </a:r>
          </a:p>
        </p:txBody>
      </p:sp>
      <p:graphicFrame>
        <p:nvGraphicFramePr>
          <p:cNvPr id="1074" name="Shape 1074"/>
          <p:cNvGraphicFramePr/>
          <p:nvPr/>
        </p:nvGraphicFramePr>
        <p:xfrm>
          <a:off x="177800" y="1104208"/>
          <a:ext cx="8813800" cy="4513700"/>
        </p:xfrm>
        <a:graphic>
          <a:graphicData uri="http://schemas.openxmlformats.org/drawingml/2006/table">
            <a:tbl>
              <a:tblPr firstRow="1" bandRow="1">
                <a:noFill/>
                <a:tableStyleId>{6C7A15F4-6765-4FD2-8D91-BEFAE0C48AB6}</a:tableStyleId>
              </a:tblPr>
              <a:tblGrid>
                <a:gridCol w="4406900"/>
                <a:gridCol w="4406900"/>
              </a:tblGrid>
              <a:tr h="215900">
                <a:tc>
                  <a:txBody>
                    <a:bodyPr/>
                    <a:lstStyle/>
                    <a:p>
                      <a:pPr marL="0" marR="0" lvl="0" indent="0" algn="ctr" rtl="0">
                        <a:spcBef>
                          <a:spcPts val="0"/>
                        </a:spcBef>
                        <a:buSzPct val="25000"/>
                        <a:buNone/>
                      </a:pPr>
                      <a:r>
                        <a:rPr lang="en-US" sz="1400"/>
                        <a:t>Barriers</a:t>
                      </a:r>
                    </a:p>
                  </a:txBody>
                  <a:tcPr marL="91450" marR="91450" marT="45725" marB="45725" anchor="ctr">
                    <a:solidFill>
                      <a:srgbClr val="448E68"/>
                    </a:solidFill>
                  </a:tcPr>
                </a:tc>
                <a:tc>
                  <a:txBody>
                    <a:bodyPr/>
                    <a:lstStyle/>
                    <a:p>
                      <a:pPr marL="0" marR="0" lvl="0" indent="0" algn="ctr" rtl="0">
                        <a:spcBef>
                          <a:spcPts val="0"/>
                        </a:spcBef>
                        <a:buSzPct val="25000"/>
                        <a:buNone/>
                      </a:pPr>
                      <a:r>
                        <a:rPr lang="en-US" sz="1400"/>
                        <a:t>Facilitators</a:t>
                      </a:r>
                    </a:p>
                  </a:txBody>
                  <a:tcPr marL="91450" marR="91450" marT="45725" marB="45725" anchor="ctr">
                    <a:solidFill>
                      <a:srgbClr val="448E68"/>
                    </a:solidFill>
                  </a:tcPr>
                </a:tc>
              </a:tr>
              <a:tr h="2260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wheelchair service provision services in the country</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Support from university directors, chairs of programs, &amp; students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1">
                          <a:solidFill>
                            <a:srgbClr val="BFBFBF"/>
                          </a:solidFill>
                        </a:rPr>
                        <a:t>Advocacy efforts large in scope</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Collaborations (ex: wheelchair providers; content experts / experienced instructors)</a:t>
                      </a:r>
                    </a:p>
                  </a:txBody>
                  <a:tcPr marL="91450" marR="91450" marT="45725" marB="45725">
                    <a:solidFill>
                      <a:srgbClr val="FFFFFF"/>
                    </a:solidFill>
                  </a:tcPr>
                </a:tc>
              </a:tr>
              <a:tr h="4851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equipment resources (ex: wheelchairs)</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a:solidFill>
                            <a:srgbClr val="BFBFBF"/>
                          </a:solidFill>
                        </a:rPr>
                        <a:t>Motivation (of students and professors); Flexibility of curriculum</a:t>
                      </a:r>
                    </a:p>
                  </a:txBody>
                  <a:tcPr marL="91450" marR="91450" marT="45725" marB="45725">
                    <a:solidFill>
                      <a:srgbClr val="BFBFBF"/>
                    </a:solidFill>
                  </a:tcPr>
                </a:tc>
              </a:tr>
              <a:tr h="292100">
                <a:tc>
                  <a:txBody>
                    <a:bodyPr/>
                    <a:lstStyle/>
                    <a:p>
                      <a:pPr marL="0" marR="0" lvl="0" indent="0" algn="l" rtl="0">
                        <a:spcBef>
                          <a:spcPts val="0"/>
                        </a:spcBef>
                        <a:buSzPct val="25000"/>
                        <a:buNone/>
                      </a:pPr>
                      <a:r>
                        <a:rPr lang="en-US" sz="1400" b="0">
                          <a:solidFill>
                            <a:srgbClr val="BFBFBF"/>
                          </a:solidFill>
                        </a:rPr>
                        <a:t>Lack of space (ex: to run labs, to store equipment)</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Availability of space</a:t>
                      </a:r>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time in curriculum</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a:solidFill>
                            <a:srgbClr val="BFBFBF"/>
                          </a:solidFill>
                        </a:rPr>
                        <a:t>Wheelchair donations &amp; loans</a:t>
                      </a:r>
                    </a:p>
                  </a:txBody>
                  <a:tcPr marL="91450" marR="91450" marT="45725" marB="45725">
                    <a:solidFill>
                      <a:srgbClr val="BFBFBF"/>
                    </a:solidFill>
                  </a:tcPr>
                </a:tc>
              </a:tr>
              <a:tr h="370850">
                <a:tc>
                  <a:txBody>
                    <a:bodyPr/>
                    <a:lstStyle/>
                    <a:p>
                      <a:pPr marL="0" marR="0" lvl="0" indent="0" algn="l" rtl="0">
                        <a:spcBef>
                          <a:spcPts val="0"/>
                        </a:spcBef>
                        <a:buSzPct val="25000"/>
                        <a:buNone/>
                      </a:pPr>
                      <a:r>
                        <a:rPr lang="en-US" sz="1400" b="0">
                          <a:solidFill>
                            <a:srgbClr val="BFBFBF"/>
                          </a:solidFill>
                        </a:rPr>
                        <a:t>Location of course (ex: time-consuming transit for students)</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Access to materials supported by the WHO</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b="0">
                          <a:solidFill>
                            <a:srgbClr val="BFBFBF"/>
                          </a:solidFill>
                        </a:rPr>
                        <a:t>Poor Internet connection</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Location close to resources </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training for professors in use of WSTPs</a:t>
                      </a:r>
                    </a:p>
                  </a:txBody>
                  <a:tcPr marL="91450" marR="91450" marT="34300" marB="34300" anchor="ctr">
                    <a:solidFill>
                      <a:srgbClr val="FFFFFF"/>
                    </a:solidFill>
                  </a:tcPr>
                </a:tc>
                <a:tc>
                  <a:txBody>
                    <a:bodyPr/>
                    <a:lstStyle/>
                    <a:p>
                      <a:pPr marL="0" marR="0" lvl="0" indent="0" algn="l" rtl="0">
                        <a:spcBef>
                          <a:spcPts val="0"/>
                        </a:spcBef>
                        <a:buSzPct val="25000"/>
                        <a:buNone/>
                      </a:pPr>
                      <a:r>
                        <a:rPr lang="en-US" sz="1400">
                          <a:solidFill>
                            <a:srgbClr val="BFBFBF"/>
                          </a:solidFill>
                        </a:rPr>
                        <a:t>Positive course evaluations &amp; research study findings</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b="1">
                          <a:solidFill>
                            <a:schemeClr val="dk1"/>
                          </a:solidFill>
                        </a:rPr>
                        <a:t>Lack of support as mandatory course</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Availability of optional courses in curriculums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chemeClr val="dk1"/>
                        </a:buClr>
                        <a:buSzPct val="25000"/>
                        <a:buFont typeface="Calibri"/>
                        <a:buNone/>
                      </a:pPr>
                      <a:endParaRPr sz="1400">
                        <a:solidFill>
                          <a:srgbClr val="BFBFBF"/>
                        </a:solidFill>
                      </a:endParaRP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Program type (ex: extension to Professional PhD)</a:t>
                      </a:r>
                    </a:p>
                  </a:txBody>
                  <a:tcPr marL="91450" marR="91450" marT="45725" marB="45725">
                    <a:solidFill>
                      <a:srgbClr val="FFFFFF"/>
                    </a:solidFill>
                  </a:tcPr>
                </a:tc>
              </a:tr>
            </a:tbl>
          </a:graphicData>
        </a:graphic>
      </p:graphicFrame>
      <p:sp>
        <p:nvSpPr>
          <p:cNvPr id="1075" name="Shape 1075"/>
          <p:cNvSpPr/>
          <p:nvPr/>
        </p:nvSpPr>
        <p:spPr>
          <a:xfrm>
            <a:off x="2656798" y="3806566"/>
            <a:ext cx="6203950" cy="1053175"/>
          </a:xfrm>
          <a:prstGeom prst="wedgeRectCallout">
            <a:avLst>
              <a:gd name="adj1" fmla="val -35647"/>
              <a:gd name="adj2" fmla="val 69575"/>
            </a:avLst>
          </a:prstGeom>
          <a:solidFill>
            <a:srgbClr val="448E68">
              <a:alpha val="84705"/>
            </a:srgb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20000"/>
              </a:lnSpc>
              <a:spcBef>
                <a:spcPts val="0"/>
              </a:spcBef>
              <a:buSzPct val="25000"/>
              <a:buNone/>
            </a:pPr>
            <a:r>
              <a:rPr lang="en-US" sz="1400" b="1">
                <a:solidFill>
                  <a:schemeClr val="lt1"/>
                </a:solidFill>
                <a:latin typeface="Calibri"/>
                <a:ea typeface="Calibri"/>
                <a:cs typeface="Calibri"/>
                <a:sym typeface="Calibri"/>
              </a:rPr>
              <a:t>“Getting approval in general for a wheelchair-specific course […], because […] the pedagogic committee was not necessarily onboard with something so targeted.”</a:t>
            </a:r>
          </a:p>
          <a:p>
            <a:pPr marL="0" marR="0" lvl="0" indent="0" algn="l" rtl="0">
              <a:lnSpc>
                <a:spcPct val="120000"/>
              </a:lnSpc>
              <a:spcBef>
                <a:spcPts val="0"/>
              </a:spcBef>
              <a:buSzPct val="25000"/>
              <a:buNone/>
            </a:pPr>
            <a:r>
              <a:rPr lang="en-US" sz="1400" b="1">
                <a:solidFill>
                  <a:schemeClr val="lt1"/>
                </a:solidFill>
                <a:latin typeface="Calibri"/>
                <a:ea typeface="Calibri"/>
                <a:cs typeface="Calibri"/>
                <a:sym typeface="Calibri"/>
              </a:rPr>
              <a:t>								HRS # 1</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Shape 1080"/>
          <p:cNvSpPr txBox="1">
            <a:spLocks noGrp="1"/>
          </p:cNvSpPr>
          <p:nvPr>
            <p:ph type="title"/>
          </p:nvPr>
        </p:nvSpPr>
        <p:spPr>
          <a:xfrm>
            <a:off x="0" y="300347"/>
            <a:ext cx="9144000" cy="4798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Gill Sans"/>
              <a:buNone/>
            </a:pPr>
            <a:r>
              <a:rPr lang="en-US" sz="2500" b="1" i="0" u="none" strike="noStrike" cap="none">
                <a:solidFill>
                  <a:schemeClr val="dk1"/>
                </a:solidFill>
                <a:latin typeface="Gill Sans"/>
                <a:ea typeface="Gill Sans"/>
                <a:cs typeface="Gill Sans"/>
                <a:sym typeface="Gill Sans"/>
              </a:rPr>
              <a:t>Barriers &amp; Facilitators to Integration of Wheelchair Content </a:t>
            </a:r>
          </a:p>
        </p:txBody>
      </p:sp>
      <p:graphicFrame>
        <p:nvGraphicFramePr>
          <p:cNvPr id="1081" name="Shape 1081"/>
          <p:cNvGraphicFramePr/>
          <p:nvPr/>
        </p:nvGraphicFramePr>
        <p:xfrm>
          <a:off x="177800" y="1104208"/>
          <a:ext cx="8813800" cy="4513700"/>
        </p:xfrm>
        <a:graphic>
          <a:graphicData uri="http://schemas.openxmlformats.org/drawingml/2006/table">
            <a:tbl>
              <a:tblPr firstRow="1" bandRow="1">
                <a:noFill/>
                <a:tableStyleId>{6C7A15F4-6765-4FD2-8D91-BEFAE0C48AB6}</a:tableStyleId>
              </a:tblPr>
              <a:tblGrid>
                <a:gridCol w="4406900"/>
                <a:gridCol w="4406900"/>
              </a:tblGrid>
              <a:tr h="215900">
                <a:tc>
                  <a:txBody>
                    <a:bodyPr/>
                    <a:lstStyle/>
                    <a:p>
                      <a:pPr marL="0" marR="0" lvl="0" indent="0" algn="ctr" rtl="0">
                        <a:spcBef>
                          <a:spcPts val="0"/>
                        </a:spcBef>
                        <a:buSzPct val="25000"/>
                        <a:buNone/>
                      </a:pPr>
                      <a:r>
                        <a:rPr lang="en-US" sz="1400"/>
                        <a:t>Barriers</a:t>
                      </a:r>
                    </a:p>
                  </a:txBody>
                  <a:tcPr marL="91450" marR="91450" marT="45725" marB="45725" anchor="ctr">
                    <a:solidFill>
                      <a:srgbClr val="448E68"/>
                    </a:solidFill>
                  </a:tcPr>
                </a:tc>
                <a:tc>
                  <a:txBody>
                    <a:bodyPr/>
                    <a:lstStyle/>
                    <a:p>
                      <a:pPr marL="0" marR="0" lvl="0" indent="0" algn="ctr" rtl="0">
                        <a:spcBef>
                          <a:spcPts val="0"/>
                        </a:spcBef>
                        <a:buSzPct val="25000"/>
                        <a:buNone/>
                      </a:pPr>
                      <a:r>
                        <a:rPr lang="en-US" sz="1400"/>
                        <a:t>Facilitators</a:t>
                      </a:r>
                    </a:p>
                  </a:txBody>
                  <a:tcPr marL="91450" marR="91450" marT="45725" marB="45725" anchor="ctr">
                    <a:solidFill>
                      <a:srgbClr val="448E68"/>
                    </a:solidFill>
                  </a:tcPr>
                </a:tc>
              </a:tr>
              <a:tr h="2260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wheelchair service provision services in the country</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1">
                          <a:solidFill>
                            <a:schemeClr val="dk1"/>
                          </a:solidFill>
                        </a:rPr>
                        <a:t>Support from university directors, chairs of programs, &amp; students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1">
                          <a:solidFill>
                            <a:srgbClr val="BFBFBF"/>
                          </a:solidFill>
                        </a:rPr>
                        <a:t>Advocacy efforts large in scope</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Collaborations (ex: wheelchair providers; content experts / experienced instructors)</a:t>
                      </a:r>
                    </a:p>
                  </a:txBody>
                  <a:tcPr marL="91450" marR="91450" marT="45725" marB="45725">
                    <a:solidFill>
                      <a:srgbClr val="FFFFFF"/>
                    </a:solidFill>
                  </a:tcPr>
                </a:tc>
              </a:tr>
              <a:tr h="4851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equipment resources (ex: wheelchairs)</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a:solidFill>
                            <a:srgbClr val="BFBFBF"/>
                          </a:solidFill>
                        </a:rPr>
                        <a:t>Motivation (of students and professors); Flexibility of curriculum</a:t>
                      </a:r>
                    </a:p>
                  </a:txBody>
                  <a:tcPr marL="91450" marR="91450" marT="45725" marB="45725">
                    <a:solidFill>
                      <a:srgbClr val="BFBFBF"/>
                    </a:solidFill>
                  </a:tcPr>
                </a:tc>
              </a:tr>
              <a:tr h="292100">
                <a:tc>
                  <a:txBody>
                    <a:bodyPr/>
                    <a:lstStyle/>
                    <a:p>
                      <a:pPr marL="0" marR="0" lvl="0" indent="0" algn="l" rtl="0">
                        <a:spcBef>
                          <a:spcPts val="0"/>
                        </a:spcBef>
                        <a:buSzPct val="25000"/>
                        <a:buNone/>
                      </a:pPr>
                      <a:r>
                        <a:rPr lang="en-US" sz="1400" b="0">
                          <a:solidFill>
                            <a:srgbClr val="BFBFBF"/>
                          </a:solidFill>
                        </a:rPr>
                        <a:t>Lack of space (ex: to run labs, to store equipment)</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Availability of space</a:t>
                      </a:r>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time in curriculum</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a:solidFill>
                            <a:srgbClr val="BFBFBF"/>
                          </a:solidFill>
                        </a:rPr>
                        <a:t>Wheelchair donations &amp; loans</a:t>
                      </a:r>
                    </a:p>
                  </a:txBody>
                  <a:tcPr marL="91450" marR="91450" marT="45725" marB="45725">
                    <a:solidFill>
                      <a:srgbClr val="BFBFBF"/>
                    </a:solidFill>
                  </a:tcPr>
                </a:tc>
              </a:tr>
              <a:tr h="370850">
                <a:tc>
                  <a:txBody>
                    <a:bodyPr/>
                    <a:lstStyle/>
                    <a:p>
                      <a:pPr marL="0" marR="0" lvl="0" indent="0" algn="l" rtl="0">
                        <a:spcBef>
                          <a:spcPts val="0"/>
                        </a:spcBef>
                        <a:buSzPct val="25000"/>
                        <a:buNone/>
                      </a:pPr>
                      <a:r>
                        <a:rPr lang="en-US" sz="1400" b="0">
                          <a:solidFill>
                            <a:srgbClr val="BFBFBF"/>
                          </a:solidFill>
                        </a:rPr>
                        <a:t>Location of course (ex: time-consuming transit for students)</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Access to materials supported by the WHO</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b="0">
                          <a:solidFill>
                            <a:srgbClr val="BFBFBF"/>
                          </a:solidFill>
                        </a:rPr>
                        <a:t>Poor Internet connection</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Location close to resources </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training for professors in use of WSTPs</a:t>
                      </a:r>
                    </a:p>
                  </a:txBody>
                  <a:tcPr marL="91450" marR="91450" marT="34300" marB="34300" anchor="ctr">
                    <a:solidFill>
                      <a:srgbClr val="FFFFFF"/>
                    </a:solidFill>
                  </a:tcPr>
                </a:tc>
                <a:tc>
                  <a:txBody>
                    <a:bodyPr/>
                    <a:lstStyle/>
                    <a:p>
                      <a:pPr marL="0" marR="0" lvl="0" indent="0" algn="l" rtl="0">
                        <a:spcBef>
                          <a:spcPts val="0"/>
                        </a:spcBef>
                        <a:buSzPct val="25000"/>
                        <a:buNone/>
                      </a:pPr>
                      <a:r>
                        <a:rPr lang="en-US" sz="1400">
                          <a:solidFill>
                            <a:srgbClr val="BFBFBF"/>
                          </a:solidFill>
                        </a:rPr>
                        <a:t>Positive course evaluations &amp; research study findings</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b="0">
                          <a:solidFill>
                            <a:srgbClr val="BFBFBF"/>
                          </a:solidFill>
                        </a:rPr>
                        <a:t>Lack of support as mandatory course</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Availability of optional courses in curriculums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chemeClr val="dk1"/>
                        </a:buClr>
                        <a:buSzPct val="25000"/>
                        <a:buFont typeface="Calibri"/>
                        <a:buNone/>
                      </a:pPr>
                      <a:endParaRPr sz="1400">
                        <a:solidFill>
                          <a:srgbClr val="BFBFBF"/>
                        </a:solidFill>
                      </a:endParaRP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Program type (ex: extension to Professional PhD)</a:t>
                      </a:r>
                    </a:p>
                  </a:txBody>
                  <a:tcPr marL="91450" marR="91450" marT="45725" marB="45725">
                    <a:solidFill>
                      <a:srgbClr val="FFFFFF"/>
                    </a:solidFill>
                  </a:tcPr>
                </a:tc>
              </a:tr>
            </a:tbl>
          </a:graphicData>
        </a:graphic>
      </p:graphicFrame>
      <p:sp>
        <p:nvSpPr>
          <p:cNvPr id="1082" name="Shape 1082"/>
          <p:cNvSpPr/>
          <p:nvPr/>
        </p:nvSpPr>
        <p:spPr>
          <a:xfrm>
            <a:off x="529954" y="2900251"/>
            <a:ext cx="4815924" cy="1370712"/>
          </a:xfrm>
          <a:prstGeom prst="wedgeRectCallout">
            <a:avLst>
              <a:gd name="adj1" fmla="val 37418"/>
              <a:gd name="adj2" fmla="val -119138"/>
            </a:avLst>
          </a:prstGeom>
          <a:solidFill>
            <a:schemeClr val="dk1">
              <a:alpha val="84705"/>
            </a:scheme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400" b="1">
              <a:solidFill>
                <a:schemeClr val="lt1"/>
              </a:solidFill>
              <a:latin typeface="Calibri"/>
              <a:ea typeface="Calibri"/>
              <a:cs typeface="Calibri"/>
              <a:sym typeface="Calibri"/>
            </a:endParaRPr>
          </a:p>
          <a:p>
            <a:pPr marL="0" marR="0" lvl="0" indent="0" algn="l" rtl="0">
              <a:spcBef>
                <a:spcPts val="0"/>
              </a:spcBef>
              <a:buSzPct val="25000"/>
              <a:buNone/>
            </a:pPr>
            <a:r>
              <a:rPr lang="en-US" sz="1400" b="1">
                <a:solidFill>
                  <a:schemeClr val="lt1"/>
                </a:solidFill>
                <a:latin typeface="Calibri"/>
                <a:ea typeface="Calibri"/>
                <a:cs typeface="Calibri"/>
                <a:sym typeface="Calibri"/>
              </a:rPr>
              <a:t>“My department was quite receptive; we do have a keen interest in assistive technology, so that sort of predisposed us to being open to ideas of expanding wheelchair content.”</a:t>
            </a:r>
          </a:p>
          <a:p>
            <a:pPr marL="0" marR="0" lvl="0" indent="0" algn="l" rtl="0">
              <a:spcBef>
                <a:spcPts val="0"/>
              </a:spcBef>
              <a:buSzPct val="25000"/>
              <a:buNone/>
            </a:pPr>
            <a:r>
              <a:rPr lang="en-US" sz="1400" b="1">
                <a:solidFill>
                  <a:schemeClr val="lt1"/>
                </a:solidFill>
                <a:latin typeface="Calibri"/>
                <a:ea typeface="Calibri"/>
                <a:cs typeface="Calibri"/>
                <a:sym typeface="Calibri"/>
              </a:rPr>
              <a:t>							HRS # 2</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sp>
        <p:nvSpPr>
          <p:cNvPr id="1087" name="Shape 1087"/>
          <p:cNvSpPr txBox="1">
            <a:spLocks noGrp="1"/>
          </p:cNvSpPr>
          <p:nvPr>
            <p:ph type="title"/>
          </p:nvPr>
        </p:nvSpPr>
        <p:spPr>
          <a:xfrm>
            <a:off x="0" y="300347"/>
            <a:ext cx="9144000" cy="4798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Gill Sans"/>
              <a:buNone/>
            </a:pPr>
            <a:r>
              <a:rPr lang="en-US" sz="2500" b="1" i="0" u="none" strike="noStrike" cap="none">
                <a:solidFill>
                  <a:schemeClr val="dk1"/>
                </a:solidFill>
                <a:latin typeface="Gill Sans"/>
                <a:ea typeface="Gill Sans"/>
                <a:cs typeface="Gill Sans"/>
                <a:sym typeface="Gill Sans"/>
              </a:rPr>
              <a:t>Barriers &amp; Facilitators to Integration of Wheelchair Content </a:t>
            </a:r>
          </a:p>
        </p:txBody>
      </p:sp>
      <p:graphicFrame>
        <p:nvGraphicFramePr>
          <p:cNvPr id="1088" name="Shape 1088"/>
          <p:cNvGraphicFramePr/>
          <p:nvPr/>
        </p:nvGraphicFramePr>
        <p:xfrm>
          <a:off x="177800" y="1104208"/>
          <a:ext cx="8813800" cy="4513700"/>
        </p:xfrm>
        <a:graphic>
          <a:graphicData uri="http://schemas.openxmlformats.org/drawingml/2006/table">
            <a:tbl>
              <a:tblPr firstRow="1" bandRow="1">
                <a:noFill/>
                <a:tableStyleId>{6C7A15F4-6765-4FD2-8D91-BEFAE0C48AB6}</a:tableStyleId>
              </a:tblPr>
              <a:tblGrid>
                <a:gridCol w="4406900"/>
                <a:gridCol w="4406900"/>
              </a:tblGrid>
              <a:tr h="215900">
                <a:tc>
                  <a:txBody>
                    <a:bodyPr/>
                    <a:lstStyle/>
                    <a:p>
                      <a:pPr marL="0" marR="0" lvl="0" indent="0" algn="ctr" rtl="0">
                        <a:spcBef>
                          <a:spcPts val="0"/>
                        </a:spcBef>
                        <a:buSzPct val="25000"/>
                        <a:buNone/>
                      </a:pPr>
                      <a:r>
                        <a:rPr lang="en-US" sz="1400"/>
                        <a:t>Barriers</a:t>
                      </a:r>
                    </a:p>
                  </a:txBody>
                  <a:tcPr marL="91450" marR="91450" marT="45725" marB="45725" anchor="ctr">
                    <a:solidFill>
                      <a:srgbClr val="448E68"/>
                    </a:solidFill>
                  </a:tcPr>
                </a:tc>
                <a:tc>
                  <a:txBody>
                    <a:bodyPr/>
                    <a:lstStyle/>
                    <a:p>
                      <a:pPr marL="0" marR="0" lvl="0" indent="0" algn="ctr" rtl="0">
                        <a:spcBef>
                          <a:spcPts val="0"/>
                        </a:spcBef>
                        <a:buSzPct val="25000"/>
                        <a:buNone/>
                      </a:pPr>
                      <a:r>
                        <a:rPr lang="en-US" sz="1400"/>
                        <a:t>Facilitators</a:t>
                      </a:r>
                    </a:p>
                  </a:txBody>
                  <a:tcPr marL="91450" marR="91450" marT="45725" marB="45725" anchor="ctr">
                    <a:solidFill>
                      <a:srgbClr val="448E68"/>
                    </a:solidFill>
                  </a:tcPr>
                </a:tc>
              </a:tr>
              <a:tr h="2260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wheelchair service provision services in the country</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Support from university directors, chairs of programs, &amp; students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1">
                          <a:solidFill>
                            <a:srgbClr val="BFBFBF"/>
                          </a:solidFill>
                        </a:rPr>
                        <a:t>Advocacy efforts large in scope</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400" b="1">
                          <a:solidFill>
                            <a:srgbClr val="000000"/>
                          </a:solidFill>
                        </a:rPr>
                        <a:t>Collaborations (ex: wheelchair providers; content experts / experienced instructors)</a:t>
                      </a:r>
                    </a:p>
                  </a:txBody>
                  <a:tcPr marL="91450" marR="91450" marT="45725" marB="45725">
                    <a:solidFill>
                      <a:srgbClr val="FFFFFF"/>
                    </a:solidFill>
                  </a:tcPr>
                </a:tc>
              </a:tr>
              <a:tr h="4851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equipment resources (ex: wheelchairs)</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a:solidFill>
                            <a:srgbClr val="BFBFBF"/>
                          </a:solidFill>
                        </a:rPr>
                        <a:t>Motivation (of students and professors); Flexibility of curriculum</a:t>
                      </a:r>
                    </a:p>
                  </a:txBody>
                  <a:tcPr marL="91450" marR="91450" marT="45725" marB="45725">
                    <a:solidFill>
                      <a:srgbClr val="BFBFBF"/>
                    </a:solidFill>
                  </a:tcPr>
                </a:tc>
              </a:tr>
              <a:tr h="292100">
                <a:tc>
                  <a:txBody>
                    <a:bodyPr/>
                    <a:lstStyle/>
                    <a:p>
                      <a:pPr marL="0" marR="0" lvl="0" indent="0" algn="l" rtl="0">
                        <a:spcBef>
                          <a:spcPts val="0"/>
                        </a:spcBef>
                        <a:buSzPct val="25000"/>
                        <a:buNone/>
                      </a:pPr>
                      <a:r>
                        <a:rPr lang="en-US" sz="1400" b="0">
                          <a:solidFill>
                            <a:srgbClr val="BFBFBF"/>
                          </a:solidFill>
                        </a:rPr>
                        <a:t>Lack of space (ex: to run labs, to store equipment)</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Availability of space</a:t>
                      </a:r>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time in curriculum</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a:solidFill>
                            <a:srgbClr val="BFBFBF"/>
                          </a:solidFill>
                        </a:rPr>
                        <a:t>Wheelchair donations &amp; loans</a:t>
                      </a:r>
                    </a:p>
                  </a:txBody>
                  <a:tcPr marL="91450" marR="91450" marT="45725" marB="45725">
                    <a:solidFill>
                      <a:srgbClr val="BFBFBF"/>
                    </a:solidFill>
                  </a:tcPr>
                </a:tc>
              </a:tr>
              <a:tr h="370850">
                <a:tc>
                  <a:txBody>
                    <a:bodyPr/>
                    <a:lstStyle/>
                    <a:p>
                      <a:pPr marL="0" marR="0" lvl="0" indent="0" algn="l" rtl="0">
                        <a:spcBef>
                          <a:spcPts val="0"/>
                        </a:spcBef>
                        <a:buSzPct val="25000"/>
                        <a:buNone/>
                      </a:pPr>
                      <a:r>
                        <a:rPr lang="en-US" sz="1400" b="0">
                          <a:solidFill>
                            <a:srgbClr val="BFBFBF"/>
                          </a:solidFill>
                        </a:rPr>
                        <a:t>Location of course (ex: time-consuming transit for students)</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Access to materials supported by the WHO</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b="0">
                          <a:solidFill>
                            <a:srgbClr val="BFBFBF"/>
                          </a:solidFill>
                        </a:rPr>
                        <a:t>Poor Internet connection</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Location close to resources </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training for professors in use of WSTPs</a:t>
                      </a:r>
                    </a:p>
                  </a:txBody>
                  <a:tcPr marL="91450" marR="91450" marT="34300" marB="34300" anchor="ctr">
                    <a:solidFill>
                      <a:srgbClr val="FFFFFF"/>
                    </a:solidFill>
                  </a:tcPr>
                </a:tc>
                <a:tc>
                  <a:txBody>
                    <a:bodyPr/>
                    <a:lstStyle/>
                    <a:p>
                      <a:pPr marL="0" marR="0" lvl="0" indent="0" algn="l" rtl="0">
                        <a:spcBef>
                          <a:spcPts val="0"/>
                        </a:spcBef>
                        <a:buSzPct val="25000"/>
                        <a:buNone/>
                      </a:pPr>
                      <a:r>
                        <a:rPr lang="en-US" sz="1400">
                          <a:solidFill>
                            <a:srgbClr val="BFBFBF"/>
                          </a:solidFill>
                        </a:rPr>
                        <a:t>Positive course evaluations &amp; research study findings</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b="0">
                          <a:solidFill>
                            <a:srgbClr val="BFBFBF"/>
                          </a:solidFill>
                        </a:rPr>
                        <a:t>Lack of support as mandatory course</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Availability of optional courses in curriculums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chemeClr val="dk1"/>
                        </a:buClr>
                        <a:buSzPct val="25000"/>
                        <a:buFont typeface="Calibri"/>
                        <a:buNone/>
                      </a:pPr>
                      <a:endParaRPr sz="1400">
                        <a:solidFill>
                          <a:srgbClr val="BFBFBF"/>
                        </a:solidFill>
                      </a:endParaRP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dirty="0">
                          <a:solidFill>
                            <a:srgbClr val="BFBFBF"/>
                          </a:solidFill>
                        </a:rPr>
                        <a:t>Program type (ex: extension to Professional PhD)</a:t>
                      </a:r>
                    </a:p>
                  </a:txBody>
                  <a:tcPr marL="91450" marR="91450" marT="45725" marB="45725">
                    <a:solidFill>
                      <a:srgbClr val="FFFFFF"/>
                    </a:solidFill>
                  </a:tcPr>
                </a:tc>
              </a:tr>
            </a:tbl>
          </a:graphicData>
        </a:graphic>
      </p:graphicFrame>
      <p:sp>
        <p:nvSpPr>
          <p:cNvPr id="1089" name="Shape 1089"/>
          <p:cNvSpPr/>
          <p:nvPr/>
        </p:nvSpPr>
        <p:spPr>
          <a:xfrm>
            <a:off x="575652" y="2868943"/>
            <a:ext cx="6117693" cy="2229154"/>
          </a:xfrm>
          <a:prstGeom prst="wedgeRectCallout">
            <a:avLst>
              <a:gd name="adj1" fmla="val 25881"/>
              <a:gd name="adj2" fmla="val -68086"/>
            </a:avLst>
          </a:prstGeom>
          <a:solidFill>
            <a:schemeClr val="dk1">
              <a:alpha val="84705"/>
            </a:scheme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400" b="1" dirty="0">
              <a:solidFill>
                <a:schemeClr val="lt1"/>
              </a:solidFill>
              <a:latin typeface="Calibri"/>
              <a:ea typeface="Calibri"/>
              <a:cs typeface="Calibri"/>
              <a:sym typeface="Calibri"/>
            </a:endParaRPr>
          </a:p>
          <a:p>
            <a:pPr marL="0" marR="0" lvl="0" indent="0" algn="l" rtl="0">
              <a:spcBef>
                <a:spcPts val="0"/>
              </a:spcBef>
              <a:buSzPct val="25000"/>
              <a:buNone/>
            </a:pPr>
            <a:r>
              <a:rPr lang="en-US" sz="1400" b="1" dirty="0">
                <a:solidFill>
                  <a:schemeClr val="lt1"/>
                </a:solidFill>
                <a:latin typeface="Calibri"/>
                <a:ea typeface="Calibri"/>
                <a:cs typeface="Calibri"/>
                <a:sym typeface="Calibri"/>
              </a:rPr>
              <a:t>“Collaborations with the Center Purchasing Material, which is based in Togo, covered at Centre pour </a:t>
            </a:r>
            <a:r>
              <a:rPr lang="en-US" sz="1400" b="1" dirty="0" err="1">
                <a:solidFill>
                  <a:schemeClr val="lt1"/>
                </a:solidFill>
                <a:latin typeface="Calibri"/>
                <a:ea typeface="Calibri"/>
                <a:cs typeface="Calibri"/>
                <a:sym typeface="Calibri"/>
              </a:rPr>
              <a:t>personnes</a:t>
            </a:r>
            <a:r>
              <a:rPr lang="en-US" sz="1400" b="1" dirty="0">
                <a:solidFill>
                  <a:schemeClr val="lt1"/>
                </a:solidFill>
                <a:latin typeface="Calibri"/>
                <a:ea typeface="Calibri"/>
                <a:cs typeface="Calibri"/>
                <a:sym typeface="Calibri"/>
              </a:rPr>
              <a:t> </a:t>
            </a:r>
            <a:r>
              <a:rPr lang="en-US" sz="1400" b="1" dirty="0" err="1">
                <a:solidFill>
                  <a:schemeClr val="lt1"/>
                </a:solidFill>
                <a:latin typeface="Calibri"/>
                <a:ea typeface="Calibri"/>
                <a:cs typeface="Calibri"/>
                <a:sym typeface="Calibri"/>
              </a:rPr>
              <a:t>handicapées</a:t>
            </a:r>
            <a:r>
              <a:rPr lang="en-US" sz="1400" b="1" dirty="0">
                <a:solidFill>
                  <a:schemeClr val="lt1"/>
                </a:solidFill>
                <a:latin typeface="Calibri"/>
                <a:ea typeface="Calibri"/>
                <a:cs typeface="Calibri"/>
                <a:sym typeface="Calibri"/>
              </a:rPr>
              <a:t>. 										</a:t>
            </a:r>
            <a:r>
              <a:rPr lang="en-US" sz="1400" b="1" dirty="0" smtClean="0">
                <a:solidFill>
                  <a:schemeClr val="lt1"/>
                </a:solidFill>
                <a:latin typeface="Calibri"/>
                <a:ea typeface="Calibri"/>
                <a:cs typeface="Calibri"/>
                <a:sym typeface="Calibri"/>
              </a:rPr>
              <a:t>				LRS </a:t>
            </a:r>
            <a:r>
              <a:rPr lang="en-US" sz="1400" b="1" dirty="0">
                <a:solidFill>
                  <a:schemeClr val="lt1"/>
                </a:solidFill>
                <a:latin typeface="Calibri"/>
                <a:ea typeface="Calibri"/>
                <a:cs typeface="Calibri"/>
                <a:sym typeface="Calibri"/>
              </a:rPr>
              <a:t># 1</a:t>
            </a:r>
          </a:p>
          <a:p>
            <a:pPr marL="0" marR="0" lvl="0" indent="0" algn="l" rtl="0">
              <a:spcBef>
                <a:spcPts val="0"/>
              </a:spcBef>
              <a:buNone/>
            </a:pPr>
            <a:endParaRPr sz="1400" b="1" dirty="0">
              <a:solidFill>
                <a:schemeClr val="lt1"/>
              </a:solidFill>
              <a:latin typeface="Calibri"/>
              <a:ea typeface="Calibri"/>
              <a:cs typeface="Calibri"/>
              <a:sym typeface="Calibri"/>
            </a:endParaRPr>
          </a:p>
          <a:p>
            <a:pPr marL="0" marR="0" lvl="0" indent="0" algn="l" rtl="0">
              <a:spcBef>
                <a:spcPts val="0"/>
              </a:spcBef>
              <a:buSzPct val="25000"/>
              <a:buNone/>
            </a:pPr>
            <a:r>
              <a:rPr lang="en-US" sz="1400" b="1" dirty="0">
                <a:solidFill>
                  <a:schemeClr val="lt1"/>
                </a:solidFill>
                <a:latin typeface="Calibri"/>
                <a:ea typeface="Calibri"/>
                <a:cs typeface="Calibri"/>
                <a:sym typeface="Calibri"/>
              </a:rPr>
              <a:t>“…collaborations with patients in clinic, Home Assessment Program, Van Modification Program, major equipment-recycling center in Connecticut.”</a:t>
            </a:r>
          </a:p>
          <a:p>
            <a:pPr marL="0" marR="0" lvl="0" indent="0" algn="l" rtl="0">
              <a:spcBef>
                <a:spcPts val="0"/>
              </a:spcBef>
              <a:buSzPct val="25000"/>
              <a:buNone/>
            </a:pPr>
            <a:r>
              <a:rPr lang="en-US" sz="1400" b="1" dirty="0">
                <a:solidFill>
                  <a:schemeClr val="lt1"/>
                </a:solidFill>
                <a:latin typeface="Calibri"/>
                <a:ea typeface="Calibri"/>
                <a:cs typeface="Calibri"/>
                <a:sym typeface="Calibri"/>
              </a:rPr>
              <a:t>							</a:t>
            </a:r>
            <a:r>
              <a:rPr lang="en-US" sz="1400" b="1" dirty="0" smtClean="0">
                <a:solidFill>
                  <a:schemeClr val="lt1"/>
                </a:solidFill>
                <a:latin typeface="Calibri"/>
                <a:ea typeface="Calibri"/>
                <a:cs typeface="Calibri"/>
                <a:sym typeface="Calibri"/>
              </a:rPr>
              <a:t>				HRS </a:t>
            </a:r>
            <a:r>
              <a:rPr lang="en-US" sz="1400" b="1" dirty="0">
                <a:solidFill>
                  <a:schemeClr val="lt1"/>
                </a:solidFill>
                <a:latin typeface="Calibri"/>
                <a:ea typeface="Calibri"/>
                <a:cs typeface="Calibri"/>
                <a:sym typeface="Calibri"/>
              </a:rPr>
              <a:t># 3</a:t>
            </a:r>
          </a:p>
          <a:p>
            <a:pPr marL="0" marR="0" lvl="0" indent="0" algn="l" rtl="0">
              <a:spcBef>
                <a:spcPts val="0"/>
              </a:spcBef>
              <a:buNone/>
            </a:pPr>
            <a:endParaRPr sz="1400" b="1"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4" name="Shape 1094"/>
          <p:cNvSpPr txBox="1">
            <a:spLocks noGrp="1"/>
          </p:cNvSpPr>
          <p:nvPr>
            <p:ph type="title"/>
          </p:nvPr>
        </p:nvSpPr>
        <p:spPr>
          <a:xfrm>
            <a:off x="0" y="300347"/>
            <a:ext cx="9144000" cy="4798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Gill Sans"/>
              <a:buNone/>
            </a:pPr>
            <a:r>
              <a:rPr lang="en-US" sz="2500" b="1" i="0" u="none" strike="noStrike" cap="none">
                <a:solidFill>
                  <a:schemeClr val="dk1"/>
                </a:solidFill>
                <a:latin typeface="Gill Sans"/>
                <a:ea typeface="Gill Sans"/>
                <a:cs typeface="Gill Sans"/>
                <a:sym typeface="Gill Sans"/>
              </a:rPr>
              <a:t>Barriers &amp; Facilitators to Integration of Wheelchair Content </a:t>
            </a:r>
          </a:p>
        </p:txBody>
      </p:sp>
      <p:graphicFrame>
        <p:nvGraphicFramePr>
          <p:cNvPr id="1095" name="Shape 1095"/>
          <p:cNvGraphicFramePr/>
          <p:nvPr/>
        </p:nvGraphicFramePr>
        <p:xfrm>
          <a:off x="177800" y="1104208"/>
          <a:ext cx="8813800" cy="4513700"/>
        </p:xfrm>
        <a:graphic>
          <a:graphicData uri="http://schemas.openxmlformats.org/drawingml/2006/table">
            <a:tbl>
              <a:tblPr firstRow="1" bandRow="1">
                <a:noFill/>
                <a:tableStyleId>{6C7A15F4-6765-4FD2-8D91-BEFAE0C48AB6}</a:tableStyleId>
              </a:tblPr>
              <a:tblGrid>
                <a:gridCol w="4406900"/>
                <a:gridCol w="4406900"/>
              </a:tblGrid>
              <a:tr h="215900">
                <a:tc>
                  <a:txBody>
                    <a:bodyPr/>
                    <a:lstStyle/>
                    <a:p>
                      <a:pPr marL="0" marR="0" lvl="0" indent="0" algn="ctr" rtl="0">
                        <a:spcBef>
                          <a:spcPts val="0"/>
                        </a:spcBef>
                        <a:buSzPct val="25000"/>
                        <a:buNone/>
                      </a:pPr>
                      <a:r>
                        <a:rPr lang="en-US" sz="1400"/>
                        <a:t>Barriers</a:t>
                      </a:r>
                    </a:p>
                  </a:txBody>
                  <a:tcPr marL="91450" marR="91450" marT="45725" marB="45725" anchor="ctr">
                    <a:solidFill>
                      <a:srgbClr val="448E68"/>
                    </a:solidFill>
                  </a:tcPr>
                </a:tc>
                <a:tc>
                  <a:txBody>
                    <a:bodyPr/>
                    <a:lstStyle/>
                    <a:p>
                      <a:pPr marL="0" marR="0" lvl="0" indent="0" algn="ctr" rtl="0">
                        <a:spcBef>
                          <a:spcPts val="0"/>
                        </a:spcBef>
                        <a:buSzPct val="25000"/>
                        <a:buNone/>
                      </a:pPr>
                      <a:r>
                        <a:rPr lang="en-US" sz="1400"/>
                        <a:t>Facilitators</a:t>
                      </a:r>
                    </a:p>
                  </a:txBody>
                  <a:tcPr marL="91450" marR="91450" marT="45725" marB="45725" anchor="ctr">
                    <a:solidFill>
                      <a:srgbClr val="448E68"/>
                    </a:solidFill>
                  </a:tcPr>
                </a:tc>
              </a:tr>
              <a:tr h="2260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wheelchair service provision services in the country</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Support from university directors, chairs of programs, &amp; students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1">
                          <a:solidFill>
                            <a:srgbClr val="BFBFBF"/>
                          </a:solidFill>
                        </a:rPr>
                        <a:t>Advocacy efforts large in scope</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Collaborations (ex: wheelchair providers; content experts / experienced instructors)</a:t>
                      </a:r>
                    </a:p>
                  </a:txBody>
                  <a:tcPr marL="91450" marR="91450" marT="45725" marB="45725">
                    <a:solidFill>
                      <a:srgbClr val="FFFFFF"/>
                    </a:solidFill>
                  </a:tcPr>
                </a:tc>
              </a:tr>
              <a:tr h="4851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equipment resources (ex: wheelchairs)</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b="1">
                          <a:solidFill>
                            <a:schemeClr val="dk1"/>
                          </a:solidFill>
                        </a:rPr>
                        <a:t>Motivation (of students and professors); Flexibility of curriculum</a:t>
                      </a:r>
                    </a:p>
                  </a:txBody>
                  <a:tcPr marL="91450" marR="91450" marT="45725" marB="45725">
                    <a:solidFill>
                      <a:srgbClr val="BFBFBF"/>
                    </a:solidFill>
                  </a:tcPr>
                </a:tc>
              </a:tr>
              <a:tr h="292100">
                <a:tc>
                  <a:txBody>
                    <a:bodyPr/>
                    <a:lstStyle/>
                    <a:p>
                      <a:pPr marL="0" marR="0" lvl="0" indent="0" algn="l" rtl="0">
                        <a:spcBef>
                          <a:spcPts val="0"/>
                        </a:spcBef>
                        <a:buSzPct val="25000"/>
                        <a:buNone/>
                      </a:pPr>
                      <a:r>
                        <a:rPr lang="en-US" sz="1400" b="0">
                          <a:solidFill>
                            <a:srgbClr val="BFBFBF"/>
                          </a:solidFill>
                        </a:rPr>
                        <a:t>Lack of space (ex: to run labs, to store equipment)</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Availability of space</a:t>
                      </a:r>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time in curriculum</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a:solidFill>
                            <a:srgbClr val="BFBFBF"/>
                          </a:solidFill>
                        </a:rPr>
                        <a:t>Wheelchair donations &amp; loans</a:t>
                      </a:r>
                    </a:p>
                  </a:txBody>
                  <a:tcPr marL="91450" marR="91450" marT="45725" marB="45725">
                    <a:solidFill>
                      <a:srgbClr val="BFBFBF"/>
                    </a:solidFill>
                  </a:tcPr>
                </a:tc>
              </a:tr>
              <a:tr h="370850">
                <a:tc>
                  <a:txBody>
                    <a:bodyPr/>
                    <a:lstStyle/>
                    <a:p>
                      <a:pPr marL="0" marR="0" lvl="0" indent="0" algn="l" rtl="0">
                        <a:spcBef>
                          <a:spcPts val="0"/>
                        </a:spcBef>
                        <a:buSzPct val="25000"/>
                        <a:buNone/>
                      </a:pPr>
                      <a:r>
                        <a:rPr lang="en-US" sz="1400" b="0">
                          <a:solidFill>
                            <a:srgbClr val="BFBFBF"/>
                          </a:solidFill>
                        </a:rPr>
                        <a:t>Location of course (ex: time-consuming transit for students)</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Access to materials supported by the WHO</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b="0">
                          <a:solidFill>
                            <a:srgbClr val="BFBFBF"/>
                          </a:solidFill>
                        </a:rPr>
                        <a:t>Poor Internet connection</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Location close to resources </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training for professors in use of WSTPs</a:t>
                      </a:r>
                    </a:p>
                  </a:txBody>
                  <a:tcPr marL="91450" marR="91450" marT="34300" marB="34300" anchor="ctr">
                    <a:solidFill>
                      <a:srgbClr val="FFFFFF"/>
                    </a:solidFill>
                  </a:tcPr>
                </a:tc>
                <a:tc>
                  <a:txBody>
                    <a:bodyPr/>
                    <a:lstStyle/>
                    <a:p>
                      <a:pPr marL="0" marR="0" lvl="0" indent="0" algn="l" rtl="0">
                        <a:spcBef>
                          <a:spcPts val="0"/>
                        </a:spcBef>
                        <a:buSzPct val="25000"/>
                        <a:buNone/>
                      </a:pPr>
                      <a:r>
                        <a:rPr lang="en-US" sz="1400">
                          <a:solidFill>
                            <a:srgbClr val="BFBFBF"/>
                          </a:solidFill>
                        </a:rPr>
                        <a:t>Positive course evaluations &amp; research study findings</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b="0">
                          <a:solidFill>
                            <a:srgbClr val="BFBFBF"/>
                          </a:solidFill>
                        </a:rPr>
                        <a:t>Lack of support as mandatory course</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Availability of optional courses in curriculums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chemeClr val="dk1"/>
                        </a:buClr>
                        <a:buSzPct val="25000"/>
                        <a:buFont typeface="Calibri"/>
                        <a:buNone/>
                      </a:pPr>
                      <a:endParaRPr sz="1400">
                        <a:solidFill>
                          <a:srgbClr val="BFBFBF"/>
                        </a:solidFill>
                      </a:endParaRP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Program type (ex: extension to Professional PhD)</a:t>
                      </a:r>
                    </a:p>
                  </a:txBody>
                  <a:tcPr marL="91450" marR="91450" marT="45725" marB="45725">
                    <a:solidFill>
                      <a:srgbClr val="FFFFFF"/>
                    </a:solidFill>
                  </a:tcPr>
                </a:tc>
              </a:tr>
            </a:tbl>
          </a:graphicData>
        </a:graphic>
      </p:graphicFrame>
      <p:sp>
        <p:nvSpPr>
          <p:cNvPr id="1096" name="Shape 1096"/>
          <p:cNvSpPr/>
          <p:nvPr/>
        </p:nvSpPr>
        <p:spPr>
          <a:xfrm>
            <a:off x="415366" y="3342298"/>
            <a:ext cx="6117693" cy="2165203"/>
          </a:xfrm>
          <a:prstGeom prst="wedgeRectCallout">
            <a:avLst>
              <a:gd name="adj1" fmla="val 25881"/>
              <a:gd name="adj2" fmla="val -68086"/>
            </a:avLst>
          </a:prstGeom>
          <a:solidFill>
            <a:schemeClr val="dk1">
              <a:alpha val="84705"/>
            </a:scheme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400" b="1" dirty="0">
              <a:solidFill>
                <a:schemeClr val="lt1"/>
              </a:solidFill>
              <a:latin typeface="Calibri"/>
              <a:ea typeface="Calibri"/>
              <a:cs typeface="Calibri"/>
              <a:sym typeface="Calibri"/>
            </a:endParaRPr>
          </a:p>
          <a:p>
            <a:pPr marL="0" marR="0" lvl="0" indent="0" algn="l" rtl="0">
              <a:spcBef>
                <a:spcPts val="0"/>
              </a:spcBef>
              <a:buSzPct val="25000"/>
              <a:buNone/>
            </a:pPr>
            <a:r>
              <a:rPr lang="en-US" sz="1400" b="1" dirty="0">
                <a:solidFill>
                  <a:schemeClr val="lt1"/>
                </a:solidFill>
                <a:latin typeface="Calibri"/>
                <a:ea typeface="Calibri"/>
                <a:cs typeface="Calibri"/>
                <a:sym typeface="Calibri"/>
              </a:rPr>
              <a:t>“Teachers are highly motivated. The students are also motivated, so I do not perceive that there maybe some obstacles that prevent the project to be done.”</a:t>
            </a:r>
          </a:p>
          <a:p>
            <a:pPr marL="0" marR="0" lvl="0" indent="0" algn="l" rtl="0">
              <a:spcBef>
                <a:spcPts val="0"/>
              </a:spcBef>
              <a:buSzPct val="25000"/>
              <a:buNone/>
            </a:pPr>
            <a:r>
              <a:rPr lang="en-US" sz="1400" b="1" dirty="0">
                <a:solidFill>
                  <a:schemeClr val="lt1"/>
                </a:solidFill>
                <a:latin typeface="Calibri"/>
                <a:ea typeface="Calibri"/>
                <a:cs typeface="Calibri"/>
                <a:sym typeface="Calibri"/>
              </a:rPr>
              <a:t>											UMRS # </a:t>
            </a:r>
            <a:r>
              <a:rPr lang="en-US" sz="1400" b="1" dirty="0" smtClean="0">
                <a:solidFill>
                  <a:schemeClr val="lt1"/>
                </a:solidFill>
                <a:latin typeface="Calibri"/>
                <a:ea typeface="Calibri"/>
                <a:cs typeface="Calibri"/>
                <a:sym typeface="Calibri"/>
              </a:rPr>
              <a:t>1</a:t>
            </a:r>
            <a:endParaRPr sz="1400" b="1" dirty="0">
              <a:solidFill>
                <a:schemeClr val="lt1"/>
              </a:solidFill>
              <a:latin typeface="Calibri"/>
              <a:ea typeface="Calibri"/>
              <a:cs typeface="Calibri"/>
              <a:sym typeface="Calibri"/>
            </a:endParaRPr>
          </a:p>
          <a:p>
            <a:pPr marL="0" marR="0" lvl="0" indent="0" algn="l" rtl="0">
              <a:spcBef>
                <a:spcPts val="0"/>
              </a:spcBef>
              <a:buSzPct val="25000"/>
              <a:buNone/>
            </a:pPr>
            <a:r>
              <a:rPr lang="en-US" sz="1400" b="1" dirty="0">
                <a:solidFill>
                  <a:schemeClr val="lt1"/>
                </a:solidFill>
                <a:latin typeface="Calibri"/>
                <a:ea typeface="Calibri"/>
                <a:cs typeface="Calibri"/>
                <a:sym typeface="Calibri"/>
              </a:rPr>
              <a:t>“Flexibility in place, because […] the students are taking a class on a weekend, which is unorthodox for them</a:t>
            </a:r>
            <a:r>
              <a:rPr lang="en-US" sz="1400" b="1" dirty="0" smtClean="0">
                <a:solidFill>
                  <a:schemeClr val="lt1"/>
                </a:solidFill>
                <a:latin typeface="Calibri"/>
                <a:ea typeface="Calibri"/>
                <a:cs typeface="Calibri"/>
                <a:sym typeface="Calibri"/>
              </a:rPr>
              <a:t>.”</a:t>
            </a:r>
            <a:endParaRPr lang="en-US" sz="1400" b="1" dirty="0">
              <a:solidFill>
                <a:schemeClr val="lt1"/>
              </a:solidFill>
              <a:latin typeface="Calibri"/>
              <a:ea typeface="Calibri"/>
              <a:cs typeface="Calibri"/>
              <a:sym typeface="Calibri"/>
            </a:endParaRPr>
          </a:p>
          <a:p>
            <a:pPr marL="0" marR="0" lvl="0" indent="0" algn="l" rtl="0">
              <a:spcBef>
                <a:spcPts val="0"/>
              </a:spcBef>
              <a:buSzPct val="25000"/>
              <a:buNone/>
            </a:pPr>
            <a:r>
              <a:rPr lang="en-US" sz="1400" b="1" dirty="0">
                <a:solidFill>
                  <a:schemeClr val="lt1"/>
                </a:solidFill>
                <a:latin typeface="Calibri"/>
                <a:ea typeface="Calibri"/>
                <a:cs typeface="Calibri"/>
                <a:sym typeface="Calibri"/>
              </a:rPr>
              <a:t>								</a:t>
            </a:r>
            <a:r>
              <a:rPr lang="en-US" sz="1400" b="1" dirty="0" smtClean="0">
                <a:solidFill>
                  <a:schemeClr val="lt1"/>
                </a:solidFill>
                <a:latin typeface="Calibri"/>
                <a:ea typeface="Calibri"/>
                <a:cs typeface="Calibri"/>
                <a:sym typeface="Calibri"/>
              </a:rPr>
              <a:t>			HRS </a:t>
            </a:r>
            <a:r>
              <a:rPr lang="en-US" sz="1400" b="1" dirty="0">
                <a:solidFill>
                  <a:schemeClr val="lt1"/>
                </a:solidFill>
                <a:latin typeface="Calibri"/>
                <a:ea typeface="Calibri"/>
                <a:cs typeface="Calibri"/>
                <a:sym typeface="Calibri"/>
              </a:rPr>
              <a:t># 2</a:t>
            </a:r>
          </a:p>
          <a:p>
            <a:pPr marL="0" marR="0" lvl="0" indent="0" algn="l" rtl="0">
              <a:spcBef>
                <a:spcPts val="0"/>
              </a:spcBef>
              <a:buNone/>
            </a:pPr>
            <a:endParaRPr sz="1400" b="1"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1" name="Shape 1101"/>
          <p:cNvSpPr txBox="1">
            <a:spLocks noGrp="1"/>
          </p:cNvSpPr>
          <p:nvPr>
            <p:ph type="title"/>
          </p:nvPr>
        </p:nvSpPr>
        <p:spPr>
          <a:xfrm>
            <a:off x="0" y="300347"/>
            <a:ext cx="9144000" cy="4798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Gill Sans"/>
              <a:buNone/>
            </a:pPr>
            <a:r>
              <a:rPr lang="en-US" sz="2500" b="1" i="0" u="none" strike="noStrike" cap="none">
                <a:solidFill>
                  <a:schemeClr val="dk1"/>
                </a:solidFill>
                <a:latin typeface="Gill Sans"/>
                <a:ea typeface="Gill Sans"/>
                <a:cs typeface="Gill Sans"/>
                <a:sym typeface="Gill Sans"/>
              </a:rPr>
              <a:t>Barriers &amp; Facilitators to Integration of Wheelchair Content </a:t>
            </a:r>
          </a:p>
        </p:txBody>
      </p:sp>
      <p:graphicFrame>
        <p:nvGraphicFramePr>
          <p:cNvPr id="1102" name="Shape 1102"/>
          <p:cNvGraphicFramePr/>
          <p:nvPr/>
        </p:nvGraphicFramePr>
        <p:xfrm>
          <a:off x="177800" y="1104208"/>
          <a:ext cx="8813800" cy="4513700"/>
        </p:xfrm>
        <a:graphic>
          <a:graphicData uri="http://schemas.openxmlformats.org/drawingml/2006/table">
            <a:tbl>
              <a:tblPr firstRow="1" bandRow="1">
                <a:noFill/>
                <a:tableStyleId>{6C7A15F4-6765-4FD2-8D91-BEFAE0C48AB6}</a:tableStyleId>
              </a:tblPr>
              <a:tblGrid>
                <a:gridCol w="4406900"/>
                <a:gridCol w="4406900"/>
              </a:tblGrid>
              <a:tr h="215900">
                <a:tc>
                  <a:txBody>
                    <a:bodyPr/>
                    <a:lstStyle/>
                    <a:p>
                      <a:pPr marL="0" marR="0" lvl="0" indent="0" algn="ctr" rtl="0">
                        <a:spcBef>
                          <a:spcPts val="0"/>
                        </a:spcBef>
                        <a:buSzPct val="25000"/>
                        <a:buNone/>
                      </a:pPr>
                      <a:r>
                        <a:rPr lang="en-US" sz="1400"/>
                        <a:t>Barriers</a:t>
                      </a:r>
                    </a:p>
                  </a:txBody>
                  <a:tcPr marL="91450" marR="91450" marT="45725" marB="45725" anchor="ctr">
                    <a:solidFill>
                      <a:srgbClr val="448E68"/>
                    </a:solidFill>
                  </a:tcPr>
                </a:tc>
                <a:tc>
                  <a:txBody>
                    <a:bodyPr/>
                    <a:lstStyle/>
                    <a:p>
                      <a:pPr marL="0" marR="0" lvl="0" indent="0" algn="ctr" rtl="0">
                        <a:spcBef>
                          <a:spcPts val="0"/>
                        </a:spcBef>
                        <a:buSzPct val="25000"/>
                        <a:buNone/>
                      </a:pPr>
                      <a:r>
                        <a:rPr lang="en-US" sz="1400"/>
                        <a:t>Facilitators</a:t>
                      </a:r>
                    </a:p>
                  </a:txBody>
                  <a:tcPr marL="91450" marR="91450" marT="45725" marB="45725" anchor="ctr">
                    <a:solidFill>
                      <a:srgbClr val="448E68"/>
                    </a:solidFill>
                  </a:tcPr>
                </a:tc>
              </a:tr>
              <a:tr h="2260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wheelchair service provision services in the country</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Support from university directors, chairs of programs, &amp; students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1">
                          <a:solidFill>
                            <a:srgbClr val="BFBFBF"/>
                          </a:solidFill>
                        </a:rPr>
                        <a:t>Advocacy efforts large in scope</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Collaborations (ex: wheelchair providers; content experts / experienced instructors)</a:t>
                      </a:r>
                    </a:p>
                  </a:txBody>
                  <a:tcPr marL="91450" marR="91450" marT="45725" marB="45725">
                    <a:solidFill>
                      <a:srgbClr val="FFFFFF"/>
                    </a:solidFill>
                  </a:tcPr>
                </a:tc>
              </a:tr>
              <a:tr h="4851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equipment resources (ex: wheelchairs)</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b="0">
                          <a:solidFill>
                            <a:srgbClr val="BFBFBF"/>
                          </a:solidFill>
                        </a:rPr>
                        <a:t>Motivation (of students and professors); Flexibility of curriculum</a:t>
                      </a:r>
                    </a:p>
                  </a:txBody>
                  <a:tcPr marL="91450" marR="91450" marT="45725" marB="45725">
                    <a:solidFill>
                      <a:srgbClr val="BFBFBF"/>
                    </a:solidFill>
                  </a:tcPr>
                </a:tc>
              </a:tr>
              <a:tr h="292100">
                <a:tc>
                  <a:txBody>
                    <a:bodyPr/>
                    <a:lstStyle/>
                    <a:p>
                      <a:pPr marL="0" marR="0" lvl="0" indent="0" algn="l" rtl="0">
                        <a:spcBef>
                          <a:spcPts val="0"/>
                        </a:spcBef>
                        <a:buSzPct val="25000"/>
                        <a:buNone/>
                      </a:pPr>
                      <a:r>
                        <a:rPr lang="en-US" sz="1400" b="0">
                          <a:solidFill>
                            <a:srgbClr val="BFBFBF"/>
                          </a:solidFill>
                        </a:rPr>
                        <a:t>Lack of space (ex: to run labs, to store equipment)</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1">
                          <a:solidFill>
                            <a:schemeClr val="dk1"/>
                          </a:solidFill>
                        </a:rPr>
                        <a:t>Availability of space</a:t>
                      </a:r>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time in curriculum</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a:solidFill>
                            <a:srgbClr val="BFBFBF"/>
                          </a:solidFill>
                        </a:rPr>
                        <a:t>Wheelchair donations &amp; loans</a:t>
                      </a:r>
                    </a:p>
                  </a:txBody>
                  <a:tcPr marL="91450" marR="91450" marT="45725" marB="45725">
                    <a:solidFill>
                      <a:srgbClr val="BFBFBF"/>
                    </a:solidFill>
                  </a:tcPr>
                </a:tc>
              </a:tr>
              <a:tr h="370850">
                <a:tc>
                  <a:txBody>
                    <a:bodyPr/>
                    <a:lstStyle/>
                    <a:p>
                      <a:pPr marL="0" marR="0" lvl="0" indent="0" algn="l" rtl="0">
                        <a:spcBef>
                          <a:spcPts val="0"/>
                        </a:spcBef>
                        <a:buSzPct val="25000"/>
                        <a:buNone/>
                      </a:pPr>
                      <a:r>
                        <a:rPr lang="en-US" sz="1400" b="0">
                          <a:solidFill>
                            <a:srgbClr val="BFBFBF"/>
                          </a:solidFill>
                        </a:rPr>
                        <a:t>Location of course (ex: time-consuming transit for students)</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Access to materials supported by the WHO</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b="0">
                          <a:solidFill>
                            <a:srgbClr val="BFBFBF"/>
                          </a:solidFill>
                        </a:rPr>
                        <a:t>Poor Internet connection</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Location close to resources </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training for professors in use of WSTPs</a:t>
                      </a:r>
                    </a:p>
                  </a:txBody>
                  <a:tcPr marL="91450" marR="91450" marT="34300" marB="34300" anchor="ctr">
                    <a:solidFill>
                      <a:srgbClr val="FFFFFF"/>
                    </a:solidFill>
                  </a:tcPr>
                </a:tc>
                <a:tc>
                  <a:txBody>
                    <a:bodyPr/>
                    <a:lstStyle/>
                    <a:p>
                      <a:pPr marL="0" marR="0" lvl="0" indent="0" algn="l" rtl="0">
                        <a:spcBef>
                          <a:spcPts val="0"/>
                        </a:spcBef>
                        <a:buSzPct val="25000"/>
                        <a:buNone/>
                      </a:pPr>
                      <a:r>
                        <a:rPr lang="en-US" sz="1400">
                          <a:solidFill>
                            <a:srgbClr val="BFBFBF"/>
                          </a:solidFill>
                        </a:rPr>
                        <a:t>Positive course evaluations &amp; research study findings</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b="0">
                          <a:solidFill>
                            <a:srgbClr val="BFBFBF"/>
                          </a:solidFill>
                        </a:rPr>
                        <a:t>Lack of support as mandatory course</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Availability of optional courses in curriculums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chemeClr val="dk1"/>
                        </a:buClr>
                        <a:buSzPct val="25000"/>
                        <a:buFont typeface="Calibri"/>
                        <a:buNone/>
                      </a:pPr>
                      <a:endParaRPr sz="1400">
                        <a:solidFill>
                          <a:srgbClr val="BFBFBF"/>
                        </a:solidFill>
                      </a:endParaRP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Program type (ex: extension to Professional PhD)</a:t>
                      </a:r>
                    </a:p>
                  </a:txBody>
                  <a:tcPr marL="91450" marR="91450" marT="45725" marB="45725">
                    <a:solidFill>
                      <a:srgbClr val="FFFFFF"/>
                    </a:solidFill>
                  </a:tcPr>
                </a:tc>
              </a:tr>
            </a:tbl>
          </a:graphicData>
        </a:graphic>
      </p:graphicFrame>
      <p:sp>
        <p:nvSpPr>
          <p:cNvPr id="1103" name="Shape 1103"/>
          <p:cNvSpPr/>
          <p:nvPr/>
        </p:nvSpPr>
        <p:spPr>
          <a:xfrm>
            <a:off x="526333" y="3570694"/>
            <a:ext cx="6117693" cy="1279023"/>
          </a:xfrm>
          <a:prstGeom prst="wedgeRectCallout">
            <a:avLst>
              <a:gd name="adj1" fmla="val 25881"/>
              <a:gd name="adj2" fmla="val -68086"/>
            </a:avLst>
          </a:prstGeom>
          <a:solidFill>
            <a:schemeClr val="dk1">
              <a:alpha val="84705"/>
            </a:scheme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400" b="1">
              <a:solidFill>
                <a:schemeClr val="lt1"/>
              </a:solidFill>
              <a:latin typeface="Calibri"/>
              <a:ea typeface="Calibri"/>
              <a:cs typeface="Calibri"/>
              <a:sym typeface="Calibri"/>
            </a:endParaRPr>
          </a:p>
          <a:p>
            <a:pPr marL="0" marR="0" lvl="0" indent="0" algn="l" rtl="0">
              <a:spcBef>
                <a:spcPts val="0"/>
              </a:spcBef>
              <a:buSzPct val="25000"/>
              <a:buNone/>
            </a:pPr>
            <a:r>
              <a:rPr lang="en-US" sz="1400" b="1">
                <a:solidFill>
                  <a:schemeClr val="lt1"/>
                </a:solidFill>
                <a:latin typeface="Calibri"/>
                <a:ea typeface="Calibri"/>
                <a:cs typeface="Calibri"/>
                <a:sym typeface="Calibri"/>
              </a:rPr>
              <a:t>“In my lab space, I have the Wheelchair Skills Program obstacle course set up”</a:t>
            </a:r>
          </a:p>
          <a:p>
            <a:pPr marL="0" marR="0" lvl="0" indent="0" algn="l" rtl="0">
              <a:spcBef>
                <a:spcPts val="0"/>
              </a:spcBef>
              <a:buSzPct val="25000"/>
              <a:buNone/>
            </a:pPr>
            <a:r>
              <a:rPr lang="en-US" sz="1400" b="1">
                <a:solidFill>
                  <a:schemeClr val="lt1"/>
                </a:solidFill>
                <a:latin typeface="Calibri"/>
                <a:ea typeface="Calibri"/>
                <a:cs typeface="Calibri"/>
                <a:sym typeface="Calibri"/>
              </a:rPr>
              <a:t>											HRS # 1</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Shape 1108"/>
          <p:cNvSpPr txBox="1">
            <a:spLocks noGrp="1"/>
          </p:cNvSpPr>
          <p:nvPr>
            <p:ph type="title"/>
          </p:nvPr>
        </p:nvSpPr>
        <p:spPr>
          <a:xfrm>
            <a:off x="0" y="300347"/>
            <a:ext cx="9144000" cy="4798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Gill Sans"/>
              <a:buNone/>
            </a:pPr>
            <a:r>
              <a:rPr lang="en-US" sz="2500" b="1" i="0" u="none" strike="noStrike" cap="none">
                <a:solidFill>
                  <a:schemeClr val="dk1"/>
                </a:solidFill>
                <a:latin typeface="Gill Sans"/>
                <a:ea typeface="Gill Sans"/>
                <a:cs typeface="Gill Sans"/>
                <a:sym typeface="Gill Sans"/>
              </a:rPr>
              <a:t>Barriers &amp; Facilitators to Integration of Wheelchair Content </a:t>
            </a:r>
          </a:p>
        </p:txBody>
      </p:sp>
      <p:graphicFrame>
        <p:nvGraphicFramePr>
          <p:cNvPr id="1109" name="Shape 1109"/>
          <p:cNvGraphicFramePr/>
          <p:nvPr/>
        </p:nvGraphicFramePr>
        <p:xfrm>
          <a:off x="177800" y="1104208"/>
          <a:ext cx="8813800" cy="4513700"/>
        </p:xfrm>
        <a:graphic>
          <a:graphicData uri="http://schemas.openxmlformats.org/drawingml/2006/table">
            <a:tbl>
              <a:tblPr firstRow="1" bandRow="1">
                <a:noFill/>
                <a:tableStyleId>{6C7A15F4-6765-4FD2-8D91-BEFAE0C48AB6}</a:tableStyleId>
              </a:tblPr>
              <a:tblGrid>
                <a:gridCol w="4406900"/>
                <a:gridCol w="4406900"/>
              </a:tblGrid>
              <a:tr h="215900">
                <a:tc>
                  <a:txBody>
                    <a:bodyPr/>
                    <a:lstStyle/>
                    <a:p>
                      <a:pPr marL="0" marR="0" lvl="0" indent="0" algn="ctr" rtl="0">
                        <a:spcBef>
                          <a:spcPts val="0"/>
                        </a:spcBef>
                        <a:buSzPct val="25000"/>
                        <a:buNone/>
                      </a:pPr>
                      <a:r>
                        <a:rPr lang="en-US" sz="1400"/>
                        <a:t>Barriers</a:t>
                      </a:r>
                    </a:p>
                  </a:txBody>
                  <a:tcPr marL="91450" marR="91450" marT="45725" marB="45725" anchor="ctr">
                    <a:solidFill>
                      <a:srgbClr val="448E68"/>
                    </a:solidFill>
                  </a:tcPr>
                </a:tc>
                <a:tc>
                  <a:txBody>
                    <a:bodyPr/>
                    <a:lstStyle/>
                    <a:p>
                      <a:pPr marL="0" marR="0" lvl="0" indent="0" algn="ctr" rtl="0">
                        <a:spcBef>
                          <a:spcPts val="0"/>
                        </a:spcBef>
                        <a:buSzPct val="25000"/>
                        <a:buNone/>
                      </a:pPr>
                      <a:r>
                        <a:rPr lang="en-US" sz="1400"/>
                        <a:t>Facilitators</a:t>
                      </a:r>
                    </a:p>
                  </a:txBody>
                  <a:tcPr marL="91450" marR="91450" marT="45725" marB="45725" anchor="ctr">
                    <a:solidFill>
                      <a:srgbClr val="448E68"/>
                    </a:solidFill>
                  </a:tcPr>
                </a:tc>
              </a:tr>
              <a:tr h="2260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wheelchair service provision services in the country</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Support from university directors, chairs of programs, &amp; students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1">
                          <a:solidFill>
                            <a:srgbClr val="BFBFBF"/>
                          </a:solidFill>
                        </a:rPr>
                        <a:t>Advocacy efforts large in scope</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Collaborations (ex: wheelchair providers; content experts / experienced instructors)</a:t>
                      </a:r>
                    </a:p>
                  </a:txBody>
                  <a:tcPr marL="91450" marR="91450" marT="45725" marB="45725">
                    <a:solidFill>
                      <a:srgbClr val="FFFFFF"/>
                    </a:solidFill>
                  </a:tcPr>
                </a:tc>
              </a:tr>
              <a:tr h="4851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equipment resources (ex: wheelchairs)</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b="0">
                          <a:solidFill>
                            <a:srgbClr val="BFBFBF"/>
                          </a:solidFill>
                        </a:rPr>
                        <a:t>Motivation (of students and professors); Flexibility of curriculum</a:t>
                      </a:r>
                    </a:p>
                  </a:txBody>
                  <a:tcPr marL="91450" marR="91450" marT="45725" marB="45725">
                    <a:solidFill>
                      <a:srgbClr val="BFBFBF"/>
                    </a:solidFill>
                  </a:tcPr>
                </a:tc>
              </a:tr>
              <a:tr h="292100">
                <a:tc>
                  <a:txBody>
                    <a:bodyPr/>
                    <a:lstStyle/>
                    <a:p>
                      <a:pPr marL="0" marR="0" lvl="0" indent="0" algn="l" rtl="0">
                        <a:spcBef>
                          <a:spcPts val="0"/>
                        </a:spcBef>
                        <a:buSzPct val="25000"/>
                        <a:buNone/>
                      </a:pPr>
                      <a:r>
                        <a:rPr lang="en-US" sz="1400" b="0">
                          <a:solidFill>
                            <a:srgbClr val="BFBFBF"/>
                          </a:solidFill>
                        </a:rPr>
                        <a:t>Lack of space (ex: to run labs, to store equipment)</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Availability of space</a:t>
                      </a:r>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time in curriculum</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b="1">
                          <a:solidFill>
                            <a:schemeClr val="dk1"/>
                          </a:solidFill>
                        </a:rPr>
                        <a:t>Wheelchair donations &amp; loans</a:t>
                      </a:r>
                    </a:p>
                  </a:txBody>
                  <a:tcPr marL="91450" marR="91450" marT="45725" marB="45725">
                    <a:solidFill>
                      <a:srgbClr val="BFBFBF"/>
                    </a:solidFill>
                  </a:tcPr>
                </a:tc>
              </a:tr>
              <a:tr h="370850">
                <a:tc>
                  <a:txBody>
                    <a:bodyPr/>
                    <a:lstStyle/>
                    <a:p>
                      <a:pPr marL="0" marR="0" lvl="0" indent="0" algn="l" rtl="0">
                        <a:spcBef>
                          <a:spcPts val="0"/>
                        </a:spcBef>
                        <a:buSzPct val="25000"/>
                        <a:buNone/>
                      </a:pPr>
                      <a:r>
                        <a:rPr lang="en-US" sz="1400" b="0">
                          <a:solidFill>
                            <a:srgbClr val="BFBFBF"/>
                          </a:solidFill>
                        </a:rPr>
                        <a:t>Location of course (ex: time-consuming transit for students)</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Access to materials supported by the WHO</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b="0">
                          <a:solidFill>
                            <a:srgbClr val="BFBFBF"/>
                          </a:solidFill>
                        </a:rPr>
                        <a:t>Poor Internet connection</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Location close to resources </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training for professors in use of WSTPs</a:t>
                      </a:r>
                    </a:p>
                  </a:txBody>
                  <a:tcPr marL="91450" marR="91450" marT="34300" marB="34300" anchor="ctr">
                    <a:solidFill>
                      <a:srgbClr val="FFFFFF"/>
                    </a:solidFill>
                  </a:tcPr>
                </a:tc>
                <a:tc>
                  <a:txBody>
                    <a:bodyPr/>
                    <a:lstStyle/>
                    <a:p>
                      <a:pPr marL="0" marR="0" lvl="0" indent="0" algn="l" rtl="0">
                        <a:spcBef>
                          <a:spcPts val="0"/>
                        </a:spcBef>
                        <a:buSzPct val="25000"/>
                        <a:buNone/>
                      </a:pPr>
                      <a:r>
                        <a:rPr lang="en-US" sz="1400">
                          <a:solidFill>
                            <a:srgbClr val="BFBFBF"/>
                          </a:solidFill>
                        </a:rPr>
                        <a:t>Positive course evaluations &amp; research study findings</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b="0">
                          <a:solidFill>
                            <a:srgbClr val="BFBFBF"/>
                          </a:solidFill>
                        </a:rPr>
                        <a:t>Lack of support as mandatory course</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Availability of optional courses in curriculums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chemeClr val="dk1"/>
                        </a:buClr>
                        <a:buSzPct val="25000"/>
                        <a:buFont typeface="Calibri"/>
                        <a:buNone/>
                      </a:pPr>
                      <a:endParaRPr sz="1400">
                        <a:solidFill>
                          <a:srgbClr val="BFBFBF"/>
                        </a:solidFill>
                      </a:endParaRP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Program type (ex: extension to Professional PhD)</a:t>
                      </a:r>
                    </a:p>
                  </a:txBody>
                  <a:tcPr marL="91450" marR="91450" marT="45725" marB="45725">
                    <a:solidFill>
                      <a:srgbClr val="FFFFFF"/>
                    </a:solidFill>
                  </a:tcPr>
                </a:tc>
              </a:tr>
            </a:tbl>
          </a:graphicData>
        </a:graphic>
      </p:graphicFrame>
      <p:sp>
        <p:nvSpPr>
          <p:cNvPr id="1110" name="Shape 1110"/>
          <p:cNvSpPr/>
          <p:nvPr/>
        </p:nvSpPr>
        <p:spPr>
          <a:xfrm>
            <a:off x="253729" y="2138135"/>
            <a:ext cx="4278296" cy="2822987"/>
          </a:xfrm>
          <a:prstGeom prst="wedgeRectCallout">
            <a:avLst>
              <a:gd name="adj1" fmla="val 60888"/>
              <a:gd name="adj2" fmla="val 1656"/>
            </a:avLst>
          </a:prstGeom>
          <a:solidFill>
            <a:schemeClr val="dk1">
              <a:alpha val="84705"/>
            </a:scheme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20000"/>
              </a:lnSpc>
              <a:spcBef>
                <a:spcPts val="0"/>
              </a:spcBef>
              <a:buSzPct val="25000"/>
              <a:buNone/>
            </a:pPr>
            <a:r>
              <a:rPr lang="en-US" sz="1400" b="1" dirty="0">
                <a:solidFill>
                  <a:schemeClr val="lt1"/>
                </a:solidFill>
                <a:latin typeface="Calibri"/>
                <a:ea typeface="Calibri"/>
                <a:cs typeface="Calibri"/>
                <a:sym typeface="Calibri"/>
              </a:rPr>
              <a:t>“</a:t>
            </a:r>
            <a:r>
              <a:rPr lang="en-US" sz="1400" dirty="0">
                <a:solidFill>
                  <a:schemeClr val="lt1"/>
                </a:solidFill>
                <a:latin typeface="Calibri"/>
                <a:ea typeface="Calibri"/>
                <a:cs typeface="Calibri"/>
                <a:sym typeface="Calibri"/>
              </a:rPr>
              <a:t>… </a:t>
            </a:r>
            <a:r>
              <a:rPr lang="en-US" sz="1400" i="1" dirty="0">
                <a:solidFill>
                  <a:schemeClr val="lt1"/>
                </a:solidFill>
                <a:latin typeface="Calibri"/>
                <a:ea typeface="Calibri"/>
                <a:cs typeface="Calibri"/>
                <a:sym typeface="Calibri"/>
              </a:rPr>
              <a:t>Latter-Day Saints Church &amp; Motivation</a:t>
            </a:r>
            <a:r>
              <a:rPr lang="en-US" sz="1400" dirty="0">
                <a:solidFill>
                  <a:schemeClr val="lt1"/>
                </a:solidFill>
                <a:latin typeface="Calibri"/>
                <a:ea typeface="Calibri"/>
                <a:cs typeface="Calibri"/>
                <a:sym typeface="Calibri"/>
              </a:rPr>
              <a:t>: provide wheelchairs to </a:t>
            </a:r>
            <a:r>
              <a:rPr lang="en-US" sz="1400" b="1" dirty="0">
                <a:solidFill>
                  <a:schemeClr val="lt1"/>
                </a:solidFill>
                <a:latin typeface="Calibri"/>
                <a:ea typeface="Calibri"/>
                <a:cs typeface="Calibri"/>
                <a:sym typeface="Calibri"/>
              </a:rPr>
              <a:t>actual clients…” 							</a:t>
            </a:r>
          </a:p>
          <a:p>
            <a:pPr marL="0" marR="0" lvl="0" indent="0" algn="l" rtl="0">
              <a:lnSpc>
                <a:spcPct val="120000"/>
              </a:lnSpc>
              <a:spcBef>
                <a:spcPts val="0"/>
              </a:spcBef>
              <a:buSzPct val="25000"/>
              <a:buNone/>
            </a:pPr>
            <a:r>
              <a:rPr lang="en-US" sz="1400" b="1" dirty="0">
                <a:solidFill>
                  <a:schemeClr val="lt1"/>
                </a:solidFill>
                <a:latin typeface="Calibri"/>
                <a:ea typeface="Calibri"/>
                <a:cs typeface="Calibri"/>
                <a:sym typeface="Calibri"/>
              </a:rPr>
              <a:t>			</a:t>
            </a:r>
            <a:r>
              <a:rPr lang="en-US" sz="1400" b="1" dirty="0" smtClean="0">
                <a:solidFill>
                  <a:schemeClr val="lt1"/>
                </a:solidFill>
                <a:latin typeface="Calibri"/>
                <a:ea typeface="Calibri"/>
                <a:cs typeface="Calibri"/>
                <a:sym typeface="Calibri"/>
              </a:rPr>
              <a:t>LRS </a:t>
            </a:r>
            <a:r>
              <a:rPr lang="en-US" sz="1400" b="1" dirty="0">
                <a:solidFill>
                  <a:schemeClr val="lt1"/>
                </a:solidFill>
                <a:latin typeface="Calibri"/>
                <a:ea typeface="Calibri"/>
                <a:cs typeface="Calibri"/>
                <a:sym typeface="Calibri"/>
              </a:rPr>
              <a:t># 1</a:t>
            </a:r>
          </a:p>
          <a:p>
            <a:pPr marL="0" marR="0" lvl="0" indent="0" algn="l" rtl="0">
              <a:lnSpc>
                <a:spcPct val="120000"/>
              </a:lnSpc>
              <a:spcBef>
                <a:spcPts val="0"/>
              </a:spcBef>
              <a:buNone/>
            </a:pPr>
            <a:endParaRPr sz="1400" b="1" dirty="0">
              <a:solidFill>
                <a:schemeClr val="lt1"/>
              </a:solidFill>
              <a:latin typeface="Calibri"/>
              <a:ea typeface="Calibri"/>
              <a:cs typeface="Calibri"/>
              <a:sym typeface="Calibri"/>
            </a:endParaRPr>
          </a:p>
          <a:p>
            <a:pPr marL="0" marR="0" lvl="0" indent="0" algn="l" rtl="0">
              <a:lnSpc>
                <a:spcPct val="120000"/>
              </a:lnSpc>
              <a:spcBef>
                <a:spcPts val="0"/>
              </a:spcBef>
              <a:buSzPct val="25000"/>
              <a:buNone/>
            </a:pPr>
            <a:r>
              <a:rPr lang="en-US" sz="1400" b="1" dirty="0">
                <a:solidFill>
                  <a:schemeClr val="lt1"/>
                </a:solidFill>
                <a:latin typeface="Calibri"/>
                <a:ea typeface="Calibri"/>
                <a:cs typeface="Calibri"/>
                <a:sym typeface="Calibri"/>
              </a:rPr>
              <a:t>“Four donated manual wheelchairs […] and […] 6 or 7 wheelchairs […] loaned from local distributors”</a:t>
            </a:r>
          </a:p>
          <a:p>
            <a:pPr marL="0" marR="0" lvl="0" indent="0" algn="l" rtl="0">
              <a:lnSpc>
                <a:spcPct val="120000"/>
              </a:lnSpc>
              <a:spcBef>
                <a:spcPts val="0"/>
              </a:spcBef>
              <a:buSzPct val="25000"/>
              <a:buNone/>
            </a:pPr>
            <a:r>
              <a:rPr lang="en-US" sz="1400" b="1" dirty="0">
                <a:solidFill>
                  <a:schemeClr val="lt1"/>
                </a:solidFill>
                <a:latin typeface="Calibri"/>
                <a:ea typeface="Calibri"/>
                <a:cs typeface="Calibri"/>
                <a:sym typeface="Calibri"/>
              </a:rPr>
              <a:t>							HRS # 1</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Shape 1115"/>
          <p:cNvSpPr txBox="1">
            <a:spLocks noGrp="1"/>
          </p:cNvSpPr>
          <p:nvPr>
            <p:ph type="title"/>
          </p:nvPr>
        </p:nvSpPr>
        <p:spPr>
          <a:xfrm>
            <a:off x="0" y="300347"/>
            <a:ext cx="9144000" cy="4798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Gill Sans"/>
              <a:buNone/>
            </a:pPr>
            <a:r>
              <a:rPr lang="en-US" sz="2500" b="1" i="0" u="none" strike="noStrike" cap="none">
                <a:solidFill>
                  <a:schemeClr val="dk1"/>
                </a:solidFill>
                <a:latin typeface="Gill Sans"/>
                <a:ea typeface="Gill Sans"/>
                <a:cs typeface="Gill Sans"/>
                <a:sym typeface="Gill Sans"/>
              </a:rPr>
              <a:t>Barriers &amp; Facilitators to Integration of Wheelchair Content </a:t>
            </a:r>
          </a:p>
        </p:txBody>
      </p:sp>
      <p:graphicFrame>
        <p:nvGraphicFramePr>
          <p:cNvPr id="1116" name="Shape 1116"/>
          <p:cNvGraphicFramePr/>
          <p:nvPr/>
        </p:nvGraphicFramePr>
        <p:xfrm>
          <a:off x="177800" y="1104208"/>
          <a:ext cx="8813800" cy="4513700"/>
        </p:xfrm>
        <a:graphic>
          <a:graphicData uri="http://schemas.openxmlformats.org/drawingml/2006/table">
            <a:tbl>
              <a:tblPr firstRow="1" bandRow="1">
                <a:noFill/>
                <a:tableStyleId>{6C7A15F4-6765-4FD2-8D91-BEFAE0C48AB6}</a:tableStyleId>
              </a:tblPr>
              <a:tblGrid>
                <a:gridCol w="4406900"/>
                <a:gridCol w="4406900"/>
              </a:tblGrid>
              <a:tr h="215900">
                <a:tc>
                  <a:txBody>
                    <a:bodyPr/>
                    <a:lstStyle/>
                    <a:p>
                      <a:pPr marL="0" marR="0" lvl="0" indent="0" algn="ctr" rtl="0">
                        <a:spcBef>
                          <a:spcPts val="0"/>
                        </a:spcBef>
                        <a:buSzPct val="25000"/>
                        <a:buNone/>
                      </a:pPr>
                      <a:r>
                        <a:rPr lang="en-US" sz="1400"/>
                        <a:t>Barriers</a:t>
                      </a:r>
                    </a:p>
                  </a:txBody>
                  <a:tcPr marL="91450" marR="91450" marT="45725" marB="45725" anchor="ctr">
                    <a:solidFill>
                      <a:srgbClr val="448E68"/>
                    </a:solidFill>
                  </a:tcPr>
                </a:tc>
                <a:tc>
                  <a:txBody>
                    <a:bodyPr/>
                    <a:lstStyle/>
                    <a:p>
                      <a:pPr marL="0" marR="0" lvl="0" indent="0" algn="ctr" rtl="0">
                        <a:spcBef>
                          <a:spcPts val="0"/>
                        </a:spcBef>
                        <a:buSzPct val="25000"/>
                        <a:buNone/>
                      </a:pPr>
                      <a:r>
                        <a:rPr lang="en-US" sz="1400"/>
                        <a:t>Facilitators</a:t>
                      </a:r>
                    </a:p>
                  </a:txBody>
                  <a:tcPr marL="91450" marR="91450" marT="45725" marB="45725" anchor="ctr">
                    <a:solidFill>
                      <a:srgbClr val="448E68"/>
                    </a:solidFill>
                  </a:tcPr>
                </a:tc>
              </a:tr>
              <a:tr h="2260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wheelchair service provision services in the country</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Support from university directors, chairs of programs, &amp; students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1">
                          <a:solidFill>
                            <a:srgbClr val="BFBFBF"/>
                          </a:solidFill>
                        </a:rPr>
                        <a:t>Advocacy efforts large in scope</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Collaborations (ex: wheelchair providers; content experts / experienced instructors)</a:t>
                      </a:r>
                    </a:p>
                  </a:txBody>
                  <a:tcPr marL="91450" marR="91450" marT="45725" marB="45725">
                    <a:solidFill>
                      <a:srgbClr val="FFFFFF"/>
                    </a:solidFill>
                  </a:tcPr>
                </a:tc>
              </a:tr>
              <a:tr h="4851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equipment resources (ex: wheelchairs)</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b="0">
                          <a:solidFill>
                            <a:srgbClr val="BFBFBF"/>
                          </a:solidFill>
                        </a:rPr>
                        <a:t>Motivation (of students and professors); Flexibility of curriculum</a:t>
                      </a:r>
                    </a:p>
                  </a:txBody>
                  <a:tcPr marL="91450" marR="91450" marT="45725" marB="45725">
                    <a:solidFill>
                      <a:srgbClr val="BFBFBF"/>
                    </a:solidFill>
                  </a:tcPr>
                </a:tc>
              </a:tr>
              <a:tr h="292100">
                <a:tc>
                  <a:txBody>
                    <a:bodyPr/>
                    <a:lstStyle/>
                    <a:p>
                      <a:pPr marL="0" marR="0" lvl="0" indent="0" algn="l" rtl="0">
                        <a:spcBef>
                          <a:spcPts val="0"/>
                        </a:spcBef>
                        <a:buSzPct val="25000"/>
                        <a:buNone/>
                      </a:pPr>
                      <a:r>
                        <a:rPr lang="en-US" sz="1400" b="0">
                          <a:solidFill>
                            <a:srgbClr val="BFBFBF"/>
                          </a:solidFill>
                        </a:rPr>
                        <a:t>Lack of space (ex: to run labs, to store equipment)</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Availability of space</a:t>
                      </a:r>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time in curriculum</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b="0">
                          <a:solidFill>
                            <a:srgbClr val="BFBFBF"/>
                          </a:solidFill>
                        </a:rPr>
                        <a:t>Wheelchair donations &amp; loans</a:t>
                      </a:r>
                    </a:p>
                  </a:txBody>
                  <a:tcPr marL="91450" marR="91450" marT="45725" marB="45725">
                    <a:solidFill>
                      <a:srgbClr val="BFBFBF"/>
                    </a:solidFill>
                  </a:tcPr>
                </a:tc>
              </a:tr>
              <a:tr h="370850">
                <a:tc>
                  <a:txBody>
                    <a:bodyPr/>
                    <a:lstStyle/>
                    <a:p>
                      <a:pPr marL="0" marR="0" lvl="0" indent="0" algn="l" rtl="0">
                        <a:spcBef>
                          <a:spcPts val="0"/>
                        </a:spcBef>
                        <a:buSzPct val="25000"/>
                        <a:buNone/>
                      </a:pPr>
                      <a:r>
                        <a:rPr lang="en-US" sz="1400" b="0">
                          <a:solidFill>
                            <a:srgbClr val="BFBFBF"/>
                          </a:solidFill>
                        </a:rPr>
                        <a:t>Location of course (ex: time-consuming transit for students)</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1">
                          <a:solidFill>
                            <a:schemeClr val="dk1"/>
                          </a:solidFill>
                        </a:rPr>
                        <a:t>Access to materials supported by the WHO</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b="0">
                          <a:solidFill>
                            <a:srgbClr val="BFBFBF"/>
                          </a:solidFill>
                        </a:rPr>
                        <a:t>Poor Internet connection</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Location close to resources </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training for professors in use of WSTPs</a:t>
                      </a:r>
                    </a:p>
                  </a:txBody>
                  <a:tcPr marL="91450" marR="91450" marT="34300" marB="34300" anchor="ctr">
                    <a:solidFill>
                      <a:srgbClr val="FFFFFF"/>
                    </a:solidFill>
                  </a:tcPr>
                </a:tc>
                <a:tc>
                  <a:txBody>
                    <a:bodyPr/>
                    <a:lstStyle/>
                    <a:p>
                      <a:pPr marL="0" marR="0" lvl="0" indent="0" algn="l" rtl="0">
                        <a:spcBef>
                          <a:spcPts val="0"/>
                        </a:spcBef>
                        <a:buSzPct val="25000"/>
                        <a:buNone/>
                      </a:pPr>
                      <a:r>
                        <a:rPr lang="en-US" sz="1400">
                          <a:solidFill>
                            <a:srgbClr val="BFBFBF"/>
                          </a:solidFill>
                        </a:rPr>
                        <a:t>Positive course evaluations &amp; research study findings</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b="0">
                          <a:solidFill>
                            <a:srgbClr val="BFBFBF"/>
                          </a:solidFill>
                        </a:rPr>
                        <a:t>Lack of support as mandatory course</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Availability of optional courses in curriculums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chemeClr val="dk1"/>
                        </a:buClr>
                        <a:buSzPct val="25000"/>
                        <a:buFont typeface="Calibri"/>
                        <a:buNone/>
                      </a:pPr>
                      <a:endParaRPr sz="1400">
                        <a:solidFill>
                          <a:srgbClr val="BFBFBF"/>
                        </a:solidFill>
                      </a:endParaRP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Program type (ex: extension to Professional PhD)</a:t>
                      </a:r>
                    </a:p>
                  </a:txBody>
                  <a:tcPr marL="91450" marR="91450" marT="45725" marB="45725">
                    <a:solidFill>
                      <a:srgbClr val="FFFFFF"/>
                    </a:solidFill>
                  </a:tcPr>
                </a:tc>
              </a:tr>
            </a:tbl>
          </a:graphicData>
        </a:graphic>
      </p:graphicFrame>
      <p:sp>
        <p:nvSpPr>
          <p:cNvPr id="1117" name="Shape 1117"/>
          <p:cNvSpPr/>
          <p:nvPr/>
        </p:nvSpPr>
        <p:spPr>
          <a:xfrm>
            <a:off x="415366" y="4271914"/>
            <a:ext cx="6117693" cy="1361245"/>
          </a:xfrm>
          <a:prstGeom prst="wedgeRectCallout">
            <a:avLst>
              <a:gd name="adj1" fmla="val 25881"/>
              <a:gd name="adj2" fmla="val -68086"/>
            </a:avLst>
          </a:prstGeom>
          <a:solidFill>
            <a:schemeClr val="dk1">
              <a:alpha val="84705"/>
            </a:scheme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400" b="1">
              <a:solidFill>
                <a:schemeClr val="lt1"/>
              </a:solidFill>
              <a:latin typeface="Calibri"/>
              <a:ea typeface="Calibri"/>
              <a:cs typeface="Calibri"/>
              <a:sym typeface="Calibri"/>
            </a:endParaRPr>
          </a:p>
          <a:p>
            <a:pPr marL="0" marR="0" lvl="0" indent="0" algn="l" rtl="0">
              <a:spcBef>
                <a:spcPts val="0"/>
              </a:spcBef>
              <a:buSzPct val="25000"/>
              <a:buNone/>
            </a:pPr>
            <a:r>
              <a:rPr lang="en-US" sz="1400" b="1">
                <a:solidFill>
                  <a:schemeClr val="lt1"/>
                </a:solidFill>
                <a:latin typeface="Calibri"/>
                <a:ea typeface="Calibri"/>
                <a:cs typeface="Calibri"/>
                <a:sym typeface="Calibri"/>
              </a:rPr>
              <a:t>“It helped that ICRC was recommending that the wheelchair service content was included to get acceptance from the National Academic Committee and that it was a [package from] WHO, […] which has the respect.”</a:t>
            </a:r>
          </a:p>
          <a:p>
            <a:pPr marL="0" marR="0" lvl="0" indent="0" algn="l" rtl="0">
              <a:spcBef>
                <a:spcPts val="0"/>
              </a:spcBef>
              <a:buSzPct val="25000"/>
              <a:buNone/>
            </a:pPr>
            <a:r>
              <a:rPr lang="en-US" sz="1400" b="1">
                <a:solidFill>
                  <a:schemeClr val="lt1"/>
                </a:solidFill>
                <a:latin typeface="Calibri"/>
                <a:ea typeface="Calibri"/>
                <a:cs typeface="Calibri"/>
                <a:sym typeface="Calibri"/>
              </a:rPr>
              <a:t>											LRS # 2</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Shape 1122"/>
          <p:cNvSpPr txBox="1">
            <a:spLocks noGrp="1"/>
          </p:cNvSpPr>
          <p:nvPr>
            <p:ph type="title"/>
          </p:nvPr>
        </p:nvSpPr>
        <p:spPr>
          <a:xfrm>
            <a:off x="0" y="300347"/>
            <a:ext cx="9144000" cy="4798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Gill Sans"/>
              <a:buNone/>
            </a:pPr>
            <a:r>
              <a:rPr lang="en-US" sz="2500" b="1" i="0" u="none" strike="noStrike" cap="none">
                <a:solidFill>
                  <a:schemeClr val="dk1"/>
                </a:solidFill>
                <a:latin typeface="Gill Sans"/>
                <a:ea typeface="Gill Sans"/>
                <a:cs typeface="Gill Sans"/>
                <a:sym typeface="Gill Sans"/>
              </a:rPr>
              <a:t>Barriers &amp; Facilitators to Integration of Wheelchair Content </a:t>
            </a:r>
          </a:p>
        </p:txBody>
      </p:sp>
      <p:graphicFrame>
        <p:nvGraphicFramePr>
          <p:cNvPr id="1123" name="Shape 1123"/>
          <p:cNvGraphicFramePr/>
          <p:nvPr/>
        </p:nvGraphicFramePr>
        <p:xfrm>
          <a:off x="177800" y="1104208"/>
          <a:ext cx="8813800" cy="4513700"/>
        </p:xfrm>
        <a:graphic>
          <a:graphicData uri="http://schemas.openxmlformats.org/drawingml/2006/table">
            <a:tbl>
              <a:tblPr firstRow="1" bandRow="1">
                <a:noFill/>
                <a:tableStyleId>{6C7A15F4-6765-4FD2-8D91-BEFAE0C48AB6}</a:tableStyleId>
              </a:tblPr>
              <a:tblGrid>
                <a:gridCol w="4406900"/>
                <a:gridCol w="4406900"/>
              </a:tblGrid>
              <a:tr h="215900">
                <a:tc>
                  <a:txBody>
                    <a:bodyPr/>
                    <a:lstStyle/>
                    <a:p>
                      <a:pPr marL="0" marR="0" lvl="0" indent="0" algn="ctr" rtl="0">
                        <a:spcBef>
                          <a:spcPts val="0"/>
                        </a:spcBef>
                        <a:buSzPct val="25000"/>
                        <a:buNone/>
                      </a:pPr>
                      <a:r>
                        <a:rPr lang="en-US" sz="1400"/>
                        <a:t>Barriers</a:t>
                      </a:r>
                    </a:p>
                  </a:txBody>
                  <a:tcPr marL="91450" marR="91450" marT="45725" marB="45725" anchor="ctr">
                    <a:solidFill>
                      <a:srgbClr val="448E68"/>
                    </a:solidFill>
                  </a:tcPr>
                </a:tc>
                <a:tc>
                  <a:txBody>
                    <a:bodyPr/>
                    <a:lstStyle/>
                    <a:p>
                      <a:pPr marL="0" marR="0" lvl="0" indent="0" algn="ctr" rtl="0">
                        <a:spcBef>
                          <a:spcPts val="0"/>
                        </a:spcBef>
                        <a:buSzPct val="25000"/>
                        <a:buNone/>
                      </a:pPr>
                      <a:r>
                        <a:rPr lang="en-US" sz="1400"/>
                        <a:t>Facilitators</a:t>
                      </a:r>
                    </a:p>
                  </a:txBody>
                  <a:tcPr marL="91450" marR="91450" marT="45725" marB="45725" anchor="ctr">
                    <a:solidFill>
                      <a:srgbClr val="448E68"/>
                    </a:solidFill>
                  </a:tcPr>
                </a:tc>
              </a:tr>
              <a:tr h="2260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wheelchair service provision services in the country</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Support from university directors, chairs of programs, &amp; students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1">
                          <a:solidFill>
                            <a:srgbClr val="BFBFBF"/>
                          </a:solidFill>
                        </a:rPr>
                        <a:t>Advocacy efforts large in scope</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Collaborations (ex: wheelchair providers; content experts / experienced instructors)</a:t>
                      </a:r>
                    </a:p>
                  </a:txBody>
                  <a:tcPr marL="91450" marR="91450" marT="45725" marB="45725">
                    <a:solidFill>
                      <a:srgbClr val="FFFFFF"/>
                    </a:solidFill>
                  </a:tcPr>
                </a:tc>
              </a:tr>
              <a:tr h="4851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equipment resources (ex: wheelchairs)</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b="0">
                          <a:solidFill>
                            <a:srgbClr val="BFBFBF"/>
                          </a:solidFill>
                        </a:rPr>
                        <a:t>Motivation (of students and professors); Flexibility of curriculum</a:t>
                      </a:r>
                    </a:p>
                  </a:txBody>
                  <a:tcPr marL="91450" marR="91450" marT="45725" marB="45725">
                    <a:solidFill>
                      <a:srgbClr val="BFBFBF"/>
                    </a:solidFill>
                  </a:tcPr>
                </a:tc>
              </a:tr>
              <a:tr h="292100">
                <a:tc>
                  <a:txBody>
                    <a:bodyPr/>
                    <a:lstStyle/>
                    <a:p>
                      <a:pPr marL="0" marR="0" lvl="0" indent="0" algn="l" rtl="0">
                        <a:spcBef>
                          <a:spcPts val="0"/>
                        </a:spcBef>
                        <a:buSzPct val="25000"/>
                        <a:buNone/>
                      </a:pPr>
                      <a:r>
                        <a:rPr lang="en-US" sz="1400" b="0">
                          <a:solidFill>
                            <a:srgbClr val="BFBFBF"/>
                          </a:solidFill>
                        </a:rPr>
                        <a:t>Lack of space (ex: to run labs, to store equipment)</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Availability of space</a:t>
                      </a:r>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time in curriculum</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b="0">
                          <a:solidFill>
                            <a:srgbClr val="BFBFBF"/>
                          </a:solidFill>
                        </a:rPr>
                        <a:t>Wheelchair donations &amp; loans</a:t>
                      </a:r>
                    </a:p>
                  </a:txBody>
                  <a:tcPr marL="91450" marR="91450" marT="45725" marB="45725">
                    <a:solidFill>
                      <a:srgbClr val="BFBFBF"/>
                    </a:solidFill>
                  </a:tcPr>
                </a:tc>
              </a:tr>
              <a:tr h="370850">
                <a:tc>
                  <a:txBody>
                    <a:bodyPr/>
                    <a:lstStyle/>
                    <a:p>
                      <a:pPr marL="0" marR="0" lvl="0" indent="0" algn="l" rtl="0">
                        <a:spcBef>
                          <a:spcPts val="0"/>
                        </a:spcBef>
                        <a:buSzPct val="25000"/>
                        <a:buNone/>
                      </a:pPr>
                      <a:r>
                        <a:rPr lang="en-US" sz="1400" b="0">
                          <a:solidFill>
                            <a:srgbClr val="BFBFBF"/>
                          </a:solidFill>
                        </a:rPr>
                        <a:t>Location of course (ex: time-consuming transit for students)</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Access to materials supported by the WHO</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b="0">
                          <a:solidFill>
                            <a:srgbClr val="BFBFBF"/>
                          </a:solidFill>
                        </a:rPr>
                        <a:t>Poor Internet connection</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1">
                          <a:solidFill>
                            <a:schemeClr val="dk1"/>
                          </a:solidFill>
                        </a:rPr>
                        <a:t>Location close to resources </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training for professors in use of WSTPs</a:t>
                      </a:r>
                    </a:p>
                  </a:txBody>
                  <a:tcPr marL="91450" marR="91450" marT="34300" marB="34300" anchor="ctr">
                    <a:solidFill>
                      <a:srgbClr val="FFFFFF"/>
                    </a:solidFill>
                  </a:tcPr>
                </a:tc>
                <a:tc>
                  <a:txBody>
                    <a:bodyPr/>
                    <a:lstStyle/>
                    <a:p>
                      <a:pPr marL="0" marR="0" lvl="0" indent="0" algn="l" rtl="0">
                        <a:spcBef>
                          <a:spcPts val="0"/>
                        </a:spcBef>
                        <a:buSzPct val="25000"/>
                        <a:buNone/>
                      </a:pPr>
                      <a:r>
                        <a:rPr lang="en-US" sz="1400">
                          <a:solidFill>
                            <a:srgbClr val="BFBFBF"/>
                          </a:solidFill>
                        </a:rPr>
                        <a:t>Positive course evaluations &amp; research study findings</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b="0">
                          <a:solidFill>
                            <a:srgbClr val="BFBFBF"/>
                          </a:solidFill>
                        </a:rPr>
                        <a:t>Lack of support as mandatory course</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Availability of optional courses in curriculums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chemeClr val="dk1"/>
                        </a:buClr>
                        <a:buSzPct val="25000"/>
                        <a:buFont typeface="Calibri"/>
                        <a:buNone/>
                      </a:pPr>
                      <a:endParaRPr sz="1400">
                        <a:solidFill>
                          <a:srgbClr val="BFBFBF"/>
                        </a:solidFill>
                      </a:endParaRP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Program type (ex: extension to Professional PhD)</a:t>
                      </a:r>
                    </a:p>
                  </a:txBody>
                  <a:tcPr marL="91450" marR="91450" marT="45725" marB="45725">
                    <a:solidFill>
                      <a:srgbClr val="FFFFFF"/>
                    </a:solidFill>
                  </a:tcPr>
                </a:tc>
              </a:tr>
            </a:tbl>
          </a:graphicData>
        </a:graphic>
      </p:graphicFrame>
      <p:sp>
        <p:nvSpPr>
          <p:cNvPr id="1124" name="Shape 1124"/>
          <p:cNvSpPr/>
          <p:nvPr/>
        </p:nvSpPr>
        <p:spPr>
          <a:xfrm>
            <a:off x="177800" y="2226094"/>
            <a:ext cx="6117693" cy="1361245"/>
          </a:xfrm>
          <a:prstGeom prst="wedgeRectCallout">
            <a:avLst>
              <a:gd name="adj1" fmla="val 36485"/>
              <a:gd name="adj2" fmla="val 88961"/>
            </a:avLst>
          </a:prstGeom>
          <a:solidFill>
            <a:schemeClr val="dk1">
              <a:alpha val="84705"/>
            </a:scheme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400" b="1">
              <a:solidFill>
                <a:schemeClr val="lt1"/>
              </a:solidFill>
              <a:latin typeface="Calibri"/>
              <a:ea typeface="Calibri"/>
              <a:cs typeface="Calibri"/>
              <a:sym typeface="Calibri"/>
            </a:endParaRPr>
          </a:p>
          <a:p>
            <a:pPr marL="0" marR="0" lvl="0" indent="0" algn="l" rtl="0">
              <a:spcBef>
                <a:spcPts val="0"/>
              </a:spcBef>
              <a:buSzPct val="25000"/>
              <a:buNone/>
            </a:pPr>
            <a:r>
              <a:rPr lang="en-US" sz="1400" b="1">
                <a:solidFill>
                  <a:schemeClr val="lt1"/>
                </a:solidFill>
                <a:latin typeface="Calibri"/>
                <a:ea typeface="Calibri"/>
                <a:cs typeface="Calibri"/>
                <a:sym typeface="Calibri"/>
              </a:rPr>
              <a:t>“Located physically very near our major equipment-recycling center here […]. So I […] use their facility and their equipment during the course.”</a:t>
            </a:r>
          </a:p>
          <a:p>
            <a:pPr marL="0" marR="0" lvl="0" indent="0" algn="l" rtl="0">
              <a:spcBef>
                <a:spcPts val="0"/>
              </a:spcBef>
              <a:buSzPct val="25000"/>
              <a:buNone/>
            </a:pPr>
            <a:r>
              <a:rPr lang="en-US" sz="1400" b="1">
                <a:solidFill>
                  <a:schemeClr val="lt1"/>
                </a:solidFill>
                <a:latin typeface="Calibri"/>
                <a:ea typeface="Calibri"/>
                <a:cs typeface="Calibri"/>
                <a:sym typeface="Calibri"/>
              </a:rPr>
              <a:t>											HRS # 3</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Shape 1129"/>
          <p:cNvSpPr txBox="1">
            <a:spLocks noGrp="1"/>
          </p:cNvSpPr>
          <p:nvPr>
            <p:ph type="title"/>
          </p:nvPr>
        </p:nvSpPr>
        <p:spPr>
          <a:xfrm>
            <a:off x="0" y="300347"/>
            <a:ext cx="9144000" cy="4798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Gill Sans"/>
              <a:buNone/>
            </a:pPr>
            <a:r>
              <a:rPr lang="en-US" sz="2500" b="1" i="0" u="none" strike="noStrike" cap="none">
                <a:solidFill>
                  <a:schemeClr val="dk1"/>
                </a:solidFill>
                <a:latin typeface="Gill Sans"/>
                <a:ea typeface="Gill Sans"/>
                <a:cs typeface="Gill Sans"/>
                <a:sym typeface="Gill Sans"/>
              </a:rPr>
              <a:t>Barriers &amp; Facilitators to Integration of Wheelchair Content </a:t>
            </a:r>
          </a:p>
        </p:txBody>
      </p:sp>
      <p:graphicFrame>
        <p:nvGraphicFramePr>
          <p:cNvPr id="1130" name="Shape 1130"/>
          <p:cNvGraphicFramePr/>
          <p:nvPr/>
        </p:nvGraphicFramePr>
        <p:xfrm>
          <a:off x="177800" y="1104208"/>
          <a:ext cx="8813800" cy="4513700"/>
        </p:xfrm>
        <a:graphic>
          <a:graphicData uri="http://schemas.openxmlformats.org/drawingml/2006/table">
            <a:tbl>
              <a:tblPr firstRow="1" bandRow="1">
                <a:noFill/>
                <a:tableStyleId>{6C7A15F4-6765-4FD2-8D91-BEFAE0C48AB6}</a:tableStyleId>
              </a:tblPr>
              <a:tblGrid>
                <a:gridCol w="4406900"/>
                <a:gridCol w="4406900"/>
              </a:tblGrid>
              <a:tr h="215900">
                <a:tc>
                  <a:txBody>
                    <a:bodyPr/>
                    <a:lstStyle/>
                    <a:p>
                      <a:pPr marL="0" marR="0" lvl="0" indent="0" algn="ctr" rtl="0">
                        <a:spcBef>
                          <a:spcPts val="0"/>
                        </a:spcBef>
                        <a:buSzPct val="25000"/>
                        <a:buNone/>
                      </a:pPr>
                      <a:r>
                        <a:rPr lang="en-US" sz="1400"/>
                        <a:t>Barriers</a:t>
                      </a:r>
                    </a:p>
                  </a:txBody>
                  <a:tcPr marL="91450" marR="91450" marT="45725" marB="45725" anchor="ctr">
                    <a:solidFill>
                      <a:srgbClr val="448E68"/>
                    </a:solidFill>
                  </a:tcPr>
                </a:tc>
                <a:tc>
                  <a:txBody>
                    <a:bodyPr/>
                    <a:lstStyle/>
                    <a:p>
                      <a:pPr marL="0" marR="0" lvl="0" indent="0" algn="ctr" rtl="0">
                        <a:spcBef>
                          <a:spcPts val="0"/>
                        </a:spcBef>
                        <a:buSzPct val="25000"/>
                        <a:buNone/>
                      </a:pPr>
                      <a:r>
                        <a:rPr lang="en-US" sz="1400"/>
                        <a:t>Facilitators</a:t>
                      </a:r>
                    </a:p>
                  </a:txBody>
                  <a:tcPr marL="91450" marR="91450" marT="45725" marB="45725" anchor="ctr">
                    <a:solidFill>
                      <a:srgbClr val="448E68"/>
                    </a:solidFill>
                  </a:tcPr>
                </a:tc>
              </a:tr>
              <a:tr h="2260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wheelchair service provision services in the country</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Support from university directors, chairs of programs, &amp; students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1">
                          <a:solidFill>
                            <a:srgbClr val="BFBFBF"/>
                          </a:solidFill>
                        </a:rPr>
                        <a:t>Advocacy efforts large in scope</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Collaborations (ex: wheelchair providers; content experts / experienced instructors)</a:t>
                      </a:r>
                    </a:p>
                  </a:txBody>
                  <a:tcPr marL="91450" marR="91450" marT="45725" marB="45725">
                    <a:solidFill>
                      <a:srgbClr val="FFFFFF"/>
                    </a:solidFill>
                  </a:tcPr>
                </a:tc>
              </a:tr>
              <a:tr h="4851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equipment resources (ex: wheelchairs)</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b="0">
                          <a:solidFill>
                            <a:srgbClr val="BFBFBF"/>
                          </a:solidFill>
                        </a:rPr>
                        <a:t>Motivation (of students and professors); Flexibility of curriculum</a:t>
                      </a:r>
                    </a:p>
                  </a:txBody>
                  <a:tcPr marL="91450" marR="91450" marT="45725" marB="45725">
                    <a:solidFill>
                      <a:srgbClr val="BFBFBF"/>
                    </a:solidFill>
                  </a:tcPr>
                </a:tc>
              </a:tr>
              <a:tr h="292100">
                <a:tc>
                  <a:txBody>
                    <a:bodyPr/>
                    <a:lstStyle/>
                    <a:p>
                      <a:pPr marL="0" marR="0" lvl="0" indent="0" algn="l" rtl="0">
                        <a:spcBef>
                          <a:spcPts val="0"/>
                        </a:spcBef>
                        <a:buSzPct val="25000"/>
                        <a:buNone/>
                      </a:pPr>
                      <a:r>
                        <a:rPr lang="en-US" sz="1400" b="0">
                          <a:solidFill>
                            <a:srgbClr val="BFBFBF"/>
                          </a:solidFill>
                        </a:rPr>
                        <a:t>Lack of space (ex: to run labs, to store equipment)</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Availability of space</a:t>
                      </a:r>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time in curriculum</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b="0">
                          <a:solidFill>
                            <a:srgbClr val="BFBFBF"/>
                          </a:solidFill>
                        </a:rPr>
                        <a:t>Wheelchair donations &amp; loans</a:t>
                      </a:r>
                    </a:p>
                  </a:txBody>
                  <a:tcPr marL="91450" marR="91450" marT="45725" marB="45725">
                    <a:solidFill>
                      <a:srgbClr val="BFBFBF"/>
                    </a:solidFill>
                  </a:tcPr>
                </a:tc>
              </a:tr>
              <a:tr h="370850">
                <a:tc>
                  <a:txBody>
                    <a:bodyPr/>
                    <a:lstStyle/>
                    <a:p>
                      <a:pPr marL="0" marR="0" lvl="0" indent="0" algn="l" rtl="0">
                        <a:spcBef>
                          <a:spcPts val="0"/>
                        </a:spcBef>
                        <a:buSzPct val="25000"/>
                        <a:buNone/>
                      </a:pPr>
                      <a:r>
                        <a:rPr lang="en-US" sz="1400" b="0">
                          <a:solidFill>
                            <a:srgbClr val="BFBFBF"/>
                          </a:solidFill>
                        </a:rPr>
                        <a:t>Location of course (ex: time-consuming transit for students)</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Access to materials supported by the WHO</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b="0">
                          <a:solidFill>
                            <a:srgbClr val="BFBFBF"/>
                          </a:solidFill>
                        </a:rPr>
                        <a:t>Poor Internet connection</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Location close to resources </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training for professors in use of WSTPs</a:t>
                      </a:r>
                    </a:p>
                  </a:txBody>
                  <a:tcPr marL="91450" marR="91450" marT="34300" marB="34300" anchor="ctr">
                    <a:solidFill>
                      <a:srgbClr val="FFFFFF"/>
                    </a:solidFill>
                  </a:tcPr>
                </a:tc>
                <a:tc>
                  <a:txBody>
                    <a:bodyPr/>
                    <a:lstStyle/>
                    <a:p>
                      <a:pPr marL="0" marR="0" lvl="0" indent="0" algn="l" rtl="0">
                        <a:spcBef>
                          <a:spcPts val="0"/>
                        </a:spcBef>
                        <a:buSzPct val="25000"/>
                        <a:buNone/>
                      </a:pPr>
                      <a:r>
                        <a:rPr lang="en-US" sz="1400" b="1">
                          <a:solidFill>
                            <a:schemeClr val="dk1"/>
                          </a:solidFill>
                        </a:rPr>
                        <a:t>Positive course evaluations &amp; research study findings</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b="0">
                          <a:solidFill>
                            <a:srgbClr val="BFBFBF"/>
                          </a:solidFill>
                        </a:rPr>
                        <a:t>Lack of support as mandatory course</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Availability of optional courses in curriculums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chemeClr val="dk1"/>
                        </a:buClr>
                        <a:buSzPct val="25000"/>
                        <a:buFont typeface="Calibri"/>
                        <a:buNone/>
                      </a:pPr>
                      <a:endParaRPr sz="1400">
                        <a:solidFill>
                          <a:srgbClr val="BFBFBF"/>
                        </a:solidFill>
                      </a:endParaRP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Program type (ex: extension to Professional PhD)</a:t>
                      </a:r>
                    </a:p>
                  </a:txBody>
                  <a:tcPr marL="91450" marR="91450" marT="45725" marB="45725">
                    <a:solidFill>
                      <a:srgbClr val="FFFFFF"/>
                    </a:solidFill>
                  </a:tcPr>
                </a:tc>
              </a:tr>
            </a:tbl>
          </a:graphicData>
        </a:graphic>
      </p:graphicFrame>
      <p:sp>
        <p:nvSpPr>
          <p:cNvPr id="1131" name="Shape 1131"/>
          <p:cNvSpPr/>
          <p:nvPr/>
        </p:nvSpPr>
        <p:spPr>
          <a:xfrm>
            <a:off x="415366" y="1405899"/>
            <a:ext cx="6238353" cy="2271156"/>
          </a:xfrm>
          <a:prstGeom prst="wedgeRectCallout">
            <a:avLst>
              <a:gd name="adj1" fmla="val 36485"/>
              <a:gd name="adj2" fmla="val 88961"/>
            </a:avLst>
          </a:prstGeom>
          <a:solidFill>
            <a:schemeClr val="dk1">
              <a:alpha val="84705"/>
            </a:scheme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400" b="1" dirty="0">
              <a:solidFill>
                <a:schemeClr val="lt1"/>
              </a:solidFill>
              <a:latin typeface="Calibri"/>
              <a:ea typeface="Calibri"/>
              <a:cs typeface="Calibri"/>
              <a:sym typeface="Calibri"/>
            </a:endParaRPr>
          </a:p>
          <a:p>
            <a:pPr marL="0" marR="0" lvl="0" indent="0" algn="l" rtl="0">
              <a:spcBef>
                <a:spcPts val="0"/>
              </a:spcBef>
              <a:buSzPct val="25000"/>
              <a:buNone/>
            </a:pPr>
            <a:r>
              <a:rPr lang="en-US" sz="1400" b="1" dirty="0">
                <a:solidFill>
                  <a:schemeClr val="lt1"/>
                </a:solidFill>
                <a:latin typeface="Calibri"/>
                <a:ea typeface="Calibri"/>
                <a:cs typeface="Calibri"/>
                <a:sym typeface="Calibri"/>
              </a:rPr>
              <a:t>“At course evaluation, 100% of students said, ”The course was useful for my education</a:t>
            </a:r>
            <a:r>
              <a:rPr lang="en-US" sz="1400" b="1" dirty="0" smtClean="0">
                <a:solidFill>
                  <a:schemeClr val="lt1"/>
                </a:solidFill>
                <a:latin typeface="Calibri"/>
                <a:ea typeface="Calibri"/>
                <a:cs typeface="Calibri"/>
                <a:sym typeface="Calibri"/>
              </a:rPr>
              <a:t>.” </a:t>
            </a:r>
          </a:p>
          <a:p>
            <a:pPr marL="0" marR="0" lvl="0" indent="0" algn="l" rtl="0">
              <a:spcBef>
                <a:spcPts val="0"/>
              </a:spcBef>
              <a:buSzPct val="25000"/>
              <a:buNone/>
            </a:pPr>
            <a:r>
              <a:rPr lang="en-US" sz="1400" b="1" dirty="0" smtClean="0">
                <a:solidFill>
                  <a:schemeClr val="lt1"/>
                </a:solidFill>
                <a:latin typeface="Calibri"/>
                <a:ea typeface="Calibri"/>
                <a:cs typeface="Calibri"/>
                <a:sym typeface="Calibri"/>
              </a:rPr>
              <a:t>											HRS # 1</a:t>
            </a:r>
          </a:p>
          <a:p>
            <a:pPr marL="0" marR="0" lvl="0" indent="0" algn="l" rtl="0">
              <a:spcBef>
                <a:spcPts val="0"/>
              </a:spcBef>
              <a:buSzPct val="25000"/>
              <a:buNone/>
            </a:pPr>
            <a:endParaRPr sz="1400" b="1" dirty="0">
              <a:solidFill>
                <a:schemeClr val="lt1"/>
              </a:solidFill>
              <a:latin typeface="Calibri"/>
              <a:ea typeface="Calibri"/>
              <a:cs typeface="Calibri"/>
              <a:sym typeface="Calibri"/>
            </a:endParaRPr>
          </a:p>
          <a:p>
            <a:pPr marL="0" marR="0" lvl="0" indent="0" algn="l" rtl="0">
              <a:spcBef>
                <a:spcPts val="0"/>
              </a:spcBef>
              <a:buSzPct val="25000"/>
              <a:buNone/>
            </a:pPr>
            <a:r>
              <a:rPr lang="en-US" sz="1400" b="1" dirty="0">
                <a:solidFill>
                  <a:schemeClr val="lt1"/>
                </a:solidFill>
                <a:latin typeface="Calibri"/>
                <a:ea typeface="Calibri"/>
                <a:cs typeface="Calibri"/>
                <a:sym typeface="Calibri"/>
              </a:rPr>
              <a:t>“[Students’] evaluation of the boot camp was very positive and […] identifying it is a valuable thing and that it is worthwhile doing and then it is easy to advocate doing </a:t>
            </a:r>
            <a:r>
              <a:rPr lang="en-US" sz="1400" b="1" dirty="0" smtClean="0">
                <a:solidFill>
                  <a:schemeClr val="lt1"/>
                </a:solidFill>
                <a:latin typeface="Calibri"/>
                <a:ea typeface="Calibri"/>
                <a:cs typeface="Calibri"/>
                <a:sym typeface="Calibri"/>
              </a:rPr>
              <a:t>…”</a:t>
            </a:r>
            <a:endParaRPr sz="1400" b="1" dirty="0">
              <a:solidFill>
                <a:schemeClr val="lt1"/>
              </a:solidFill>
              <a:latin typeface="Calibri"/>
              <a:ea typeface="Calibri"/>
              <a:cs typeface="Calibri"/>
              <a:sym typeface="Calibri"/>
            </a:endParaRPr>
          </a:p>
          <a:p>
            <a:pPr marL="0" marR="0" lvl="0" indent="0" algn="l" rtl="0">
              <a:spcBef>
                <a:spcPts val="0"/>
              </a:spcBef>
              <a:buSzPct val="25000"/>
              <a:buNone/>
            </a:pPr>
            <a:r>
              <a:rPr lang="en-US" sz="1400" b="1" dirty="0">
                <a:solidFill>
                  <a:schemeClr val="lt1"/>
                </a:solidFill>
                <a:latin typeface="Calibri"/>
                <a:ea typeface="Calibri"/>
                <a:cs typeface="Calibri"/>
                <a:sym typeface="Calibri"/>
              </a:rPr>
              <a:t>											HRS # 2</a:t>
            </a:r>
          </a:p>
          <a:p>
            <a:pPr marL="0" marR="0" lvl="0" indent="0" algn="l" rtl="0">
              <a:spcBef>
                <a:spcPts val="0"/>
              </a:spcBef>
              <a:buNone/>
            </a:pPr>
            <a:endParaRPr sz="1400" b="1"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0" y="1546"/>
            <a:ext cx="9144000" cy="126832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437E7D"/>
              </a:buClr>
              <a:buSzPct val="25000"/>
              <a:buFont typeface="Gill Sans"/>
              <a:buNone/>
            </a:pPr>
            <a:r>
              <a:rPr lang="en-US" sz="3600" b="0" i="0" u="none" strike="noStrike" cap="none">
                <a:solidFill>
                  <a:srgbClr val="437E7D"/>
                </a:solidFill>
                <a:latin typeface="Gill Sans"/>
                <a:ea typeface="Gill Sans"/>
                <a:cs typeface="Gill Sans"/>
                <a:sym typeface="Gill Sans"/>
              </a:rPr>
              <a:t>Integration</a:t>
            </a:r>
          </a:p>
        </p:txBody>
      </p:sp>
      <p:sp>
        <p:nvSpPr>
          <p:cNvPr id="344" name="Shape 344"/>
          <p:cNvSpPr txBox="1">
            <a:spLocks noGrp="1"/>
          </p:cNvSpPr>
          <p:nvPr>
            <p:ph type="body" idx="1"/>
          </p:nvPr>
        </p:nvSpPr>
        <p:spPr>
          <a:xfrm>
            <a:off x="152400" y="1371600"/>
            <a:ext cx="9144000" cy="4121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800" b="1" i="0" u="none" strike="noStrike" cap="none" dirty="0">
                <a:solidFill>
                  <a:schemeClr val="dk1"/>
                </a:solidFill>
                <a:latin typeface="Gill Sans"/>
                <a:ea typeface="Gill Sans"/>
                <a:cs typeface="Gill Sans"/>
                <a:sym typeface="Gill Sans"/>
              </a:rPr>
              <a:t>Goal: </a:t>
            </a:r>
            <a:r>
              <a:rPr lang="en-US" sz="2800" b="0" i="0" u="none" strike="noStrike" cap="none" dirty="0">
                <a:solidFill>
                  <a:schemeClr val="dk1"/>
                </a:solidFill>
                <a:latin typeface="Gill Sans"/>
                <a:ea typeface="Gill Sans"/>
                <a:cs typeface="Gill Sans"/>
                <a:sym typeface="Gill Sans"/>
              </a:rPr>
              <a:t>Increase number of trained WC service providers through training in OT/PT/O&amp;P programs</a:t>
            </a:r>
          </a:p>
          <a:p>
            <a:pPr marL="342900" marR="0" lvl="0" indent="-342900" algn="l" rtl="0">
              <a:spcBef>
                <a:spcPts val="560"/>
              </a:spcBef>
              <a:spcAft>
                <a:spcPts val="0"/>
              </a:spcAft>
              <a:buClr>
                <a:schemeClr val="dk1"/>
              </a:buClr>
              <a:buSzPct val="100000"/>
              <a:buFont typeface="Arial"/>
              <a:buNone/>
            </a:pPr>
            <a:endParaRPr sz="2800" b="0" i="0" u="none" strike="noStrike" cap="none" dirty="0">
              <a:solidFill>
                <a:schemeClr val="dk1"/>
              </a:solidFill>
              <a:latin typeface="Gill Sans"/>
              <a:ea typeface="Gill Sans"/>
              <a:cs typeface="Gill Sans"/>
              <a:sym typeface="Gill Sans"/>
            </a:endParaRPr>
          </a:p>
          <a:p>
            <a:pPr marL="0" marR="0" lvl="0" indent="0" algn="l" rtl="0">
              <a:spcBef>
                <a:spcPts val="560"/>
              </a:spcBef>
              <a:buClr>
                <a:schemeClr val="dk1"/>
              </a:buClr>
              <a:buSzPct val="25000"/>
              <a:buFont typeface="Arial"/>
              <a:buNone/>
            </a:pPr>
            <a:r>
              <a:rPr lang="en-US" sz="2800" b="1" i="0" u="none" strike="noStrike" cap="none" dirty="0">
                <a:solidFill>
                  <a:schemeClr val="dk1"/>
                </a:solidFill>
                <a:latin typeface="Gill Sans"/>
                <a:ea typeface="Gill Sans"/>
                <a:cs typeface="Gill Sans"/>
                <a:sym typeface="Gill Sans"/>
              </a:rPr>
              <a:t>Rationale: </a:t>
            </a:r>
          </a:p>
          <a:p>
            <a:pPr marL="457200" marR="0" lvl="0" indent="-406400" algn="l" rtl="0">
              <a:spcBef>
                <a:spcPts val="560"/>
              </a:spcBef>
              <a:buClr>
                <a:schemeClr val="dk1"/>
              </a:buClr>
              <a:buSzPct val="100000"/>
              <a:buFont typeface="Gill Sans"/>
              <a:buAutoNum type="arabicPeriod"/>
            </a:pPr>
            <a:r>
              <a:rPr lang="en-US" sz="2800" b="0" i="0" u="none" strike="noStrike" cap="none" dirty="0">
                <a:solidFill>
                  <a:schemeClr val="dk1"/>
                </a:solidFill>
                <a:latin typeface="Gill Sans"/>
                <a:ea typeface="Gill Sans"/>
                <a:cs typeface="Gill Sans"/>
                <a:sym typeface="Gill Sans"/>
              </a:rPr>
              <a:t>These </a:t>
            </a:r>
            <a:r>
              <a:rPr lang="en-US" dirty="0"/>
              <a:t>professionals often become WC service </a:t>
            </a:r>
            <a:r>
              <a:rPr lang="en-US" dirty="0" smtClean="0"/>
              <a:t>providers.</a:t>
            </a:r>
          </a:p>
          <a:p>
            <a:pPr marL="457200" marR="0" lvl="0" indent="-406400" algn="l" rtl="0">
              <a:spcBef>
                <a:spcPts val="560"/>
              </a:spcBef>
              <a:buClr>
                <a:schemeClr val="dk1"/>
              </a:buClr>
              <a:buSzPct val="100000"/>
              <a:buFont typeface="Gill Sans"/>
              <a:buAutoNum type="arabicPeriod"/>
            </a:pPr>
            <a:r>
              <a:rPr lang="en-US" dirty="0" smtClean="0"/>
              <a:t>Training </a:t>
            </a:r>
            <a:r>
              <a:rPr lang="en-US" dirty="0"/>
              <a:t>materials are already available.</a:t>
            </a:r>
          </a:p>
          <a:p>
            <a:pPr marL="457200" marR="0" lvl="0" indent="-406400" algn="l" rtl="0">
              <a:spcBef>
                <a:spcPts val="560"/>
              </a:spcBef>
              <a:buClr>
                <a:schemeClr val="dk1"/>
              </a:buClr>
              <a:buSzPct val="100000"/>
              <a:buFont typeface="Gill Sans"/>
              <a:buAutoNum type="arabicPeriod"/>
            </a:pPr>
            <a:r>
              <a:rPr lang="en-US" dirty="0"/>
              <a:t>There is a grass-root effort to add this curricula.</a:t>
            </a:r>
          </a:p>
          <a:p>
            <a:pPr marL="457200" marR="0" lvl="0" indent="-406400" algn="l" rtl="0">
              <a:spcBef>
                <a:spcPts val="560"/>
              </a:spcBef>
              <a:buClr>
                <a:schemeClr val="dk1"/>
              </a:buClr>
              <a:buSzPct val="100000"/>
              <a:buFont typeface="Gill Sans"/>
              <a:buAutoNum type="arabicPeriod"/>
            </a:pPr>
            <a:r>
              <a:rPr lang="en-US" dirty="0"/>
              <a:t>Current exposure is not enough, even at the basic level.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Shape 1136"/>
          <p:cNvSpPr txBox="1">
            <a:spLocks noGrp="1"/>
          </p:cNvSpPr>
          <p:nvPr>
            <p:ph type="title"/>
          </p:nvPr>
        </p:nvSpPr>
        <p:spPr>
          <a:xfrm>
            <a:off x="0" y="300347"/>
            <a:ext cx="9144000" cy="4798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Gill Sans"/>
              <a:buNone/>
            </a:pPr>
            <a:r>
              <a:rPr lang="en-US" sz="2500" b="1" i="0" u="none" strike="noStrike" cap="none">
                <a:solidFill>
                  <a:schemeClr val="dk1"/>
                </a:solidFill>
                <a:latin typeface="Gill Sans"/>
                <a:ea typeface="Gill Sans"/>
                <a:cs typeface="Gill Sans"/>
                <a:sym typeface="Gill Sans"/>
              </a:rPr>
              <a:t>Barriers &amp; Facilitators to Integration of Wheelchair Content </a:t>
            </a:r>
          </a:p>
        </p:txBody>
      </p:sp>
      <p:graphicFrame>
        <p:nvGraphicFramePr>
          <p:cNvPr id="1137" name="Shape 1137"/>
          <p:cNvGraphicFramePr/>
          <p:nvPr/>
        </p:nvGraphicFramePr>
        <p:xfrm>
          <a:off x="177800" y="1104208"/>
          <a:ext cx="8813800" cy="4513700"/>
        </p:xfrm>
        <a:graphic>
          <a:graphicData uri="http://schemas.openxmlformats.org/drawingml/2006/table">
            <a:tbl>
              <a:tblPr firstRow="1" bandRow="1">
                <a:noFill/>
                <a:tableStyleId>{6C7A15F4-6765-4FD2-8D91-BEFAE0C48AB6}</a:tableStyleId>
              </a:tblPr>
              <a:tblGrid>
                <a:gridCol w="4406900"/>
                <a:gridCol w="4406900"/>
              </a:tblGrid>
              <a:tr h="215900">
                <a:tc>
                  <a:txBody>
                    <a:bodyPr/>
                    <a:lstStyle/>
                    <a:p>
                      <a:pPr marL="0" marR="0" lvl="0" indent="0" algn="ctr" rtl="0">
                        <a:spcBef>
                          <a:spcPts val="0"/>
                        </a:spcBef>
                        <a:buSzPct val="25000"/>
                        <a:buNone/>
                      </a:pPr>
                      <a:r>
                        <a:rPr lang="en-US" sz="1400"/>
                        <a:t>Barriers</a:t>
                      </a:r>
                    </a:p>
                  </a:txBody>
                  <a:tcPr marL="91450" marR="91450" marT="45725" marB="45725" anchor="ctr">
                    <a:solidFill>
                      <a:srgbClr val="448E68"/>
                    </a:solidFill>
                  </a:tcPr>
                </a:tc>
                <a:tc>
                  <a:txBody>
                    <a:bodyPr/>
                    <a:lstStyle/>
                    <a:p>
                      <a:pPr marL="0" marR="0" lvl="0" indent="0" algn="ctr" rtl="0">
                        <a:spcBef>
                          <a:spcPts val="0"/>
                        </a:spcBef>
                        <a:buSzPct val="25000"/>
                        <a:buNone/>
                      </a:pPr>
                      <a:r>
                        <a:rPr lang="en-US" sz="1400"/>
                        <a:t>Facilitators</a:t>
                      </a:r>
                    </a:p>
                  </a:txBody>
                  <a:tcPr marL="91450" marR="91450" marT="45725" marB="45725" anchor="ctr">
                    <a:solidFill>
                      <a:srgbClr val="448E68"/>
                    </a:solidFill>
                  </a:tcPr>
                </a:tc>
              </a:tr>
              <a:tr h="2260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wheelchair service provision services in the country</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Support from university directors, chairs of programs, &amp; students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1">
                          <a:solidFill>
                            <a:srgbClr val="BFBFBF"/>
                          </a:solidFill>
                        </a:rPr>
                        <a:t>Advocacy efforts large in scope</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Collaborations (ex: wheelchair providers; content experts / experienced instructors)</a:t>
                      </a:r>
                    </a:p>
                  </a:txBody>
                  <a:tcPr marL="91450" marR="91450" marT="45725" marB="45725">
                    <a:solidFill>
                      <a:srgbClr val="FFFFFF"/>
                    </a:solidFill>
                  </a:tcPr>
                </a:tc>
              </a:tr>
              <a:tr h="4851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equipment resources (ex: wheelchairs)</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b="0">
                          <a:solidFill>
                            <a:srgbClr val="BFBFBF"/>
                          </a:solidFill>
                        </a:rPr>
                        <a:t>Motivation (of students and professors); Flexibility of curriculum</a:t>
                      </a:r>
                    </a:p>
                  </a:txBody>
                  <a:tcPr marL="91450" marR="91450" marT="45725" marB="45725">
                    <a:solidFill>
                      <a:srgbClr val="BFBFBF"/>
                    </a:solidFill>
                  </a:tcPr>
                </a:tc>
              </a:tr>
              <a:tr h="292100">
                <a:tc>
                  <a:txBody>
                    <a:bodyPr/>
                    <a:lstStyle/>
                    <a:p>
                      <a:pPr marL="0" marR="0" lvl="0" indent="0" algn="l" rtl="0">
                        <a:spcBef>
                          <a:spcPts val="0"/>
                        </a:spcBef>
                        <a:buSzPct val="25000"/>
                        <a:buNone/>
                      </a:pPr>
                      <a:r>
                        <a:rPr lang="en-US" sz="1400" b="0">
                          <a:solidFill>
                            <a:srgbClr val="BFBFBF"/>
                          </a:solidFill>
                        </a:rPr>
                        <a:t>Lack of space (ex: to run labs, to store equipment)</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Availability of space</a:t>
                      </a:r>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time in curriculum</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b="0">
                          <a:solidFill>
                            <a:srgbClr val="BFBFBF"/>
                          </a:solidFill>
                        </a:rPr>
                        <a:t>Wheelchair donations &amp; loans</a:t>
                      </a:r>
                    </a:p>
                  </a:txBody>
                  <a:tcPr marL="91450" marR="91450" marT="45725" marB="45725">
                    <a:solidFill>
                      <a:srgbClr val="BFBFBF"/>
                    </a:solidFill>
                  </a:tcPr>
                </a:tc>
              </a:tr>
              <a:tr h="370850">
                <a:tc>
                  <a:txBody>
                    <a:bodyPr/>
                    <a:lstStyle/>
                    <a:p>
                      <a:pPr marL="0" marR="0" lvl="0" indent="0" algn="l" rtl="0">
                        <a:spcBef>
                          <a:spcPts val="0"/>
                        </a:spcBef>
                        <a:buSzPct val="25000"/>
                        <a:buNone/>
                      </a:pPr>
                      <a:r>
                        <a:rPr lang="en-US" sz="1400" b="0">
                          <a:solidFill>
                            <a:srgbClr val="BFBFBF"/>
                          </a:solidFill>
                        </a:rPr>
                        <a:t>Location of course (ex: time-consuming transit for students)</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Access to materials supported by the WHO</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b="0">
                          <a:solidFill>
                            <a:srgbClr val="BFBFBF"/>
                          </a:solidFill>
                        </a:rPr>
                        <a:t>Poor Internet connection</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Location close to resources </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training for professors in use of WSTPs</a:t>
                      </a:r>
                    </a:p>
                  </a:txBody>
                  <a:tcPr marL="91450" marR="91450" marT="34300" marB="34300" anchor="ctr">
                    <a:solidFill>
                      <a:srgbClr val="FFFFFF"/>
                    </a:solidFill>
                  </a:tcPr>
                </a:tc>
                <a:tc>
                  <a:txBody>
                    <a:bodyPr/>
                    <a:lstStyle/>
                    <a:p>
                      <a:pPr marL="0" marR="0" lvl="0" indent="0" algn="l" rtl="0">
                        <a:spcBef>
                          <a:spcPts val="0"/>
                        </a:spcBef>
                        <a:buSzPct val="25000"/>
                        <a:buNone/>
                      </a:pPr>
                      <a:r>
                        <a:rPr lang="en-US" sz="1400" b="0">
                          <a:solidFill>
                            <a:srgbClr val="BFBFBF"/>
                          </a:solidFill>
                        </a:rPr>
                        <a:t>Positive course evaluations &amp; research study findings</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b="0">
                          <a:solidFill>
                            <a:srgbClr val="BFBFBF"/>
                          </a:solidFill>
                        </a:rPr>
                        <a:t>Lack of support as mandatory course</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1">
                          <a:solidFill>
                            <a:schemeClr val="dk1"/>
                          </a:solidFill>
                        </a:rPr>
                        <a:t>Availability of optional courses in curriculums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chemeClr val="dk1"/>
                        </a:buClr>
                        <a:buSzPct val="25000"/>
                        <a:buFont typeface="Calibri"/>
                        <a:buNone/>
                      </a:pPr>
                      <a:endParaRPr sz="1400">
                        <a:solidFill>
                          <a:srgbClr val="BFBFBF"/>
                        </a:solidFill>
                      </a:endParaRP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Program type (ex: extension to Professional PhD)</a:t>
                      </a:r>
                    </a:p>
                  </a:txBody>
                  <a:tcPr marL="91450" marR="91450" marT="45725" marB="45725">
                    <a:solidFill>
                      <a:srgbClr val="FFFFFF"/>
                    </a:solidFill>
                  </a:tcPr>
                </a:tc>
              </a:tr>
            </a:tbl>
          </a:graphicData>
        </a:graphic>
      </p:graphicFrame>
      <p:sp>
        <p:nvSpPr>
          <p:cNvPr id="1138" name="Shape 1138"/>
          <p:cNvSpPr/>
          <p:nvPr/>
        </p:nvSpPr>
        <p:spPr>
          <a:xfrm>
            <a:off x="415366" y="3350014"/>
            <a:ext cx="6117693" cy="1141984"/>
          </a:xfrm>
          <a:prstGeom prst="wedgeRectCallout">
            <a:avLst>
              <a:gd name="adj1" fmla="val 36485"/>
              <a:gd name="adj2" fmla="val 88961"/>
            </a:avLst>
          </a:prstGeom>
          <a:solidFill>
            <a:schemeClr val="dk1">
              <a:alpha val="84705"/>
            </a:scheme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400" b="1">
              <a:solidFill>
                <a:schemeClr val="lt1"/>
              </a:solidFill>
              <a:latin typeface="Calibri"/>
              <a:ea typeface="Calibri"/>
              <a:cs typeface="Calibri"/>
              <a:sym typeface="Calibri"/>
            </a:endParaRPr>
          </a:p>
          <a:p>
            <a:pPr marL="0" marR="0" lvl="0" indent="0" algn="l" rtl="0">
              <a:spcBef>
                <a:spcPts val="0"/>
              </a:spcBef>
              <a:buSzPct val="25000"/>
              <a:buNone/>
            </a:pPr>
            <a:r>
              <a:rPr lang="en-US" sz="1400" b="1">
                <a:solidFill>
                  <a:schemeClr val="lt1"/>
                </a:solidFill>
                <a:latin typeface="Calibri"/>
                <a:ea typeface="Calibri"/>
                <a:cs typeface="Calibri"/>
                <a:sym typeface="Calibri"/>
              </a:rPr>
              <a:t>“The electives courses have that advantage, theoretical and practical components.”</a:t>
            </a:r>
          </a:p>
          <a:p>
            <a:pPr marL="0" marR="0" lvl="0" indent="0" algn="l" rtl="0">
              <a:spcBef>
                <a:spcPts val="0"/>
              </a:spcBef>
              <a:buSzPct val="25000"/>
              <a:buNone/>
            </a:pPr>
            <a:r>
              <a:rPr lang="en-US" sz="1400" b="1">
                <a:solidFill>
                  <a:schemeClr val="lt1"/>
                </a:solidFill>
                <a:latin typeface="Calibri"/>
                <a:ea typeface="Calibri"/>
                <a:cs typeface="Calibri"/>
                <a:sym typeface="Calibri"/>
              </a:rPr>
              <a:t>											UMRS # 1</a:t>
            </a:r>
          </a:p>
          <a:p>
            <a:pPr marL="0" marR="0" lvl="0" indent="0" algn="l" rtl="0">
              <a:spcBef>
                <a:spcPts val="0"/>
              </a:spcBef>
              <a:buNone/>
            </a:pPr>
            <a:endParaRPr sz="1400" b="1">
              <a:solidFill>
                <a:schemeClr val="lt1"/>
              </a:solidFill>
              <a:latin typeface="Calibri"/>
              <a:ea typeface="Calibri"/>
              <a:cs typeface="Calibri"/>
              <a:sym typeface="Calibri"/>
            </a:endParaRPr>
          </a:p>
          <a:p>
            <a:pPr marL="0" marR="0" lvl="0" indent="0" algn="l" rtl="0">
              <a:spcBef>
                <a:spcPts val="0"/>
              </a:spcBef>
              <a:buNone/>
            </a:pPr>
            <a:endParaRPr sz="1400" b="1">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Shape 1143"/>
          <p:cNvSpPr txBox="1">
            <a:spLocks noGrp="1"/>
          </p:cNvSpPr>
          <p:nvPr>
            <p:ph type="title"/>
          </p:nvPr>
        </p:nvSpPr>
        <p:spPr>
          <a:xfrm>
            <a:off x="0" y="300347"/>
            <a:ext cx="9144000" cy="4798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Gill Sans"/>
              <a:buNone/>
            </a:pPr>
            <a:r>
              <a:rPr lang="en-US" sz="2500" b="1" i="0" u="none" strike="noStrike" cap="none">
                <a:solidFill>
                  <a:schemeClr val="dk1"/>
                </a:solidFill>
                <a:latin typeface="Gill Sans"/>
                <a:ea typeface="Gill Sans"/>
                <a:cs typeface="Gill Sans"/>
                <a:sym typeface="Gill Sans"/>
              </a:rPr>
              <a:t>Barriers &amp; Facilitators to Integration of Wheelchair Content </a:t>
            </a:r>
          </a:p>
        </p:txBody>
      </p:sp>
      <p:graphicFrame>
        <p:nvGraphicFramePr>
          <p:cNvPr id="1144" name="Shape 1144"/>
          <p:cNvGraphicFramePr/>
          <p:nvPr/>
        </p:nvGraphicFramePr>
        <p:xfrm>
          <a:off x="177800" y="1104208"/>
          <a:ext cx="8813800" cy="4513700"/>
        </p:xfrm>
        <a:graphic>
          <a:graphicData uri="http://schemas.openxmlformats.org/drawingml/2006/table">
            <a:tbl>
              <a:tblPr firstRow="1" bandRow="1">
                <a:noFill/>
                <a:tableStyleId>{6C7A15F4-6765-4FD2-8D91-BEFAE0C48AB6}</a:tableStyleId>
              </a:tblPr>
              <a:tblGrid>
                <a:gridCol w="4406900"/>
                <a:gridCol w="4406900"/>
              </a:tblGrid>
              <a:tr h="215900">
                <a:tc>
                  <a:txBody>
                    <a:bodyPr/>
                    <a:lstStyle/>
                    <a:p>
                      <a:pPr marL="0" marR="0" lvl="0" indent="0" algn="ctr" rtl="0">
                        <a:spcBef>
                          <a:spcPts val="0"/>
                        </a:spcBef>
                        <a:buSzPct val="25000"/>
                        <a:buNone/>
                      </a:pPr>
                      <a:r>
                        <a:rPr lang="en-US" sz="1400"/>
                        <a:t>Barriers</a:t>
                      </a:r>
                    </a:p>
                  </a:txBody>
                  <a:tcPr marL="91450" marR="91450" marT="45725" marB="45725" anchor="ctr">
                    <a:solidFill>
                      <a:srgbClr val="448E68"/>
                    </a:solidFill>
                  </a:tcPr>
                </a:tc>
                <a:tc>
                  <a:txBody>
                    <a:bodyPr/>
                    <a:lstStyle/>
                    <a:p>
                      <a:pPr marL="0" marR="0" lvl="0" indent="0" algn="ctr" rtl="0">
                        <a:spcBef>
                          <a:spcPts val="0"/>
                        </a:spcBef>
                        <a:buSzPct val="25000"/>
                        <a:buNone/>
                      </a:pPr>
                      <a:r>
                        <a:rPr lang="en-US" sz="1400"/>
                        <a:t>Facilitators</a:t>
                      </a:r>
                    </a:p>
                  </a:txBody>
                  <a:tcPr marL="91450" marR="91450" marT="45725" marB="45725" anchor="ctr">
                    <a:solidFill>
                      <a:srgbClr val="448E68"/>
                    </a:solidFill>
                  </a:tcPr>
                </a:tc>
              </a:tr>
              <a:tr h="226050">
                <a:tc>
                  <a:txBody>
                    <a:bodyPr/>
                    <a:lstStyle/>
                    <a:p>
                      <a:pPr marL="0" marR="0" lvl="0" indent="0" algn="l" rtl="0">
                        <a:lnSpc>
                          <a:spcPct val="100000"/>
                        </a:lnSpc>
                        <a:spcBef>
                          <a:spcPts val="0"/>
                        </a:spcBef>
                        <a:spcAft>
                          <a:spcPts val="0"/>
                        </a:spcAft>
                        <a:buClr>
                          <a:srgbClr val="BFBFBF"/>
                        </a:buClr>
                        <a:buSzPct val="25000"/>
                        <a:buFont typeface="Calibri"/>
                        <a:buNone/>
                      </a:pPr>
                      <a:r>
                        <a:rPr lang="en-US" sz="1400">
                          <a:solidFill>
                            <a:srgbClr val="BFBFBF"/>
                          </a:solidFill>
                        </a:rPr>
                        <a:t>Lack of wheelchair service provision services in the country</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Support from university directors, chairs of programs, &amp; students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1">
                          <a:solidFill>
                            <a:srgbClr val="BFBFBF"/>
                          </a:solidFill>
                        </a:rPr>
                        <a:t>Advocacy efforts large in scope</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Collaborations (ex: wheelchair providers; content experts / experienced instructors)</a:t>
                      </a:r>
                    </a:p>
                  </a:txBody>
                  <a:tcPr marL="91450" marR="91450" marT="45725" marB="45725">
                    <a:solidFill>
                      <a:srgbClr val="FFFFFF"/>
                    </a:solidFill>
                  </a:tcPr>
                </a:tc>
              </a:tr>
              <a:tr h="4851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equipment resources (ex: wheelchairs)</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b="0">
                          <a:solidFill>
                            <a:srgbClr val="BFBFBF"/>
                          </a:solidFill>
                        </a:rPr>
                        <a:t>Motivation (of students and professors); Flexibility of curriculum</a:t>
                      </a:r>
                    </a:p>
                  </a:txBody>
                  <a:tcPr marL="91450" marR="91450" marT="45725" marB="45725">
                    <a:solidFill>
                      <a:srgbClr val="BFBFBF"/>
                    </a:solidFill>
                  </a:tcPr>
                </a:tc>
              </a:tr>
              <a:tr h="292100">
                <a:tc>
                  <a:txBody>
                    <a:bodyPr/>
                    <a:lstStyle/>
                    <a:p>
                      <a:pPr marL="0" marR="0" lvl="0" indent="0" algn="l" rtl="0">
                        <a:spcBef>
                          <a:spcPts val="0"/>
                        </a:spcBef>
                        <a:buSzPct val="25000"/>
                        <a:buNone/>
                      </a:pPr>
                      <a:r>
                        <a:rPr lang="en-US" sz="1400" b="0">
                          <a:solidFill>
                            <a:srgbClr val="BFBFBF"/>
                          </a:solidFill>
                        </a:rPr>
                        <a:t>Lack of space (ex: to run labs, to store equipment)</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Availability of space</a:t>
                      </a:r>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time in curriculum</a:t>
                      </a:r>
                    </a:p>
                  </a:txBody>
                  <a:tcPr marL="91450" marR="91450" marT="34300" marB="34300" anchor="ctr">
                    <a:solidFill>
                      <a:srgbClr val="BFBFBF"/>
                    </a:solidFill>
                  </a:tcPr>
                </a:tc>
                <a:tc>
                  <a:txBody>
                    <a:bodyPr/>
                    <a:lstStyle/>
                    <a:p>
                      <a:pPr marL="0" marR="0" lvl="0" indent="0" algn="l" rtl="0">
                        <a:spcBef>
                          <a:spcPts val="0"/>
                        </a:spcBef>
                        <a:buSzPct val="25000"/>
                        <a:buNone/>
                      </a:pPr>
                      <a:r>
                        <a:rPr lang="en-US" sz="1400" b="0">
                          <a:solidFill>
                            <a:srgbClr val="BFBFBF"/>
                          </a:solidFill>
                        </a:rPr>
                        <a:t>Wheelchair donations &amp; loans</a:t>
                      </a:r>
                    </a:p>
                  </a:txBody>
                  <a:tcPr marL="91450" marR="91450" marT="45725" marB="45725">
                    <a:solidFill>
                      <a:srgbClr val="BFBFBF"/>
                    </a:solidFill>
                  </a:tcPr>
                </a:tc>
              </a:tr>
              <a:tr h="370850">
                <a:tc>
                  <a:txBody>
                    <a:bodyPr/>
                    <a:lstStyle/>
                    <a:p>
                      <a:pPr marL="0" marR="0" lvl="0" indent="0" algn="l" rtl="0">
                        <a:spcBef>
                          <a:spcPts val="0"/>
                        </a:spcBef>
                        <a:buSzPct val="25000"/>
                        <a:buNone/>
                      </a:pPr>
                      <a:r>
                        <a:rPr lang="en-US" sz="1400" b="0">
                          <a:solidFill>
                            <a:srgbClr val="BFBFBF"/>
                          </a:solidFill>
                        </a:rPr>
                        <a:t>Location of course (ex: time-consuming transit for students)</a:t>
                      </a: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Access to materials supported by the WHO</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b="0">
                          <a:solidFill>
                            <a:srgbClr val="BFBFBF"/>
                          </a:solidFill>
                        </a:rPr>
                        <a:t>Poor Internet connection</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Location close to resources </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Lack of training for professors in use of WSTPs</a:t>
                      </a:r>
                    </a:p>
                  </a:txBody>
                  <a:tcPr marL="91450" marR="91450" marT="34300" marB="34300" anchor="ctr">
                    <a:solidFill>
                      <a:srgbClr val="FFFFFF"/>
                    </a:solidFill>
                  </a:tcPr>
                </a:tc>
                <a:tc>
                  <a:txBody>
                    <a:bodyPr/>
                    <a:lstStyle/>
                    <a:p>
                      <a:pPr marL="0" marR="0" lvl="0" indent="0" algn="l" rtl="0">
                        <a:spcBef>
                          <a:spcPts val="0"/>
                        </a:spcBef>
                        <a:buSzPct val="25000"/>
                        <a:buNone/>
                      </a:pPr>
                      <a:r>
                        <a:rPr lang="en-US" sz="1400" b="0">
                          <a:solidFill>
                            <a:srgbClr val="BFBFBF"/>
                          </a:solidFill>
                        </a:rPr>
                        <a:t>Positive course evaluations &amp; research study findings</a:t>
                      </a:r>
                    </a:p>
                  </a:txBody>
                  <a:tcPr marL="91450" marR="91450" marT="45725" marB="45725">
                    <a:solidFill>
                      <a:srgbClr val="FFFFFF"/>
                    </a:solidFill>
                  </a:tcPr>
                </a:tc>
              </a:tr>
              <a:tr h="370850">
                <a:tc>
                  <a:txBody>
                    <a:bodyPr/>
                    <a:lstStyle/>
                    <a:p>
                      <a:pPr marL="0" marR="0" lvl="0" indent="0" algn="l" rtl="0">
                        <a:spcBef>
                          <a:spcPts val="0"/>
                        </a:spcBef>
                        <a:buSzPct val="25000"/>
                        <a:buNone/>
                      </a:pPr>
                      <a:r>
                        <a:rPr lang="en-US" sz="1400" b="0">
                          <a:solidFill>
                            <a:srgbClr val="BFBFBF"/>
                          </a:solidFill>
                        </a:rPr>
                        <a:t>Lack of support as mandatory course</a:t>
                      </a:r>
                    </a:p>
                  </a:txBody>
                  <a:tcPr marL="91450" marR="91450" marT="34300" marB="34300" anchor="ctr">
                    <a:solidFill>
                      <a:srgbClr val="BFBFBF"/>
                    </a:solidFill>
                  </a:tcPr>
                </a:tc>
                <a:tc>
                  <a:txBody>
                    <a:bodyPr/>
                    <a:lstStyle/>
                    <a:p>
                      <a:pPr marL="0" marR="0" lvl="0" indent="0" algn="l" rtl="0">
                        <a:lnSpc>
                          <a:spcPct val="100000"/>
                        </a:lnSpc>
                        <a:spcBef>
                          <a:spcPts val="0"/>
                        </a:spcBef>
                        <a:spcAft>
                          <a:spcPts val="0"/>
                        </a:spcAft>
                        <a:buClr>
                          <a:srgbClr val="BFBFBF"/>
                        </a:buClr>
                        <a:buSzPct val="25000"/>
                        <a:buFont typeface="Calibri"/>
                        <a:buNone/>
                      </a:pPr>
                      <a:r>
                        <a:rPr lang="en-US" sz="1400" b="0">
                          <a:solidFill>
                            <a:srgbClr val="BFBFBF"/>
                          </a:solidFill>
                        </a:rPr>
                        <a:t>Availability of optional courses in curriculums</a:t>
                      </a:r>
                    </a:p>
                  </a:txBody>
                  <a:tcPr marL="91450" marR="91450" marT="45725" marB="45725">
                    <a:solidFill>
                      <a:srgbClr val="BFBFBF"/>
                    </a:solidFill>
                  </a:tcPr>
                </a:tc>
              </a:tr>
              <a:tr h="370850">
                <a:tc>
                  <a:txBody>
                    <a:bodyPr/>
                    <a:lstStyle/>
                    <a:p>
                      <a:pPr marL="0" marR="0" lvl="0" indent="0" algn="l" rtl="0">
                        <a:lnSpc>
                          <a:spcPct val="100000"/>
                        </a:lnSpc>
                        <a:spcBef>
                          <a:spcPts val="0"/>
                        </a:spcBef>
                        <a:spcAft>
                          <a:spcPts val="0"/>
                        </a:spcAft>
                        <a:buClr>
                          <a:schemeClr val="dk1"/>
                        </a:buClr>
                        <a:buSzPct val="25000"/>
                        <a:buFont typeface="Calibri"/>
                        <a:buNone/>
                      </a:pPr>
                      <a:endParaRPr sz="1400">
                        <a:solidFill>
                          <a:srgbClr val="BFBFBF"/>
                        </a:solidFill>
                      </a:endParaRPr>
                    </a:p>
                  </a:txBody>
                  <a:tcPr marL="91450" marR="91450" marT="34300" marB="34300" anchor="ctr">
                    <a:solidFill>
                      <a:srgbClr val="FF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1">
                          <a:solidFill>
                            <a:schemeClr val="dk1"/>
                          </a:solidFill>
                        </a:rPr>
                        <a:t>Program type (ex: extension to Professional PhD)</a:t>
                      </a:r>
                    </a:p>
                  </a:txBody>
                  <a:tcPr marL="91450" marR="91450" marT="45725" marB="45725">
                    <a:solidFill>
                      <a:srgbClr val="FFFFFF"/>
                    </a:solidFill>
                  </a:tcPr>
                </a:tc>
              </a:tr>
            </a:tbl>
          </a:graphicData>
        </a:graphic>
      </p:graphicFrame>
      <p:sp>
        <p:nvSpPr>
          <p:cNvPr id="1145" name="Shape 1145"/>
          <p:cNvSpPr/>
          <p:nvPr/>
        </p:nvSpPr>
        <p:spPr>
          <a:xfrm>
            <a:off x="415366" y="1973691"/>
            <a:ext cx="6117693" cy="2375328"/>
          </a:xfrm>
          <a:prstGeom prst="wedgeRectCallout">
            <a:avLst>
              <a:gd name="adj1" fmla="val 36485"/>
              <a:gd name="adj2" fmla="val 88961"/>
            </a:avLst>
          </a:prstGeom>
          <a:solidFill>
            <a:schemeClr val="dk1">
              <a:alpha val="84705"/>
            </a:scheme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400" b="1">
              <a:solidFill>
                <a:schemeClr val="lt1"/>
              </a:solidFill>
              <a:latin typeface="Calibri"/>
              <a:ea typeface="Calibri"/>
              <a:cs typeface="Calibri"/>
              <a:sym typeface="Calibri"/>
            </a:endParaRPr>
          </a:p>
          <a:p>
            <a:pPr marL="0" marR="0" lvl="0" indent="0" algn="l" rtl="0">
              <a:lnSpc>
                <a:spcPct val="130000"/>
              </a:lnSpc>
              <a:spcBef>
                <a:spcPts val="0"/>
              </a:spcBef>
              <a:buNone/>
            </a:pPr>
            <a:endParaRPr sz="1400" b="1">
              <a:solidFill>
                <a:schemeClr val="lt1"/>
              </a:solidFill>
              <a:latin typeface="Calibri"/>
              <a:ea typeface="Calibri"/>
              <a:cs typeface="Calibri"/>
              <a:sym typeface="Calibri"/>
            </a:endParaRPr>
          </a:p>
          <a:p>
            <a:pPr marL="0" marR="0" lvl="0" indent="0" algn="l" rtl="0">
              <a:lnSpc>
                <a:spcPct val="130000"/>
              </a:lnSpc>
              <a:spcBef>
                <a:spcPts val="0"/>
              </a:spcBef>
              <a:buSzPct val="25000"/>
              <a:buNone/>
            </a:pPr>
            <a:r>
              <a:rPr lang="en-US" sz="1400" b="1">
                <a:solidFill>
                  <a:schemeClr val="lt1"/>
                </a:solidFill>
                <a:latin typeface="Calibri"/>
                <a:ea typeface="Calibri"/>
                <a:cs typeface="Calibri"/>
                <a:sym typeface="Calibri"/>
              </a:rPr>
              <a:t>“…when it was Master’s program, it was a little over 2 years, almost 2 and a half years. Then it changed over a few years ago to a doctoral level program, which in the US now, that is now the minimum required degree for licensure for physical therapist in the US. … that gives a lot of opportunity to add a lot of things that you might not otherwise have. </a:t>
            </a:r>
          </a:p>
          <a:p>
            <a:pPr marL="0" marR="0" lvl="0" indent="0" algn="l" rtl="0">
              <a:spcBef>
                <a:spcPts val="0"/>
              </a:spcBef>
              <a:buSzPct val="25000"/>
              <a:buNone/>
            </a:pPr>
            <a:r>
              <a:rPr lang="en-US" sz="1400" b="1">
                <a:solidFill>
                  <a:schemeClr val="lt1"/>
                </a:solidFill>
                <a:latin typeface="Calibri"/>
                <a:ea typeface="Calibri"/>
                <a:cs typeface="Calibri"/>
                <a:sym typeface="Calibri"/>
              </a:rPr>
              <a:t>											HRS # 3</a:t>
            </a:r>
          </a:p>
          <a:p>
            <a:pPr marL="0" marR="0" lvl="0" indent="0" algn="l" rtl="0">
              <a:spcBef>
                <a:spcPts val="0"/>
              </a:spcBef>
              <a:buNone/>
            </a:pPr>
            <a:endParaRPr sz="1400" b="1">
              <a:solidFill>
                <a:schemeClr val="lt1"/>
              </a:solidFill>
              <a:latin typeface="Calibri"/>
              <a:ea typeface="Calibri"/>
              <a:cs typeface="Calibri"/>
              <a:sym typeface="Calibri"/>
            </a:endParaRPr>
          </a:p>
          <a:p>
            <a:pPr marL="0" marR="0" lvl="0" indent="0" algn="l" rtl="0">
              <a:spcBef>
                <a:spcPts val="0"/>
              </a:spcBef>
              <a:buNone/>
            </a:pPr>
            <a:endParaRPr sz="1400" b="1">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Shape 1150"/>
          <p:cNvSpPr txBox="1">
            <a:spLocks noGrp="1"/>
          </p:cNvSpPr>
          <p:nvPr>
            <p:ph type="title"/>
          </p:nvPr>
        </p:nvSpPr>
        <p:spPr>
          <a:xfrm>
            <a:off x="0" y="310464"/>
            <a:ext cx="9144000" cy="126832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437E7D"/>
              </a:buClr>
              <a:buSzPct val="25000"/>
              <a:buFont typeface="Gill Sans"/>
              <a:buNone/>
            </a:pPr>
            <a:r>
              <a:rPr lang="en-US" sz="3600" b="1" i="0" u="none" strike="noStrike" cap="none">
                <a:solidFill>
                  <a:srgbClr val="437E7D"/>
                </a:solidFill>
                <a:latin typeface="Gill Sans"/>
                <a:ea typeface="Gill Sans"/>
                <a:cs typeface="Gill Sans"/>
                <a:sym typeface="Gill Sans"/>
              </a:rPr>
              <a:t>A Global Description of Wheelchair Service Education</a:t>
            </a:r>
          </a:p>
        </p:txBody>
      </p:sp>
      <p:sp>
        <p:nvSpPr>
          <p:cNvPr id="1151" name="Shape 1151"/>
          <p:cNvSpPr txBox="1">
            <a:spLocks noGrp="1"/>
          </p:cNvSpPr>
          <p:nvPr>
            <p:ph type="body" idx="1"/>
          </p:nvPr>
        </p:nvSpPr>
        <p:spPr>
          <a:xfrm>
            <a:off x="457200" y="1858963"/>
            <a:ext cx="8229600" cy="41211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800" b="0" i="0" u="none" strike="noStrike" cap="none">
                <a:solidFill>
                  <a:schemeClr val="dk1"/>
                </a:solidFill>
                <a:latin typeface="Gill Sans"/>
                <a:ea typeface="Gill Sans"/>
                <a:cs typeface="Gill Sans"/>
                <a:sym typeface="Gill Sans"/>
              </a:rPr>
              <a:t>1. Cross-Sectional Survey Study</a:t>
            </a:r>
          </a:p>
          <a:p>
            <a:pPr marL="0" marR="0" lvl="0" indent="0" algn="l" rtl="0">
              <a:spcBef>
                <a:spcPts val="560"/>
              </a:spcBef>
              <a:spcAft>
                <a:spcPts val="0"/>
              </a:spcAft>
              <a:buClr>
                <a:schemeClr val="dk1"/>
              </a:buClr>
              <a:buSzPct val="25000"/>
              <a:buFont typeface="Arial"/>
              <a:buNone/>
            </a:pPr>
            <a:r>
              <a:rPr lang="en-US" sz="2800" b="0" i="0" u="none" strike="noStrike" cap="none">
                <a:solidFill>
                  <a:schemeClr val="dk1"/>
                </a:solidFill>
                <a:latin typeface="Gill Sans"/>
                <a:ea typeface="Gill Sans"/>
                <a:cs typeface="Gill Sans"/>
                <a:sym typeface="Gill Sans"/>
              </a:rPr>
              <a:t>2. In-Depth Qualitative Interview Study</a:t>
            </a:r>
          </a:p>
          <a:p>
            <a:pPr marL="0" marR="0" lvl="0" indent="0" algn="l" rtl="0">
              <a:spcBef>
                <a:spcPts val="560"/>
              </a:spcBef>
              <a:spcAft>
                <a:spcPts val="0"/>
              </a:spcAft>
              <a:buClr>
                <a:schemeClr val="dk1"/>
              </a:buClr>
              <a:buSzPct val="25000"/>
              <a:buFont typeface="Arial"/>
              <a:buNone/>
            </a:pPr>
            <a:r>
              <a:rPr lang="en-US" sz="2800" b="1" i="0" u="none" strike="noStrike" cap="none">
                <a:solidFill>
                  <a:schemeClr val="dk1"/>
                </a:solidFill>
                <a:latin typeface="Gill Sans"/>
                <a:ea typeface="Gill Sans"/>
                <a:cs typeface="Gill Sans"/>
                <a:sym typeface="Gill Sans"/>
              </a:rPr>
              <a:t>3. Integration Pilot Sites</a:t>
            </a:r>
          </a:p>
          <a:p>
            <a:pPr marL="342900" marR="0" lvl="0" indent="-342900" algn="l" rtl="0">
              <a:spcBef>
                <a:spcPts val="560"/>
              </a:spcBef>
              <a:buClr>
                <a:schemeClr val="dk1"/>
              </a:buClr>
              <a:buSzPct val="100000"/>
              <a:buFont typeface="Arial"/>
              <a:buNone/>
            </a:pPr>
            <a:endParaRPr sz="2800" b="0" i="0" u="none" strike="noStrike" cap="none">
              <a:solidFill>
                <a:schemeClr val="dk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Shape 1156"/>
          <p:cNvSpPr txBox="1">
            <a:spLocks noGrp="1"/>
          </p:cNvSpPr>
          <p:nvPr>
            <p:ph type="title"/>
          </p:nvPr>
        </p:nvSpPr>
        <p:spPr>
          <a:xfrm>
            <a:off x="0" y="370703"/>
            <a:ext cx="9144000" cy="617837"/>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437E7D"/>
              </a:buClr>
              <a:buSzPct val="25000"/>
              <a:buFont typeface="Gill Sans"/>
              <a:buNone/>
            </a:pPr>
            <a:r>
              <a:rPr lang="en-US" sz="3240" b="0" i="0" u="none" strike="noStrike" cap="none">
                <a:solidFill>
                  <a:srgbClr val="437E7D"/>
                </a:solidFill>
                <a:latin typeface="Gill Sans"/>
                <a:ea typeface="Gill Sans"/>
                <a:cs typeface="Gill Sans"/>
                <a:sym typeface="Gill Sans"/>
              </a:rPr>
              <a:t>Integration Pilot Sites - Purpose</a:t>
            </a:r>
          </a:p>
        </p:txBody>
      </p:sp>
      <p:sp>
        <p:nvSpPr>
          <p:cNvPr id="1157" name="Shape 1157"/>
          <p:cNvSpPr txBox="1">
            <a:spLocks noGrp="1"/>
          </p:cNvSpPr>
          <p:nvPr>
            <p:ph type="body" idx="1"/>
          </p:nvPr>
        </p:nvSpPr>
        <p:spPr>
          <a:xfrm>
            <a:off x="457200" y="1297450"/>
            <a:ext cx="5316000" cy="4547400"/>
          </a:xfrm>
          <a:prstGeom prst="rect">
            <a:avLst/>
          </a:prstGeom>
          <a:noFill/>
          <a:ln>
            <a:noFill/>
          </a:ln>
        </p:spPr>
        <p:txBody>
          <a:bodyPr lIns="91425" tIns="45700" rIns="91425" bIns="45700" anchor="t" anchorCtr="0">
            <a:noAutofit/>
          </a:bodyPr>
          <a:lstStyle/>
          <a:p>
            <a:pPr marL="457200" marR="0" lvl="0" indent="-393700" algn="l" rtl="0">
              <a:spcBef>
                <a:spcPts val="320"/>
              </a:spcBef>
              <a:buSzPct val="100000"/>
              <a:buFont typeface="Calibri"/>
            </a:pPr>
            <a:r>
              <a:rPr lang="en-US" sz="2600">
                <a:latin typeface="Calibri"/>
                <a:ea typeface="Calibri"/>
                <a:cs typeface="Calibri"/>
                <a:sym typeface="Calibri"/>
              </a:rPr>
              <a:t>Include/enhance wheelchair content in educational programs</a:t>
            </a:r>
          </a:p>
          <a:p>
            <a:pPr marL="457200" marR="0" lvl="0" indent="-393700" algn="l" rtl="0">
              <a:spcBef>
                <a:spcPts val="320"/>
              </a:spcBef>
              <a:buSzPct val="100000"/>
              <a:buFont typeface="Calibri"/>
            </a:pPr>
            <a:r>
              <a:rPr lang="en-US" sz="2600">
                <a:latin typeface="Calibri"/>
                <a:ea typeface="Calibri"/>
                <a:cs typeface="Calibri"/>
                <a:sym typeface="Calibri"/>
              </a:rPr>
              <a:t>Use globally available resources as appropriate</a:t>
            </a:r>
          </a:p>
        </p:txBody>
      </p:sp>
      <p:pic>
        <p:nvPicPr>
          <p:cNvPr id="1158" name="Shape 1158"/>
          <p:cNvPicPr preferRelativeResize="0"/>
          <p:nvPr/>
        </p:nvPicPr>
        <p:blipFill rotWithShape="1">
          <a:blip r:embed="rId3">
            <a:alphaModFix/>
          </a:blip>
          <a:srcRect/>
          <a:stretch/>
        </p:blipFill>
        <p:spPr>
          <a:xfrm>
            <a:off x="6642938" y="1723006"/>
            <a:ext cx="2043900" cy="3001199"/>
          </a:xfrm>
          <a:prstGeom prst="rect">
            <a:avLst/>
          </a:prstGeom>
          <a:noFill/>
          <a:ln w="19050" cap="flat" cmpd="sng">
            <a:solidFill>
              <a:srgbClr val="000000"/>
            </a:solidFill>
            <a:prstDash val="solid"/>
            <a:miter/>
            <a:headEnd type="none" w="med" len="med"/>
            <a:tailEnd type="none" w="med" len="me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1163" name="Shape 1163"/>
          <p:cNvSpPr txBox="1">
            <a:spLocks noGrp="1"/>
          </p:cNvSpPr>
          <p:nvPr>
            <p:ph type="title"/>
          </p:nvPr>
        </p:nvSpPr>
        <p:spPr>
          <a:xfrm>
            <a:off x="0" y="1546"/>
            <a:ext cx="9144000" cy="727503"/>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437E7D"/>
              </a:buClr>
              <a:buSzPct val="25000"/>
              <a:buFont typeface="Gill Sans"/>
              <a:buNone/>
            </a:pPr>
            <a:r>
              <a:rPr lang="en-US" sz="3600" b="0" i="0" u="none" strike="noStrike" cap="none">
                <a:solidFill>
                  <a:srgbClr val="437E7D"/>
                </a:solidFill>
                <a:latin typeface="Gill Sans"/>
                <a:ea typeface="Gill Sans"/>
                <a:cs typeface="Gill Sans"/>
                <a:sym typeface="Gill Sans"/>
              </a:rPr>
              <a:t>Integration Pilot Sites - Methods</a:t>
            </a:r>
          </a:p>
        </p:txBody>
      </p:sp>
      <p:sp>
        <p:nvSpPr>
          <p:cNvPr id="1164" name="Shape 1164"/>
          <p:cNvSpPr txBox="1">
            <a:spLocks noGrp="1"/>
          </p:cNvSpPr>
          <p:nvPr>
            <p:ph type="body" idx="1"/>
          </p:nvPr>
        </p:nvSpPr>
        <p:spPr>
          <a:xfrm>
            <a:off x="457200" y="470749"/>
            <a:ext cx="8229600" cy="4992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437E7D"/>
              </a:buClr>
              <a:buSzPct val="25000"/>
              <a:buFont typeface="Arial"/>
              <a:buNone/>
            </a:pPr>
            <a:endParaRPr sz="2300">
              <a:latin typeface="Calibri"/>
              <a:ea typeface="Calibri"/>
              <a:cs typeface="Calibri"/>
              <a:sym typeface="Calibri"/>
            </a:endParaRPr>
          </a:p>
          <a:p>
            <a:pPr marL="342900" marR="0" lvl="0" indent="-361950" algn="l" rtl="0">
              <a:spcBef>
                <a:spcPts val="400"/>
              </a:spcBef>
              <a:spcAft>
                <a:spcPts val="0"/>
              </a:spcAft>
              <a:buClr>
                <a:schemeClr val="dk1"/>
              </a:buClr>
              <a:buSzPct val="100000"/>
              <a:buFont typeface="Calibri"/>
              <a:buChar char="•"/>
            </a:pPr>
            <a:r>
              <a:rPr lang="en-US" sz="2300" b="0" i="0" u="none" strike="noStrike" cap="none">
                <a:solidFill>
                  <a:schemeClr val="dk1"/>
                </a:solidFill>
                <a:latin typeface="Calibri"/>
                <a:ea typeface="Calibri"/>
                <a:cs typeface="Calibri"/>
                <a:sym typeface="Calibri"/>
              </a:rPr>
              <a:t>14 potentials partners</a:t>
            </a:r>
            <a:r>
              <a:rPr lang="en-US" sz="2300">
                <a:latin typeface="Calibri"/>
                <a:ea typeface="Calibri"/>
                <a:cs typeface="Calibri"/>
                <a:sym typeface="Calibri"/>
              </a:rPr>
              <a:t> worldwide.</a:t>
            </a:r>
          </a:p>
          <a:p>
            <a:pPr marL="342900" marR="0" lvl="0" indent="-361950" algn="l" rtl="0">
              <a:spcBef>
                <a:spcPts val="400"/>
              </a:spcBef>
              <a:spcAft>
                <a:spcPts val="0"/>
              </a:spcAft>
              <a:buClr>
                <a:schemeClr val="dk1"/>
              </a:buClr>
              <a:buSzPct val="100000"/>
              <a:buFont typeface="Calibri"/>
              <a:buChar char="•"/>
            </a:pPr>
            <a:r>
              <a:rPr lang="en-US" sz="2300">
                <a:latin typeface="Calibri"/>
                <a:ea typeface="Calibri"/>
                <a:cs typeface="Calibri"/>
                <a:sym typeface="Calibri"/>
              </a:rPr>
              <a:t>B</a:t>
            </a:r>
            <a:r>
              <a:rPr lang="en-US" sz="2300" b="0" i="0" u="none" strike="noStrike" cap="none">
                <a:solidFill>
                  <a:schemeClr val="dk1"/>
                </a:solidFill>
                <a:latin typeface="Calibri"/>
                <a:ea typeface="Calibri"/>
                <a:cs typeface="Calibri"/>
                <a:sym typeface="Calibri"/>
              </a:rPr>
              <a:t>ased on readiness to integrate new content, methodology or </a:t>
            </a:r>
            <a:r>
              <a:rPr lang="en-US" sz="2300">
                <a:latin typeface="Calibri"/>
                <a:ea typeface="Calibri"/>
                <a:cs typeface="Calibri"/>
                <a:sym typeface="Calibri"/>
              </a:rPr>
              <a:t>ISWP tests.</a:t>
            </a:r>
          </a:p>
          <a:p>
            <a:pPr marL="342900" marR="0" lvl="0" indent="-361950" algn="l" rtl="0">
              <a:spcBef>
                <a:spcPts val="400"/>
              </a:spcBef>
              <a:spcAft>
                <a:spcPts val="0"/>
              </a:spcAft>
              <a:buClr>
                <a:schemeClr val="dk1"/>
              </a:buClr>
              <a:buSzPct val="100000"/>
              <a:buFont typeface="Calibri"/>
              <a:buChar char="•"/>
            </a:pPr>
            <a:r>
              <a:rPr lang="en-US" sz="2300" b="0" i="0" u="none" strike="noStrike" cap="none">
                <a:solidFill>
                  <a:schemeClr val="dk1"/>
                </a:solidFill>
                <a:latin typeface="Calibri"/>
                <a:ea typeface="Calibri"/>
                <a:cs typeface="Calibri"/>
                <a:sym typeface="Calibri"/>
              </a:rPr>
              <a:t>Joint meetings</a:t>
            </a:r>
            <a:r>
              <a:rPr lang="en-US" sz="2300">
                <a:latin typeface="Calibri"/>
                <a:ea typeface="Calibri"/>
                <a:cs typeface="Calibri"/>
                <a:sym typeface="Calibri"/>
              </a:rPr>
              <a:t> </a:t>
            </a:r>
            <a:r>
              <a:rPr lang="en-US" sz="2300" b="0" i="0" u="none" strike="noStrike" cap="none">
                <a:solidFill>
                  <a:schemeClr val="dk1"/>
                </a:solidFill>
                <a:latin typeface="Calibri"/>
                <a:ea typeface="Calibri"/>
                <a:cs typeface="Calibri"/>
                <a:sym typeface="Calibri"/>
              </a:rPr>
              <a:t>held monthly since August 2016.</a:t>
            </a:r>
          </a:p>
          <a:p>
            <a:pPr marL="342900" marR="0" lvl="0" indent="-361950" algn="l" rtl="0">
              <a:spcBef>
                <a:spcPts val="400"/>
              </a:spcBef>
              <a:spcAft>
                <a:spcPts val="0"/>
              </a:spcAft>
              <a:buClr>
                <a:schemeClr val="dk1"/>
              </a:buClr>
              <a:buSzPct val="100000"/>
              <a:buFont typeface="Calibri"/>
              <a:buChar char="•"/>
            </a:pPr>
            <a:r>
              <a:rPr lang="en-US" sz="2300">
                <a:latin typeface="Calibri"/>
                <a:ea typeface="Calibri"/>
                <a:cs typeface="Calibri"/>
                <a:sym typeface="Calibri"/>
              </a:rPr>
              <a:t>‘Integration toolkit’ in development for educational institutions. </a:t>
            </a:r>
          </a:p>
          <a:p>
            <a:pPr marL="0" marR="0" lvl="0" indent="0" algn="l" rtl="0">
              <a:spcBef>
                <a:spcPts val="400"/>
              </a:spcBef>
              <a:spcAft>
                <a:spcPts val="0"/>
              </a:spcAft>
              <a:buClr>
                <a:schemeClr val="dk1"/>
              </a:buClr>
              <a:buSzPct val="25000"/>
              <a:buFont typeface="Arial"/>
              <a:buNone/>
            </a:pPr>
            <a:endParaRPr sz="2300" b="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rgbClr val="437E7D"/>
              </a:buClr>
              <a:buSzPct val="25000"/>
              <a:buFont typeface="Arial"/>
              <a:buNone/>
            </a:pPr>
            <a:r>
              <a:rPr lang="en-US" sz="2300" b="0" i="0" u="none" strike="noStrike" cap="none">
                <a:solidFill>
                  <a:srgbClr val="437E7D"/>
                </a:solidFill>
                <a:latin typeface="Calibri"/>
                <a:ea typeface="Calibri"/>
                <a:cs typeface="Calibri"/>
                <a:sym typeface="Calibri"/>
              </a:rPr>
              <a:t>Resources</a:t>
            </a:r>
          </a:p>
          <a:p>
            <a:pPr marL="342900" marR="0" lvl="0" indent="-361950" algn="l" rtl="0">
              <a:spcBef>
                <a:spcPts val="400"/>
              </a:spcBef>
              <a:spcAft>
                <a:spcPts val="0"/>
              </a:spcAft>
              <a:buClr>
                <a:schemeClr val="dk1"/>
              </a:buClr>
              <a:buSzPct val="100000"/>
              <a:buFont typeface="Calibri"/>
              <a:buChar char="•"/>
            </a:pPr>
            <a:r>
              <a:rPr lang="en-US" sz="2300">
                <a:latin typeface="Calibri"/>
                <a:ea typeface="Calibri"/>
                <a:cs typeface="Calibri"/>
                <a:sym typeface="Calibri"/>
              </a:rPr>
              <a:t>Current offerings:</a:t>
            </a:r>
          </a:p>
          <a:p>
            <a:pPr marL="742950" marR="0" lvl="1" indent="-304800" algn="l" rtl="0">
              <a:spcBef>
                <a:spcPts val="400"/>
              </a:spcBef>
              <a:spcAft>
                <a:spcPts val="0"/>
              </a:spcAft>
              <a:buClr>
                <a:schemeClr val="dk1"/>
              </a:buClr>
              <a:buSzPct val="100000"/>
              <a:buFont typeface="Calibri"/>
              <a:buChar char="–"/>
            </a:pPr>
            <a:r>
              <a:rPr lang="en-US" sz="2300" b="0" i="0" u="none" strike="noStrike" cap="none">
                <a:solidFill>
                  <a:schemeClr val="dk1"/>
                </a:solidFill>
                <a:latin typeface="Calibri"/>
                <a:ea typeface="Calibri"/>
                <a:cs typeface="Calibri"/>
                <a:sym typeface="Calibri"/>
              </a:rPr>
              <a:t>ISWP Wheelchair Service Provision Basic test ( 6 languages)</a:t>
            </a:r>
          </a:p>
          <a:p>
            <a:pPr marL="742950" marR="0" lvl="1" indent="-304800" algn="l" rtl="0">
              <a:spcBef>
                <a:spcPts val="400"/>
              </a:spcBef>
              <a:buClr>
                <a:schemeClr val="dk1"/>
              </a:buClr>
              <a:buSzPct val="100000"/>
              <a:buFont typeface="Calibri"/>
              <a:buChar char="–"/>
            </a:pPr>
            <a:r>
              <a:rPr lang="en-US" sz="2300" b="0" i="0" u="none" strike="noStrike" cap="none">
                <a:solidFill>
                  <a:schemeClr val="dk1"/>
                </a:solidFill>
                <a:latin typeface="Calibri"/>
                <a:ea typeface="Calibri"/>
                <a:cs typeface="Calibri"/>
                <a:sym typeface="Calibri"/>
              </a:rPr>
              <a:t>Hybrid course (2 languages)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69" name="Shape 1169"/>
          <p:cNvSpPr txBox="1">
            <a:spLocks noGrp="1"/>
          </p:cNvSpPr>
          <p:nvPr>
            <p:ph type="title"/>
          </p:nvPr>
        </p:nvSpPr>
        <p:spPr>
          <a:xfrm>
            <a:off x="0" y="1546"/>
            <a:ext cx="9144000" cy="126832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437E7D"/>
              </a:buClr>
              <a:buSzPct val="25000"/>
              <a:buFont typeface="Gill Sans"/>
              <a:buNone/>
            </a:pPr>
            <a:r>
              <a:rPr lang="en-US" sz="3600" b="0" i="0" u="none" strike="noStrike" cap="none">
                <a:solidFill>
                  <a:srgbClr val="437E7D"/>
                </a:solidFill>
                <a:latin typeface="Gill Sans"/>
                <a:ea typeface="Gill Sans"/>
                <a:cs typeface="Gill Sans"/>
                <a:sym typeface="Gill Sans"/>
              </a:rPr>
              <a:t>Integration Pilot Sites</a:t>
            </a:r>
          </a:p>
        </p:txBody>
      </p:sp>
      <p:pic>
        <p:nvPicPr>
          <p:cNvPr id="1170" name="Shape 1170"/>
          <p:cNvPicPr preferRelativeResize="0">
            <a:picLocks noGrp="1"/>
          </p:cNvPicPr>
          <p:nvPr>
            <p:ph type="body" idx="1"/>
          </p:nvPr>
        </p:nvPicPr>
        <p:blipFill rotWithShape="1">
          <a:blip r:embed="rId3">
            <a:alphaModFix/>
          </a:blip>
          <a:srcRect l="4861" b="7518"/>
          <a:stretch/>
        </p:blipFill>
        <p:spPr>
          <a:xfrm>
            <a:off x="924225" y="1600200"/>
            <a:ext cx="7688100" cy="3811200"/>
          </a:xfrm>
          <a:prstGeom prst="rect">
            <a:avLst/>
          </a:prstGeom>
          <a:noFill/>
          <a:ln>
            <a:noFill/>
          </a:ln>
        </p:spPr>
      </p:pic>
      <p:sp>
        <p:nvSpPr>
          <p:cNvPr id="1171" name="Shape 1171"/>
          <p:cNvSpPr txBox="1"/>
          <p:nvPr/>
        </p:nvSpPr>
        <p:spPr>
          <a:xfrm>
            <a:off x="1686735" y="3771985"/>
            <a:ext cx="126092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Colombia</a:t>
            </a:r>
          </a:p>
        </p:txBody>
      </p:sp>
      <p:sp>
        <p:nvSpPr>
          <p:cNvPr id="1172" name="Shape 1172"/>
          <p:cNvSpPr txBox="1"/>
          <p:nvPr/>
        </p:nvSpPr>
        <p:spPr>
          <a:xfrm>
            <a:off x="3311073" y="4283973"/>
            <a:ext cx="126092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Brazil</a:t>
            </a:r>
          </a:p>
        </p:txBody>
      </p:sp>
      <p:sp>
        <p:nvSpPr>
          <p:cNvPr id="1173" name="Shape 1173"/>
          <p:cNvSpPr txBox="1"/>
          <p:nvPr/>
        </p:nvSpPr>
        <p:spPr>
          <a:xfrm>
            <a:off x="2947661" y="2674723"/>
            <a:ext cx="126092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Montreal</a:t>
            </a:r>
          </a:p>
        </p:txBody>
      </p:sp>
      <p:sp>
        <p:nvSpPr>
          <p:cNvPr id="1174" name="Shape 1174"/>
          <p:cNvSpPr txBox="1"/>
          <p:nvPr/>
        </p:nvSpPr>
        <p:spPr>
          <a:xfrm>
            <a:off x="2905525" y="2977765"/>
            <a:ext cx="126092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Hartford</a:t>
            </a:r>
          </a:p>
        </p:txBody>
      </p:sp>
      <p:sp>
        <p:nvSpPr>
          <p:cNvPr id="1175" name="Shape 1175"/>
          <p:cNvSpPr txBox="1"/>
          <p:nvPr/>
        </p:nvSpPr>
        <p:spPr>
          <a:xfrm>
            <a:off x="1377817" y="3030750"/>
            <a:ext cx="126092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Nashville</a:t>
            </a:r>
          </a:p>
        </p:txBody>
      </p:sp>
      <p:sp>
        <p:nvSpPr>
          <p:cNvPr id="1176" name="Shape 1176"/>
          <p:cNvSpPr txBox="1"/>
          <p:nvPr/>
        </p:nvSpPr>
        <p:spPr>
          <a:xfrm>
            <a:off x="1377817" y="2683560"/>
            <a:ext cx="126092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Winnipeg</a:t>
            </a:r>
          </a:p>
        </p:txBody>
      </p:sp>
      <p:sp>
        <p:nvSpPr>
          <p:cNvPr id="1177" name="Shape 1177"/>
          <p:cNvSpPr txBox="1"/>
          <p:nvPr/>
        </p:nvSpPr>
        <p:spPr>
          <a:xfrm>
            <a:off x="3620530" y="3654876"/>
            <a:ext cx="80994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Togo</a:t>
            </a:r>
          </a:p>
        </p:txBody>
      </p:sp>
      <p:sp>
        <p:nvSpPr>
          <p:cNvPr id="1178" name="Shape 1178"/>
          <p:cNvSpPr txBox="1"/>
          <p:nvPr/>
        </p:nvSpPr>
        <p:spPr>
          <a:xfrm>
            <a:off x="4387605" y="3347096"/>
            <a:ext cx="126092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Sudan</a:t>
            </a:r>
          </a:p>
        </p:txBody>
      </p:sp>
      <p:sp>
        <p:nvSpPr>
          <p:cNvPr id="1179" name="Shape 1179"/>
          <p:cNvSpPr txBox="1"/>
          <p:nvPr/>
        </p:nvSpPr>
        <p:spPr>
          <a:xfrm>
            <a:off x="5103339" y="3215416"/>
            <a:ext cx="84144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India</a:t>
            </a:r>
          </a:p>
        </p:txBody>
      </p:sp>
      <p:sp>
        <p:nvSpPr>
          <p:cNvPr id="1180" name="Shape 1180"/>
          <p:cNvSpPr txBox="1"/>
          <p:nvPr/>
        </p:nvSpPr>
        <p:spPr>
          <a:xfrm>
            <a:off x="5648532" y="3052892"/>
            <a:ext cx="126092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Nepal</a:t>
            </a:r>
          </a:p>
        </p:txBody>
      </p:sp>
      <p:sp>
        <p:nvSpPr>
          <p:cNvPr id="1181" name="Shape 1181"/>
          <p:cNvSpPr txBox="1"/>
          <p:nvPr/>
        </p:nvSpPr>
        <p:spPr>
          <a:xfrm>
            <a:off x="6131401" y="3214709"/>
            <a:ext cx="126092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Chiang Mai</a:t>
            </a:r>
          </a:p>
        </p:txBody>
      </p:sp>
      <p:sp>
        <p:nvSpPr>
          <p:cNvPr id="1182" name="Shape 1182"/>
          <p:cNvSpPr txBox="1"/>
          <p:nvPr/>
        </p:nvSpPr>
        <p:spPr>
          <a:xfrm>
            <a:off x="6330603" y="3429348"/>
            <a:ext cx="126092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Laos</a:t>
            </a:r>
          </a:p>
        </p:txBody>
      </p:sp>
      <p:sp>
        <p:nvSpPr>
          <p:cNvPr id="1183" name="Shape 1183"/>
          <p:cNvSpPr txBox="1"/>
          <p:nvPr/>
        </p:nvSpPr>
        <p:spPr>
          <a:xfrm>
            <a:off x="6278994" y="3633455"/>
            <a:ext cx="1293582"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Cambodia</a:t>
            </a:r>
          </a:p>
        </p:txBody>
      </p:sp>
      <p:sp>
        <p:nvSpPr>
          <p:cNvPr id="1184" name="Shape 1184"/>
          <p:cNvSpPr txBox="1"/>
          <p:nvPr/>
        </p:nvSpPr>
        <p:spPr>
          <a:xfrm>
            <a:off x="5524060" y="3752551"/>
            <a:ext cx="126092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Bangkok</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Shape 1189"/>
          <p:cNvSpPr txBox="1">
            <a:spLocks noGrp="1"/>
          </p:cNvSpPr>
          <p:nvPr>
            <p:ph type="body" idx="1"/>
          </p:nvPr>
        </p:nvSpPr>
        <p:spPr>
          <a:xfrm>
            <a:off x="457200" y="730148"/>
            <a:ext cx="8229600" cy="4969200"/>
          </a:xfrm>
          <a:prstGeom prst="rect">
            <a:avLst/>
          </a:prstGeom>
          <a:noFill/>
          <a:ln>
            <a:noFill/>
          </a:ln>
        </p:spPr>
        <p:txBody>
          <a:bodyPr lIns="91425" tIns="45700" rIns="91425" bIns="45700" anchor="t" anchorCtr="0">
            <a:noAutofit/>
          </a:bodyPr>
          <a:lstStyle/>
          <a:p>
            <a:pPr marL="742950" marR="0" lvl="1" indent="-285750" algn="l" rtl="0">
              <a:spcBef>
                <a:spcPts val="0"/>
              </a:spcBef>
              <a:spcAft>
                <a:spcPts val="0"/>
              </a:spcAft>
              <a:buClr>
                <a:schemeClr val="dk1"/>
              </a:buClr>
              <a:buSzPct val="100000"/>
              <a:buFont typeface="Arial"/>
              <a:buNone/>
            </a:pPr>
            <a:endParaRPr sz="2000" b="0" i="0" u="none" strike="noStrike" cap="none">
              <a:solidFill>
                <a:schemeClr val="dk1"/>
              </a:solidFill>
              <a:latin typeface="Gill Sans"/>
              <a:ea typeface="Gill Sans"/>
              <a:cs typeface="Gill Sans"/>
              <a:sym typeface="Gill Sans"/>
            </a:endParaRPr>
          </a:p>
          <a:p>
            <a:pPr marL="342900" marR="0" lvl="0" indent="-342900" algn="l" rtl="0">
              <a:spcBef>
                <a:spcPts val="560"/>
              </a:spcBef>
              <a:buClr>
                <a:schemeClr val="dk1"/>
              </a:buClr>
              <a:buSzPct val="100000"/>
              <a:buFont typeface="Arial"/>
              <a:buNone/>
            </a:pPr>
            <a:endParaRPr sz="2800" b="0" i="0" u="none" strike="noStrike" cap="none">
              <a:solidFill>
                <a:schemeClr val="dk1"/>
              </a:solidFill>
              <a:latin typeface="Gill Sans"/>
              <a:ea typeface="Gill Sans"/>
              <a:cs typeface="Gill Sans"/>
              <a:sym typeface="Gill Sans"/>
            </a:endParaRPr>
          </a:p>
        </p:txBody>
      </p:sp>
      <p:pic>
        <p:nvPicPr>
          <p:cNvPr id="1190" name="Shape 1190"/>
          <p:cNvPicPr preferRelativeResize="0"/>
          <p:nvPr/>
        </p:nvPicPr>
        <p:blipFill>
          <a:blip r:embed="rId3">
            <a:alphaModFix/>
          </a:blip>
          <a:stretch>
            <a:fillRect/>
          </a:stretch>
        </p:blipFill>
        <p:spPr>
          <a:xfrm>
            <a:off x="1209775" y="100475"/>
            <a:ext cx="6724449" cy="5770624"/>
          </a:xfrm>
          <a:prstGeom prst="rect">
            <a:avLst/>
          </a:prstGeom>
          <a:noFill/>
          <a:ln>
            <a:noFill/>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sp>
        <p:nvSpPr>
          <p:cNvPr id="1196" name="Shape 1196"/>
          <p:cNvSpPr txBox="1">
            <a:spLocks noGrp="1"/>
          </p:cNvSpPr>
          <p:nvPr>
            <p:ph type="title"/>
          </p:nvPr>
        </p:nvSpPr>
        <p:spPr>
          <a:xfrm>
            <a:off x="0" y="1549"/>
            <a:ext cx="9144000" cy="499500"/>
          </a:xfrm>
          <a:prstGeom prst="rect">
            <a:avLst/>
          </a:prstGeom>
        </p:spPr>
        <p:txBody>
          <a:bodyPr lIns="91425" tIns="91425" rIns="91425" bIns="91425" anchor="ctr" anchorCtr="0">
            <a:noAutofit/>
          </a:bodyPr>
          <a:lstStyle/>
          <a:p>
            <a:pPr lvl="0" rtl="0">
              <a:spcBef>
                <a:spcPts val="0"/>
              </a:spcBef>
              <a:buNone/>
            </a:pPr>
            <a:r>
              <a:rPr lang="en-US" sz="3000"/>
              <a:t>Knowledge Sharing - Resources</a:t>
            </a:r>
          </a:p>
        </p:txBody>
      </p:sp>
      <p:sp>
        <p:nvSpPr>
          <p:cNvPr id="1197" name="Shape 1197"/>
          <p:cNvSpPr txBox="1">
            <a:spLocks noGrp="1"/>
          </p:cNvSpPr>
          <p:nvPr>
            <p:ph type="body" idx="1"/>
          </p:nvPr>
        </p:nvSpPr>
        <p:spPr>
          <a:xfrm>
            <a:off x="389534" y="1026729"/>
            <a:ext cx="8404500" cy="4837800"/>
          </a:xfrm>
          <a:prstGeom prst="rect">
            <a:avLst/>
          </a:prstGeom>
        </p:spPr>
        <p:txBody>
          <a:bodyPr lIns="91425" tIns="91425" rIns="91425" bIns="91425" anchor="t" anchorCtr="0">
            <a:noAutofit/>
          </a:bodyPr>
          <a:lstStyle/>
          <a:p>
            <a:pPr lvl="0">
              <a:spcBef>
                <a:spcPts val="0"/>
              </a:spcBef>
              <a:buNone/>
            </a:pPr>
            <a:endParaRPr/>
          </a:p>
        </p:txBody>
      </p:sp>
      <p:pic>
        <p:nvPicPr>
          <p:cNvPr id="1198" name="Shape 1198"/>
          <p:cNvPicPr preferRelativeResize="0"/>
          <p:nvPr/>
        </p:nvPicPr>
        <p:blipFill>
          <a:blip r:embed="rId3">
            <a:alphaModFix/>
          </a:blip>
          <a:stretch>
            <a:fillRect/>
          </a:stretch>
        </p:blipFill>
        <p:spPr>
          <a:xfrm>
            <a:off x="-20674" y="1026729"/>
            <a:ext cx="2649833" cy="2101413"/>
          </a:xfrm>
          <a:prstGeom prst="rect">
            <a:avLst/>
          </a:prstGeom>
          <a:noFill/>
          <a:ln>
            <a:noFill/>
          </a:ln>
        </p:spPr>
      </p:pic>
      <p:pic>
        <p:nvPicPr>
          <p:cNvPr id="1199" name="Shape 1199"/>
          <p:cNvPicPr preferRelativeResize="0"/>
          <p:nvPr/>
        </p:nvPicPr>
        <p:blipFill>
          <a:blip r:embed="rId4">
            <a:alphaModFix/>
          </a:blip>
          <a:stretch>
            <a:fillRect/>
          </a:stretch>
        </p:blipFill>
        <p:spPr>
          <a:xfrm>
            <a:off x="2629157" y="1026729"/>
            <a:ext cx="2379813" cy="2101414"/>
          </a:xfrm>
          <a:prstGeom prst="rect">
            <a:avLst/>
          </a:prstGeom>
          <a:noFill/>
          <a:ln>
            <a:noFill/>
          </a:ln>
        </p:spPr>
      </p:pic>
      <p:pic>
        <p:nvPicPr>
          <p:cNvPr id="1200" name="Shape 1200"/>
          <p:cNvPicPr preferRelativeResize="0"/>
          <p:nvPr/>
        </p:nvPicPr>
        <p:blipFill>
          <a:blip r:embed="rId5">
            <a:alphaModFix/>
          </a:blip>
          <a:stretch>
            <a:fillRect/>
          </a:stretch>
        </p:blipFill>
        <p:spPr>
          <a:xfrm>
            <a:off x="-20675" y="3128142"/>
            <a:ext cx="2649831" cy="3686681"/>
          </a:xfrm>
          <a:prstGeom prst="rect">
            <a:avLst/>
          </a:prstGeom>
          <a:noFill/>
          <a:ln>
            <a:noFill/>
          </a:ln>
        </p:spPr>
      </p:pic>
      <p:sp>
        <p:nvSpPr>
          <p:cNvPr id="1201" name="Shape 1201"/>
          <p:cNvSpPr txBox="1"/>
          <p:nvPr/>
        </p:nvSpPr>
        <p:spPr>
          <a:xfrm>
            <a:off x="109917" y="652824"/>
            <a:ext cx="2649900" cy="215999"/>
          </a:xfrm>
          <a:prstGeom prst="rect">
            <a:avLst/>
          </a:prstGeom>
          <a:noFill/>
          <a:ln>
            <a:noFill/>
          </a:ln>
        </p:spPr>
        <p:txBody>
          <a:bodyPr lIns="91425" tIns="91425" rIns="91425" bIns="91425" anchor="t" anchorCtr="0">
            <a:noAutofit/>
          </a:bodyPr>
          <a:lstStyle/>
          <a:p>
            <a:pPr lvl="0">
              <a:spcBef>
                <a:spcPts val="0"/>
              </a:spcBef>
              <a:buNone/>
            </a:pPr>
            <a:r>
              <a:rPr lang="en-US" sz="1600" b="1" u="sng">
                <a:solidFill>
                  <a:srgbClr val="274E13"/>
                </a:solidFill>
              </a:rPr>
              <a:t>Presentations</a:t>
            </a:r>
          </a:p>
        </p:txBody>
      </p:sp>
      <p:sp>
        <p:nvSpPr>
          <p:cNvPr id="1202" name="Shape 1202"/>
          <p:cNvSpPr txBox="1"/>
          <p:nvPr/>
        </p:nvSpPr>
        <p:spPr>
          <a:xfrm>
            <a:off x="5861127" y="652824"/>
            <a:ext cx="1970700" cy="215999"/>
          </a:xfrm>
          <a:prstGeom prst="rect">
            <a:avLst/>
          </a:prstGeom>
          <a:noFill/>
          <a:ln>
            <a:noFill/>
          </a:ln>
        </p:spPr>
        <p:txBody>
          <a:bodyPr lIns="91425" tIns="91425" rIns="91425" bIns="91425" anchor="t" anchorCtr="0">
            <a:noAutofit/>
          </a:bodyPr>
          <a:lstStyle/>
          <a:p>
            <a:pPr lvl="0">
              <a:spcBef>
                <a:spcPts val="0"/>
              </a:spcBef>
              <a:buNone/>
            </a:pPr>
            <a:r>
              <a:rPr lang="en-US" sz="1600" b="1" u="sng">
                <a:solidFill>
                  <a:srgbClr val="274E13"/>
                </a:solidFill>
              </a:rPr>
              <a:t>Online modules</a:t>
            </a:r>
          </a:p>
        </p:txBody>
      </p:sp>
      <p:pic>
        <p:nvPicPr>
          <p:cNvPr id="1203" name="Shape 1203"/>
          <p:cNvPicPr preferRelativeResize="0"/>
          <p:nvPr/>
        </p:nvPicPr>
        <p:blipFill>
          <a:blip r:embed="rId6">
            <a:alphaModFix/>
          </a:blip>
          <a:stretch>
            <a:fillRect/>
          </a:stretch>
        </p:blipFill>
        <p:spPr>
          <a:xfrm>
            <a:off x="5332095" y="3128142"/>
            <a:ext cx="3791230" cy="3686681"/>
          </a:xfrm>
          <a:prstGeom prst="rect">
            <a:avLst/>
          </a:prstGeom>
          <a:noFill/>
          <a:ln>
            <a:noFill/>
          </a:ln>
        </p:spPr>
      </p:pic>
      <p:pic>
        <p:nvPicPr>
          <p:cNvPr id="1204" name="Shape 1204"/>
          <p:cNvPicPr preferRelativeResize="0"/>
          <p:nvPr/>
        </p:nvPicPr>
        <p:blipFill>
          <a:blip r:embed="rId7">
            <a:alphaModFix/>
          </a:blip>
          <a:stretch>
            <a:fillRect/>
          </a:stretch>
        </p:blipFill>
        <p:spPr>
          <a:xfrm>
            <a:off x="5008972" y="1072754"/>
            <a:ext cx="4114352" cy="2101414"/>
          </a:xfrm>
          <a:prstGeom prst="rect">
            <a:avLst/>
          </a:prstGeom>
          <a:noFill/>
          <a:ln>
            <a:noFill/>
          </a:ln>
        </p:spPr>
      </p:pic>
      <p:pic>
        <p:nvPicPr>
          <p:cNvPr id="1205" name="Shape 1205"/>
          <p:cNvPicPr preferRelativeResize="0"/>
          <p:nvPr/>
        </p:nvPicPr>
        <p:blipFill>
          <a:blip r:embed="rId8">
            <a:alphaModFix/>
          </a:blip>
          <a:stretch>
            <a:fillRect/>
          </a:stretch>
        </p:blipFill>
        <p:spPr>
          <a:xfrm>
            <a:off x="2629157" y="3128142"/>
            <a:ext cx="2702938" cy="3686682"/>
          </a:xfrm>
          <a:prstGeom prst="rect">
            <a:avLst/>
          </a:prstGeom>
          <a:noFill/>
          <a:ln>
            <a:noFill/>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Shape 1211"/>
          <p:cNvSpPr txBox="1">
            <a:spLocks noGrp="1"/>
          </p:cNvSpPr>
          <p:nvPr>
            <p:ph type="title"/>
          </p:nvPr>
        </p:nvSpPr>
        <p:spPr>
          <a:xfrm>
            <a:off x="185350" y="0"/>
            <a:ext cx="8229600" cy="3525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437E7D"/>
              </a:buClr>
              <a:buSzPct val="25000"/>
              <a:buFont typeface="Gill Sans"/>
              <a:buNone/>
            </a:pPr>
            <a:r>
              <a:rPr lang="en-US" sz="2400" b="1" i="0" u="none" strike="noStrike" cap="none">
                <a:solidFill>
                  <a:srgbClr val="437E7D"/>
                </a:solidFill>
                <a:latin typeface="Gill Sans"/>
                <a:ea typeface="Gill Sans"/>
                <a:cs typeface="Gill Sans"/>
                <a:sym typeface="Gill Sans"/>
              </a:rPr>
              <a:t>Demographics</a:t>
            </a:r>
          </a:p>
        </p:txBody>
      </p:sp>
      <p:graphicFrame>
        <p:nvGraphicFramePr>
          <p:cNvPr id="1212" name="Shape 1212"/>
          <p:cNvGraphicFramePr/>
          <p:nvPr/>
        </p:nvGraphicFramePr>
        <p:xfrm>
          <a:off x="55860" y="352370"/>
          <a:ext cx="9032275" cy="6530130"/>
        </p:xfrm>
        <a:graphic>
          <a:graphicData uri="http://schemas.openxmlformats.org/drawingml/2006/table">
            <a:tbl>
              <a:tblPr firstRow="1" bandRow="1">
                <a:noFill/>
                <a:tableStyleId>{6C7A15F4-6765-4FD2-8D91-BEFAE0C48AB6}</a:tableStyleId>
              </a:tblPr>
              <a:tblGrid>
                <a:gridCol w="742325"/>
                <a:gridCol w="843900"/>
                <a:gridCol w="1979000"/>
                <a:gridCol w="5467050"/>
              </a:tblGrid>
              <a:tr h="411700">
                <a:tc>
                  <a:txBody>
                    <a:bodyPr/>
                    <a:lstStyle/>
                    <a:p>
                      <a:pPr marL="0" marR="0" lvl="0" indent="0" algn="ctr" rtl="0">
                        <a:spcBef>
                          <a:spcPts val="0"/>
                        </a:spcBef>
                        <a:buSzPct val="25000"/>
                        <a:buNone/>
                      </a:pPr>
                      <a:r>
                        <a:rPr lang="en-US" sz="1200" b="1">
                          <a:solidFill>
                            <a:schemeClr val="lt1"/>
                          </a:solidFill>
                        </a:rPr>
                        <a:t>Setting</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76923C"/>
                    </a:solidFill>
                  </a:tcPr>
                </a:tc>
                <a:tc>
                  <a:txBody>
                    <a:bodyPr/>
                    <a:lstStyle/>
                    <a:p>
                      <a:pPr marL="0" marR="0" lvl="0" indent="0" algn="ctr" rtl="0">
                        <a:spcBef>
                          <a:spcPts val="0"/>
                        </a:spcBef>
                        <a:buSzPct val="25000"/>
                        <a:buNone/>
                      </a:pPr>
                      <a:r>
                        <a:rPr lang="en-US" sz="1200" b="1">
                          <a:solidFill>
                            <a:schemeClr val="lt1"/>
                          </a:solidFill>
                        </a:rPr>
                        <a:t>Country</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76923C"/>
                    </a:solidFill>
                  </a:tcPr>
                </a:tc>
                <a:tc>
                  <a:txBody>
                    <a:bodyPr/>
                    <a:lstStyle/>
                    <a:p>
                      <a:pPr marL="0" marR="0" lvl="0" indent="0" algn="ctr" rtl="0">
                        <a:spcBef>
                          <a:spcPts val="0"/>
                        </a:spcBef>
                        <a:buSzPct val="25000"/>
                        <a:buNone/>
                      </a:pPr>
                      <a:r>
                        <a:rPr lang="en-US" sz="1200" b="1">
                          <a:solidFill>
                            <a:schemeClr val="lt1"/>
                          </a:solidFill>
                        </a:rPr>
                        <a:t>Organization / Training Institution</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76923C"/>
                    </a:solidFill>
                  </a:tcPr>
                </a:tc>
                <a:tc>
                  <a:txBody>
                    <a:bodyPr/>
                    <a:lstStyle/>
                    <a:p>
                      <a:pPr marL="0" marR="0" lvl="0" indent="0" algn="ctr" rtl="0">
                        <a:lnSpc>
                          <a:spcPct val="100000"/>
                        </a:lnSpc>
                        <a:spcBef>
                          <a:spcPts val="0"/>
                        </a:spcBef>
                        <a:spcAft>
                          <a:spcPts val="0"/>
                        </a:spcAft>
                        <a:buClr>
                          <a:schemeClr val="lt1"/>
                        </a:buClr>
                        <a:buSzPct val="25000"/>
                        <a:buFont typeface="Calibri"/>
                        <a:buNone/>
                      </a:pPr>
                      <a:r>
                        <a:rPr lang="en-US" sz="1200" b="1">
                          <a:solidFill>
                            <a:schemeClr val="lt1"/>
                          </a:solidFill>
                        </a:rPr>
                        <a:t>What</a:t>
                      </a:r>
                      <a:r>
                        <a:rPr lang="en-US" sz="1200"/>
                        <a:t> </a:t>
                      </a:r>
                      <a:r>
                        <a:rPr lang="en-US" sz="1200" b="1">
                          <a:solidFill>
                            <a:schemeClr val="lt1"/>
                          </a:solidFill>
                        </a:rPr>
                        <a:t>is/was piloted?</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76923C"/>
                    </a:solidFill>
                  </a:tcPr>
                </a:tc>
              </a:tr>
              <a:tr h="571275">
                <a:tc>
                  <a:txBody>
                    <a:bodyPr/>
                    <a:lstStyle/>
                    <a:p>
                      <a:pPr marL="0" marR="0" lvl="0" indent="0" algn="ctr" rtl="0">
                        <a:spcBef>
                          <a:spcPts val="0"/>
                        </a:spcBef>
                        <a:buSzPct val="25000"/>
                        <a:buNone/>
                      </a:pPr>
                      <a:r>
                        <a:rPr lang="en-US" sz="1200">
                          <a:solidFill>
                            <a:schemeClr val="dk1"/>
                          </a:solidFill>
                        </a:rPr>
                        <a:t>Low income </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spcBef>
                          <a:spcPts val="0"/>
                        </a:spcBef>
                        <a:buSzPct val="25000"/>
                        <a:buNone/>
                      </a:pPr>
                      <a:r>
                        <a:rPr lang="en-US" sz="1200">
                          <a:solidFill>
                            <a:schemeClr val="dk1"/>
                          </a:solidFill>
                        </a:rPr>
                        <a:t>Togo</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200">
                          <a:solidFill>
                            <a:schemeClr val="dk1"/>
                          </a:solidFill>
                        </a:rPr>
                        <a:t>L’Ecole Nationale des Auxiliaires Médicaux (ENAM)</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200">
                          <a:solidFill>
                            <a:schemeClr val="dk1"/>
                          </a:solidFill>
                        </a:rPr>
                        <a:t>Included the training curriculum wheelchair for basic service training for P&amp;O third year students.</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r>
              <a:tr h="571275">
                <a:tc>
                  <a:txBody>
                    <a:bodyPr/>
                    <a:lstStyle/>
                    <a:p>
                      <a:pPr marL="0" marR="0" lvl="0" indent="0" algn="ctr" rtl="0">
                        <a:spcBef>
                          <a:spcPts val="0"/>
                        </a:spcBef>
                        <a:buSzPct val="25000"/>
                        <a:buNone/>
                      </a:pPr>
                      <a:r>
                        <a:rPr lang="en-US" sz="1200">
                          <a:solidFill>
                            <a:schemeClr val="dk1"/>
                          </a:solidFill>
                        </a:rPr>
                        <a:t>Lower-middle income</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spcBef>
                          <a:spcPts val="0"/>
                        </a:spcBef>
                        <a:buSzPct val="25000"/>
                        <a:buNone/>
                      </a:pPr>
                      <a:r>
                        <a:rPr lang="en-US" sz="1200">
                          <a:solidFill>
                            <a:schemeClr val="dk1"/>
                          </a:solidFill>
                        </a:rPr>
                        <a:t>Sudan</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200">
                          <a:solidFill>
                            <a:schemeClr val="dk1"/>
                          </a:solidFill>
                        </a:rPr>
                        <a:t>International Committee of the Red Cross(ICRC) </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200">
                          <a:solidFill>
                            <a:schemeClr val="dk1"/>
                          </a:solidFill>
                        </a:rPr>
                        <a:t>Pilot WSTP – Basic as a modules for the ongoing CAT II Diploma Course</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r>
              <a:tr h="402200">
                <a:tc rowSpan="3">
                  <a:txBody>
                    <a:bodyPr/>
                    <a:lstStyle/>
                    <a:p>
                      <a:pPr marL="0" marR="0" lvl="0" indent="0" algn="ctr" rtl="0">
                        <a:lnSpc>
                          <a:spcPct val="100000"/>
                        </a:lnSpc>
                        <a:spcBef>
                          <a:spcPts val="0"/>
                        </a:spcBef>
                        <a:spcAft>
                          <a:spcPts val="0"/>
                        </a:spcAft>
                        <a:buClr>
                          <a:schemeClr val="dk1"/>
                        </a:buClr>
                        <a:buSzPct val="25000"/>
                        <a:buFont typeface="Calibri"/>
                        <a:buNone/>
                      </a:pPr>
                      <a:r>
                        <a:rPr lang="en-US" sz="1200">
                          <a:solidFill>
                            <a:schemeClr val="dk1"/>
                          </a:solidFill>
                        </a:rPr>
                        <a:t>Lower-middle income</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spcBef>
                          <a:spcPts val="0"/>
                        </a:spcBef>
                        <a:buSzPct val="25000"/>
                        <a:buNone/>
                      </a:pPr>
                      <a:r>
                        <a:rPr lang="en-US" sz="1200">
                          <a:solidFill>
                            <a:schemeClr val="dk1"/>
                          </a:solidFill>
                        </a:rPr>
                        <a:t>Cambodia</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spcBef>
                          <a:spcPts val="0"/>
                        </a:spcBef>
                        <a:buSzPct val="25000"/>
                        <a:buNone/>
                      </a:pPr>
                      <a:r>
                        <a:rPr lang="en-US" sz="1200">
                          <a:solidFill>
                            <a:schemeClr val="dk1"/>
                          </a:solidFill>
                        </a:rPr>
                        <a:t>Cambodian PT Association</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spcBef>
                          <a:spcPts val="0"/>
                        </a:spcBef>
                        <a:buSzPct val="25000"/>
                        <a:buNone/>
                      </a:pPr>
                      <a:r>
                        <a:rPr lang="en-US" sz="1200">
                          <a:solidFill>
                            <a:schemeClr val="dk1"/>
                          </a:solidFill>
                        </a:rPr>
                        <a:t>The WSTP– Basic and Intermediate is integrated into the Bachelor of PT</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r>
              <a:tr h="402200">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200">
                          <a:solidFill>
                            <a:schemeClr val="dk1"/>
                          </a:solidFill>
                        </a:rPr>
                        <a:t>India</a:t>
                      </a:r>
                    </a:p>
                    <a:p>
                      <a:pPr marL="0" marR="0" lvl="0" indent="0" algn="ctr" rtl="0">
                        <a:spcBef>
                          <a:spcPts val="0"/>
                        </a:spcBef>
                        <a:buSzPct val="25000"/>
                        <a:buNone/>
                      </a:pPr>
                      <a:endParaRPr sz="1200">
                        <a:solidFill>
                          <a:schemeClr val="dk1"/>
                        </a:solidFill>
                      </a:endParaRP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200">
                          <a:solidFill>
                            <a:schemeClr val="dk1"/>
                          </a:solidFill>
                        </a:rPr>
                        <a:t>Indian Spinal Injuries Centre</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spcBef>
                          <a:spcPts val="0"/>
                        </a:spcBef>
                        <a:buSzPct val="25000"/>
                        <a:buNone/>
                      </a:pPr>
                      <a:r>
                        <a:rPr lang="en-US" sz="1200">
                          <a:solidFill>
                            <a:schemeClr val="dk1"/>
                          </a:solidFill>
                        </a:rPr>
                        <a:t>In-progress</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r>
              <a:tr h="402200">
                <a:tc vMerge="1">
                  <a:txBody>
                    <a:bodyPr/>
                    <a:lstStyle/>
                    <a:p>
                      <a:endParaRPr lang="en-US"/>
                    </a:p>
                  </a:txBody>
                  <a:tcPr/>
                </a:tc>
                <a:tc>
                  <a:txBody>
                    <a:bodyPr/>
                    <a:lstStyle/>
                    <a:p>
                      <a:pPr marL="0" marR="0" lvl="0" indent="0" algn="ctr" rtl="0">
                        <a:spcBef>
                          <a:spcPts val="0"/>
                        </a:spcBef>
                        <a:buSzPct val="25000"/>
                        <a:buNone/>
                      </a:pPr>
                      <a:r>
                        <a:rPr lang="en-US" sz="1200">
                          <a:solidFill>
                            <a:schemeClr val="dk1"/>
                          </a:solidFill>
                        </a:rPr>
                        <a:t>Laos</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spcBef>
                          <a:spcPts val="0"/>
                        </a:spcBef>
                        <a:buSzPct val="25000"/>
                        <a:buNone/>
                      </a:pPr>
                      <a:r>
                        <a:rPr lang="en-US" sz="1200">
                          <a:solidFill>
                            <a:schemeClr val="dk1"/>
                          </a:solidFill>
                        </a:rPr>
                        <a:t>Faculty of Medical Technology, Vientiane</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spcBef>
                          <a:spcPts val="0"/>
                        </a:spcBef>
                        <a:buSzPct val="25000"/>
                        <a:buNone/>
                      </a:pPr>
                      <a:r>
                        <a:rPr lang="en-US" sz="1200">
                          <a:solidFill>
                            <a:schemeClr val="dk1"/>
                          </a:solidFill>
                        </a:rPr>
                        <a:t>TBD</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r>
              <a:tr h="233150">
                <a:tc rowSpan="2">
                  <a:txBody>
                    <a:bodyPr/>
                    <a:lstStyle/>
                    <a:p>
                      <a:pPr marL="0" marR="0" lvl="0" indent="0" algn="ctr" rtl="0">
                        <a:lnSpc>
                          <a:spcPct val="100000"/>
                        </a:lnSpc>
                        <a:spcBef>
                          <a:spcPts val="0"/>
                        </a:spcBef>
                        <a:spcAft>
                          <a:spcPts val="0"/>
                        </a:spcAft>
                        <a:buClr>
                          <a:schemeClr val="dk1"/>
                        </a:buClr>
                        <a:buSzPct val="25000"/>
                        <a:buFont typeface="Calibri"/>
                        <a:buNone/>
                      </a:pPr>
                      <a:r>
                        <a:rPr lang="en-US" sz="1200">
                          <a:solidFill>
                            <a:schemeClr val="dk1"/>
                          </a:solidFill>
                        </a:rPr>
                        <a:t>Upper-middle income</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spcBef>
                          <a:spcPts val="0"/>
                        </a:spcBef>
                        <a:buSzPct val="25000"/>
                        <a:buNone/>
                      </a:pPr>
                      <a:r>
                        <a:rPr lang="en-US" sz="1200">
                          <a:solidFill>
                            <a:schemeClr val="dk1"/>
                          </a:solidFill>
                        </a:rPr>
                        <a:t>Thailand</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200">
                          <a:solidFill>
                            <a:schemeClr val="dk1"/>
                          </a:solidFill>
                        </a:rPr>
                        <a:t>Mahidol University</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spcBef>
                          <a:spcPts val="0"/>
                        </a:spcBef>
                        <a:buSzPct val="25000"/>
                        <a:buNone/>
                      </a:pPr>
                      <a:r>
                        <a:rPr lang="en-US" sz="1200">
                          <a:solidFill>
                            <a:schemeClr val="dk1"/>
                          </a:solidFill>
                        </a:rPr>
                        <a:t>Tentative plan for national conference about wheelchairs in 2017.</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r>
              <a:tr h="402200">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200">
                          <a:solidFill>
                            <a:schemeClr val="dk1"/>
                          </a:solidFill>
                        </a:rPr>
                        <a:t>Thailand</a:t>
                      </a:r>
                    </a:p>
                    <a:p>
                      <a:pPr marL="0" marR="0" lvl="0" indent="0" algn="ctr" rtl="0">
                        <a:spcBef>
                          <a:spcPts val="0"/>
                        </a:spcBef>
                        <a:buSzPct val="25000"/>
                        <a:buNone/>
                      </a:pPr>
                      <a:endParaRPr sz="1200">
                        <a:solidFill>
                          <a:schemeClr val="dk1"/>
                        </a:solidFill>
                      </a:endParaRP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200">
                          <a:solidFill>
                            <a:schemeClr val="dk1"/>
                          </a:solidFill>
                        </a:rPr>
                        <a:t>Chiang Mai University</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spcBef>
                          <a:spcPts val="0"/>
                        </a:spcBef>
                        <a:buSzPct val="25000"/>
                        <a:buNone/>
                      </a:pPr>
                      <a:r>
                        <a:rPr lang="en-US" sz="1200">
                          <a:solidFill>
                            <a:schemeClr val="dk1"/>
                          </a:solidFill>
                        </a:rPr>
                        <a:t>Training 3</a:t>
                      </a:r>
                      <a:r>
                        <a:rPr lang="en-US" sz="1200" baseline="30000">
                          <a:solidFill>
                            <a:schemeClr val="dk1"/>
                          </a:solidFill>
                        </a:rPr>
                        <a:t>rd</a:t>
                      </a:r>
                      <a:r>
                        <a:rPr lang="en-US" sz="1200">
                          <a:solidFill>
                            <a:schemeClr val="dk1"/>
                          </a:solidFill>
                        </a:rPr>
                        <a:t> year students on WSTP – Basic as a part of ADL course for 6-8 hours per semester</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r>
              <a:tr h="402200">
                <a:tc rowSpan="2">
                  <a:txBody>
                    <a:bodyPr/>
                    <a:lstStyle/>
                    <a:p>
                      <a:pPr marL="0" marR="0" lvl="0" indent="0" algn="ctr" rtl="0">
                        <a:lnSpc>
                          <a:spcPct val="100000"/>
                        </a:lnSpc>
                        <a:spcBef>
                          <a:spcPts val="0"/>
                        </a:spcBef>
                        <a:spcAft>
                          <a:spcPts val="0"/>
                        </a:spcAft>
                        <a:buNone/>
                      </a:pPr>
                      <a:r>
                        <a:rPr lang="en-US" sz="1200"/>
                        <a:t>Upper-middle income</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spcBef>
                          <a:spcPts val="0"/>
                        </a:spcBef>
                        <a:buSzPct val="25000"/>
                        <a:buNone/>
                      </a:pPr>
                      <a:r>
                        <a:rPr lang="en-US" sz="1200">
                          <a:solidFill>
                            <a:schemeClr val="dk1"/>
                          </a:solidFill>
                        </a:rPr>
                        <a:t>Brazil</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200">
                          <a:solidFill>
                            <a:schemeClr val="dk1"/>
                          </a:solidFill>
                        </a:rPr>
                        <a:t>Federal University of São Paulo (UNIFESP)</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spcBef>
                          <a:spcPts val="0"/>
                        </a:spcBef>
                        <a:buSzPct val="25000"/>
                        <a:buNone/>
                      </a:pPr>
                      <a:r>
                        <a:rPr lang="en-US" sz="1200">
                          <a:solidFill>
                            <a:schemeClr val="dk1"/>
                          </a:solidFill>
                        </a:rPr>
                        <a:t>TBD</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r>
              <a:tr h="402200">
                <a:tc vMerge="1">
                  <a:txBody>
                    <a:bodyPr/>
                    <a:lstStyle/>
                    <a:p>
                      <a:endParaRPr lang="en-US"/>
                    </a:p>
                  </a:txBody>
                  <a:tcPr/>
                </a:tc>
                <a:tc>
                  <a:txBody>
                    <a:bodyPr/>
                    <a:lstStyle/>
                    <a:p>
                      <a:pPr marL="0" marR="0" lvl="0" indent="0" algn="ctr" rtl="0">
                        <a:spcBef>
                          <a:spcPts val="0"/>
                        </a:spcBef>
                        <a:buSzPct val="25000"/>
                        <a:buNone/>
                      </a:pPr>
                      <a:r>
                        <a:rPr lang="en-US" sz="1200">
                          <a:solidFill>
                            <a:schemeClr val="dk1"/>
                          </a:solidFill>
                        </a:rPr>
                        <a:t>Colombia</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200">
                          <a:solidFill>
                            <a:schemeClr val="dk1"/>
                          </a:solidFill>
                        </a:rPr>
                        <a:t>Universidad CES, Medellin</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spcBef>
                          <a:spcPts val="0"/>
                        </a:spcBef>
                        <a:buSzPct val="25000"/>
                        <a:buNone/>
                      </a:pPr>
                      <a:r>
                        <a:rPr lang="en-US" sz="1200">
                          <a:solidFill>
                            <a:schemeClr val="dk1"/>
                          </a:solidFill>
                        </a:rPr>
                        <a:t>ISWP Basic wheelchair service provision test in Spanish. One faculty received ToT basic training. Basic cushion fabrication session for 5</a:t>
                      </a:r>
                      <a:r>
                        <a:rPr lang="en-US" sz="1200" baseline="30000">
                          <a:solidFill>
                            <a:schemeClr val="dk1"/>
                          </a:solidFill>
                        </a:rPr>
                        <a:t>th</a:t>
                      </a:r>
                      <a:r>
                        <a:rPr lang="en-US" sz="1200">
                          <a:solidFill>
                            <a:schemeClr val="dk1"/>
                          </a:solidFill>
                        </a:rPr>
                        <a:t> sem PT students. Creation of Professional study group which meets once a month.</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r>
              <a:tr h="740325">
                <a:tc rowSpan="4">
                  <a:txBody>
                    <a:bodyPr/>
                    <a:lstStyle/>
                    <a:p>
                      <a:pPr marL="0" marR="0" lvl="0" indent="0" algn="ctr" rtl="0">
                        <a:lnSpc>
                          <a:spcPct val="100000"/>
                        </a:lnSpc>
                        <a:spcBef>
                          <a:spcPts val="0"/>
                        </a:spcBef>
                        <a:spcAft>
                          <a:spcPts val="0"/>
                        </a:spcAft>
                        <a:buClr>
                          <a:schemeClr val="dk1"/>
                        </a:buClr>
                        <a:buSzPct val="25000"/>
                        <a:buFont typeface="Calibri"/>
                        <a:buNone/>
                      </a:pPr>
                      <a:r>
                        <a:rPr lang="en-US" sz="1200">
                          <a:solidFill>
                            <a:schemeClr val="dk1"/>
                          </a:solidFill>
                        </a:rPr>
                        <a:t>High income</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spcBef>
                          <a:spcPts val="0"/>
                        </a:spcBef>
                        <a:buSzPct val="25000"/>
                        <a:buNone/>
                      </a:pPr>
                      <a:r>
                        <a:rPr lang="en-US" sz="1200">
                          <a:solidFill>
                            <a:schemeClr val="dk1"/>
                          </a:solidFill>
                        </a:rPr>
                        <a:t>Canada</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200">
                          <a:solidFill>
                            <a:schemeClr val="dk1"/>
                          </a:solidFill>
                        </a:rPr>
                        <a:t>University of Montreal</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spcBef>
                          <a:spcPts val="0"/>
                        </a:spcBef>
                        <a:buSzPct val="25000"/>
                        <a:buNone/>
                      </a:pPr>
                      <a:r>
                        <a:rPr lang="en-US" sz="1200">
                          <a:solidFill>
                            <a:schemeClr val="dk1"/>
                          </a:solidFill>
                        </a:rPr>
                        <a:t>Incorporated materials from WSTP – Basic and Intermediate. Also supplementing the WSTP materials with the evidence-based Wheelchair Skills Program. Developing online modules for wheelchair skills testing/training classes</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r>
              <a:tr h="571275">
                <a:tc vMerge="1">
                  <a:txBody>
                    <a:bodyPr/>
                    <a:lstStyle/>
                    <a:p>
                      <a:endParaRPr lang="en-US"/>
                    </a:p>
                  </a:txBody>
                  <a:tcPr/>
                </a:tc>
                <a:tc>
                  <a:txBody>
                    <a:bodyPr/>
                    <a:lstStyle/>
                    <a:p>
                      <a:pPr marL="0" marR="0" lvl="0" indent="0" algn="ctr" rtl="0">
                        <a:spcBef>
                          <a:spcPts val="0"/>
                        </a:spcBef>
                        <a:buSzPct val="25000"/>
                        <a:buNone/>
                      </a:pPr>
                      <a:r>
                        <a:rPr lang="en-US" sz="1200">
                          <a:solidFill>
                            <a:schemeClr val="dk1"/>
                          </a:solidFill>
                        </a:rPr>
                        <a:t>Canada</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200">
                          <a:solidFill>
                            <a:schemeClr val="dk1"/>
                          </a:solidFill>
                        </a:rPr>
                        <a:t>University of Manitoba</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spcBef>
                          <a:spcPts val="0"/>
                        </a:spcBef>
                        <a:buSzPct val="25000"/>
                        <a:buNone/>
                      </a:pPr>
                      <a:r>
                        <a:rPr lang="en-US" sz="1200">
                          <a:solidFill>
                            <a:schemeClr val="dk1"/>
                          </a:solidFill>
                        </a:rPr>
                        <a:t>Structured exiting and new course material using the WHO 8-step framework. Integrated some of the content/materials from the WHO WSTP Basic and Intermediate packages. </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r>
              <a:tr h="289850">
                <a:tc vMerge="1">
                  <a:txBody>
                    <a:bodyPr/>
                    <a:lstStyle/>
                    <a:p>
                      <a:endParaRPr lang="en-US"/>
                    </a:p>
                  </a:txBody>
                  <a:tcPr/>
                </a:tc>
                <a:tc>
                  <a:txBody>
                    <a:bodyPr/>
                    <a:lstStyle/>
                    <a:p>
                      <a:pPr marL="0" marR="0" lvl="0" indent="0" algn="ctr" rtl="0">
                        <a:spcBef>
                          <a:spcPts val="0"/>
                        </a:spcBef>
                        <a:buSzPct val="25000"/>
                        <a:buNone/>
                      </a:pPr>
                      <a:r>
                        <a:rPr lang="en-US" sz="1200">
                          <a:solidFill>
                            <a:schemeClr val="dk1"/>
                          </a:solidFill>
                        </a:rPr>
                        <a:t>USA</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200">
                          <a:solidFill>
                            <a:schemeClr val="dk1"/>
                          </a:solidFill>
                        </a:rPr>
                        <a:t>University of Hartford</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spcBef>
                          <a:spcPts val="0"/>
                        </a:spcBef>
                        <a:buSzPct val="25000"/>
                        <a:buNone/>
                      </a:pPr>
                      <a:r>
                        <a:rPr lang="en-US" sz="1200">
                          <a:solidFill>
                            <a:schemeClr val="dk1"/>
                          </a:solidFill>
                        </a:rPr>
                        <a:t>TBD</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r>
              <a:tr h="233150">
                <a:tc vMerge="1">
                  <a:txBody>
                    <a:bodyPr/>
                    <a:lstStyle/>
                    <a:p>
                      <a:endParaRPr lang="en-US"/>
                    </a:p>
                  </a:txBody>
                  <a:tcPr/>
                </a:tc>
                <a:tc>
                  <a:txBody>
                    <a:bodyPr/>
                    <a:lstStyle/>
                    <a:p>
                      <a:pPr marL="0" marR="0" lvl="0" indent="0" algn="ctr" rtl="0">
                        <a:spcBef>
                          <a:spcPts val="0"/>
                        </a:spcBef>
                        <a:buSzPct val="25000"/>
                        <a:buNone/>
                      </a:pPr>
                      <a:r>
                        <a:rPr lang="en-US" sz="1200">
                          <a:solidFill>
                            <a:schemeClr val="dk1"/>
                          </a:solidFill>
                        </a:rPr>
                        <a:t>USA</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200">
                          <a:solidFill>
                            <a:schemeClr val="dk1"/>
                          </a:solidFill>
                        </a:rPr>
                        <a:t>Belmont University</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c>
                  <a:txBody>
                    <a:bodyPr/>
                    <a:lstStyle/>
                    <a:p>
                      <a:pPr marL="0" marR="0" lvl="0" indent="0" algn="ctr" rtl="0">
                        <a:spcBef>
                          <a:spcPts val="0"/>
                        </a:spcBef>
                        <a:buSzPct val="25000"/>
                        <a:buNone/>
                      </a:pPr>
                      <a:r>
                        <a:rPr lang="en-US" sz="1200">
                          <a:solidFill>
                            <a:schemeClr val="dk1"/>
                          </a:solidFill>
                        </a:rPr>
                        <a:t>TBD</a:t>
                      </a:r>
                    </a:p>
                  </a:txBody>
                  <a:tcPr marL="91450" marR="91450" marT="34300" marB="343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F1DD"/>
                    </a:solidFill>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Shape 1217"/>
          <p:cNvSpPr txBox="1">
            <a:spLocks noGrp="1"/>
          </p:cNvSpPr>
          <p:nvPr>
            <p:ph type="title"/>
          </p:nvPr>
        </p:nvSpPr>
        <p:spPr>
          <a:xfrm>
            <a:off x="0" y="-492725"/>
            <a:ext cx="9144000" cy="169133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437E7D"/>
              </a:buClr>
              <a:buSzPct val="25000"/>
              <a:buFont typeface="Gill Sans"/>
              <a:buNone/>
            </a:pPr>
            <a:r>
              <a:rPr lang="en-US" sz="3600" b="0" i="0" u="none" strike="noStrike" cap="none">
                <a:solidFill>
                  <a:srgbClr val="437E7D"/>
                </a:solidFill>
                <a:latin typeface="Gill Sans"/>
                <a:ea typeface="Gill Sans"/>
                <a:cs typeface="Gill Sans"/>
                <a:sym typeface="Gill Sans"/>
              </a:rPr>
              <a:t>Learnings and Observations</a:t>
            </a:r>
          </a:p>
        </p:txBody>
      </p:sp>
      <p:sp>
        <p:nvSpPr>
          <p:cNvPr id="1218" name="Shape 1218"/>
          <p:cNvSpPr txBox="1">
            <a:spLocks noGrp="1"/>
          </p:cNvSpPr>
          <p:nvPr>
            <p:ph type="body" idx="1"/>
          </p:nvPr>
        </p:nvSpPr>
        <p:spPr>
          <a:xfrm>
            <a:off x="254500" y="1297450"/>
            <a:ext cx="8889600" cy="4053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a:solidFill>
                  <a:schemeClr val="dk1"/>
                </a:solidFill>
                <a:latin typeface="Gill Sans"/>
                <a:ea typeface="Gill Sans"/>
                <a:cs typeface="Gill Sans"/>
                <a:sym typeface="Gill Sans"/>
              </a:rPr>
              <a:t>Importance of ISWP support.</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Gill Sans"/>
                <a:ea typeface="Gill Sans"/>
                <a:cs typeface="Gill Sans"/>
                <a:sym typeface="Gill Sans"/>
              </a:rPr>
              <a:t>Looking forward to the development of the ‘Integration toolkit’.</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Gill Sans"/>
                <a:ea typeface="Gill Sans"/>
                <a:cs typeface="Gill Sans"/>
                <a:sym typeface="Gill Sans"/>
              </a:rPr>
              <a:t>Knowledge sharing – 4 meetings held until now.</a:t>
            </a:r>
          </a:p>
          <a:p>
            <a:pPr marL="342900" marR="0" lvl="0" indent="-342900" algn="l" rtl="0">
              <a:spcBef>
                <a:spcPts val="560"/>
              </a:spcBef>
              <a:buClr>
                <a:schemeClr val="dk1"/>
              </a:buClr>
              <a:buSzPct val="100000"/>
              <a:buFont typeface="Arial"/>
              <a:buChar char="•"/>
            </a:pPr>
            <a:r>
              <a:rPr lang="en-US" sz="2800" b="0" i="0" u="none" strike="noStrike" cap="none">
                <a:solidFill>
                  <a:schemeClr val="dk1"/>
                </a:solidFill>
                <a:latin typeface="Gill Sans"/>
                <a:ea typeface="Gill Sans"/>
                <a:cs typeface="Gill Sans"/>
                <a:sym typeface="Gill Sans"/>
              </a:rPr>
              <a:t>Sharing of course materials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0" y="1546"/>
            <a:ext cx="9144000" cy="126832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437E7D"/>
              </a:buClr>
              <a:buSzPct val="25000"/>
              <a:buFont typeface="Gill Sans"/>
              <a:buNone/>
            </a:pPr>
            <a:r>
              <a:rPr lang="en-US"/>
              <a:t>Survey Outcome</a:t>
            </a:r>
          </a:p>
        </p:txBody>
      </p:sp>
      <p:sp>
        <p:nvSpPr>
          <p:cNvPr id="350" name="Shape 350"/>
          <p:cNvSpPr txBox="1">
            <a:spLocks noGrp="1"/>
          </p:cNvSpPr>
          <p:nvPr>
            <p:ph type="body" idx="1"/>
          </p:nvPr>
        </p:nvSpPr>
        <p:spPr>
          <a:xfrm>
            <a:off x="709900" y="1269875"/>
            <a:ext cx="8050200" cy="17547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AutoNum type="arabicPeriod"/>
            </a:pPr>
            <a:r>
              <a:rPr lang="en-US" sz="2800" b="0" i="0" u="none" strike="noStrike" cap="none">
                <a:solidFill>
                  <a:schemeClr val="dk1"/>
                </a:solidFill>
                <a:latin typeface="Gill Sans"/>
                <a:ea typeface="Gill Sans"/>
                <a:cs typeface="Gill Sans"/>
                <a:sym typeface="Gill Sans"/>
              </a:rPr>
              <a:t>Very little exposure to WCs in core curricula</a:t>
            </a:r>
          </a:p>
          <a:p>
            <a:pPr marL="342900" marR="0" lvl="0" indent="-342900" algn="l" rtl="0">
              <a:spcBef>
                <a:spcPts val="560"/>
              </a:spcBef>
              <a:spcAft>
                <a:spcPts val="0"/>
              </a:spcAft>
              <a:buClr>
                <a:schemeClr val="dk1"/>
              </a:buClr>
              <a:buSzPct val="100000"/>
              <a:buFont typeface="Arial"/>
              <a:buAutoNum type="arabicPeriod"/>
            </a:pPr>
            <a:r>
              <a:rPr lang="en-US" sz="2800" b="0" i="0" u="none" strike="noStrike" cap="none">
                <a:solidFill>
                  <a:schemeClr val="dk1"/>
                </a:solidFill>
                <a:latin typeface="Gill Sans"/>
                <a:ea typeface="Gill Sans"/>
                <a:cs typeface="Gill Sans"/>
                <a:sym typeface="Gill Sans"/>
              </a:rPr>
              <a:t>Strong desire for this training around the world</a:t>
            </a:r>
          </a:p>
          <a:p>
            <a:pPr marL="342900" marR="0" lvl="0" indent="-342900" algn="l" rtl="0">
              <a:spcBef>
                <a:spcPts val="560"/>
              </a:spcBef>
              <a:buClr>
                <a:schemeClr val="dk1"/>
              </a:buClr>
              <a:buSzPct val="100000"/>
              <a:buFont typeface="Arial"/>
              <a:buAutoNum type="arabicPeriod"/>
            </a:pPr>
            <a:r>
              <a:rPr lang="en-US" sz="2800" b="0" i="0" u="none" strike="noStrike" cap="none">
                <a:solidFill>
                  <a:schemeClr val="dk1"/>
                </a:solidFill>
                <a:latin typeface="Gill Sans"/>
                <a:ea typeface="Gill Sans"/>
                <a:cs typeface="Gill Sans"/>
                <a:sym typeface="Gill Sans"/>
              </a:rPr>
              <a:t>Some early-adopters demonstrating success</a:t>
            </a:r>
          </a:p>
        </p:txBody>
      </p:sp>
      <p:pic>
        <p:nvPicPr>
          <p:cNvPr id="351" name="Shape 351"/>
          <p:cNvPicPr preferRelativeResize="0"/>
          <p:nvPr/>
        </p:nvPicPr>
        <p:blipFill rotWithShape="1">
          <a:blip r:embed="rId3">
            <a:alphaModFix/>
          </a:blip>
          <a:srcRect/>
          <a:stretch/>
        </p:blipFill>
        <p:spPr>
          <a:xfrm>
            <a:off x="2460600" y="3024574"/>
            <a:ext cx="4222800" cy="2547600"/>
          </a:xfrm>
          <a:prstGeom prst="rect">
            <a:avLst/>
          </a:prstGeom>
          <a:noFill/>
          <a:ln>
            <a:noFill/>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3" name="Shape 1223"/>
          <p:cNvSpPr txBox="1">
            <a:spLocks noGrp="1"/>
          </p:cNvSpPr>
          <p:nvPr>
            <p:ph type="title"/>
          </p:nvPr>
        </p:nvSpPr>
        <p:spPr>
          <a:xfrm>
            <a:off x="0" y="1546"/>
            <a:ext cx="9144000" cy="126832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437E7D"/>
              </a:buClr>
              <a:buSzPct val="25000"/>
              <a:buFont typeface="Gill Sans"/>
              <a:buNone/>
            </a:pPr>
            <a:r>
              <a:rPr lang="en-US" sz="3600" b="0" i="0" u="none" strike="noStrike" cap="none">
                <a:solidFill>
                  <a:srgbClr val="437E7D"/>
                </a:solidFill>
                <a:latin typeface="Gill Sans"/>
                <a:ea typeface="Gill Sans"/>
                <a:cs typeface="Gill Sans"/>
                <a:sym typeface="Gill Sans"/>
              </a:rPr>
              <a:t>Learnings and Observations</a:t>
            </a:r>
          </a:p>
        </p:txBody>
      </p:sp>
      <p:sp>
        <p:nvSpPr>
          <p:cNvPr id="1224" name="Shape 1224"/>
          <p:cNvSpPr>
            <a:spLocks noGrp="1"/>
          </p:cNvSpPr>
          <p:nvPr>
            <p:ph type="body" idx="1"/>
          </p:nvPr>
        </p:nvSpPr>
        <p:spPr>
          <a:xfrm>
            <a:off x="5177480" y="1070512"/>
            <a:ext cx="3966518" cy="1007074"/>
          </a:xfrm>
          <a:prstGeom prst="wedgeRectCallout">
            <a:avLst>
              <a:gd name="adj1" fmla="val -91668"/>
              <a:gd name="adj2" fmla="val -1816"/>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1400" b="0" i="0" u="none" strike="noStrike" cap="none">
                <a:solidFill>
                  <a:schemeClr val="dk1"/>
                </a:solidFill>
                <a:latin typeface="Gill Sans"/>
                <a:ea typeface="Gill Sans"/>
                <a:cs typeface="Gill Sans"/>
                <a:sym typeface="Gill Sans"/>
              </a:rPr>
              <a:t>A much needed initiative, for the sake of continuity, continued consultations with ISWP for the wheelchair curriculum.</a:t>
            </a:r>
          </a:p>
        </p:txBody>
      </p:sp>
      <p:sp>
        <p:nvSpPr>
          <p:cNvPr id="1225" name="Shape 1225"/>
          <p:cNvSpPr/>
          <p:nvPr/>
        </p:nvSpPr>
        <p:spPr>
          <a:xfrm>
            <a:off x="5385487" y="3600557"/>
            <a:ext cx="3410464" cy="1007074"/>
          </a:xfrm>
          <a:prstGeom prst="wedgeRectCallout">
            <a:avLst>
              <a:gd name="adj1" fmla="val -85248"/>
              <a:gd name="adj2" fmla="val -198136"/>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1400">
                <a:solidFill>
                  <a:schemeClr val="dk1"/>
                </a:solidFill>
                <a:latin typeface="Calibri"/>
                <a:ea typeface="Calibri"/>
                <a:cs typeface="Calibri"/>
                <a:sym typeface="Calibri"/>
              </a:rPr>
              <a:t>It has been very importance to us to have ISWP support (basic test, online materials, feedback and experience from other </a:t>
            </a:r>
          </a:p>
        </p:txBody>
      </p:sp>
      <p:sp>
        <p:nvSpPr>
          <p:cNvPr id="1226" name="Shape 1226"/>
          <p:cNvSpPr txBox="1"/>
          <p:nvPr/>
        </p:nvSpPr>
        <p:spPr>
          <a:xfrm>
            <a:off x="403653" y="1574050"/>
            <a:ext cx="8336693" cy="405301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a:solidFill>
                  <a:schemeClr val="dk1"/>
                </a:solidFill>
                <a:latin typeface="Gill Sans"/>
                <a:ea typeface="Gill Sans"/>
                <a:cs typeface="Gill Sans"/>
                <a:sym typeface="Gill Sans"/>
              </a:rPr>
              <a:t>Importance of ISWP support.</a:t>
            </a:r>
          </a:p>
          <a:p>
            <a:pPr marL="342900" marR="0" lvl="0" indent="-342900" algn="l" rtl="0">
              <a:spcBef>
                <a:spcPts val="560"/>
              </a:spcBef>
              <a:spcAft>
                <a:spcPts val="0"/>
              </a:spcAft>
              <a:buClr>
                <a:srgbClr val="D8D8D8"/>
              </a:buClr>
              <a:buSzPct val="100000"/>
              <a:buFont typeface="Arial"/>
              <a:buChar char="•"/>
            </a:pPr>
            <a:r>
              <a:rPr lang="en-US" sz="2800">
                <a:solidFill>
                  <a:srgbClr val="D8D8D8"/>
                </a:solidFill>
                <a:latin typeface="Gill Sans"/>
                <a:ea typeface="Gill Sans"/>
                <a:cs typeface="Gill Sans"/>
                <a:sym typeface="Gill Sans"/>
              </a:rPr>
              <a:t>Looking forward to the development of the ‘Integration toolkit’.</a:t>
            </a:r>
          </a:p>
          <a:p>
            <a:pPr marL="342900" marR="0" lvl="0" indent="-342900" algn="l" rtl="0">
              <a:spcBef>
                <a:spcPts val="560"/>
              </a:spcBef>
              <a:spcAft>
                <a:spcPts val="0"/>
              </a:spcAft>
              <a:buClr>
                <a:srgbClr val="D8D8D8"/>
              </a:buClr>
              <a:buSzPct val="100000"/>
              <a:buFont typeface="Arial"/>
              <a:buChar char="•"/>
            </a:pPr>
            <a:r>
              <a:rPr lang="en-US" sz="2800">
                <a:solidFill>
                  <a:srgbClr val="D8D8D8"/>
                </a:solidFill>
                <a:latin typeface="Gill Sans"/>
                <a:ea typeface="Gill Sans"/>
                <a:cs typeface="Gill Sans"/>
                <a:sym typeface="Gill Sans"/>
              </a:rPr>
              <a:t>Knowledge sharing – 4 meetings held until now.</a:t>
            </a:r>
          </a:p>
          <a:p>
            <a:pPr marL="342900" marR="0" lvl="0" indent="-342900" algn="l" rtl="0">
              <a:spcBef>
                <a:spcPts val="560"/>
              </a:spcBef>
              <a:buClr>
                <a:srgbClr val="D8D8D8"/>
              </a:buClr>
              <a:buSzPct val="100000"/>
              <a:buFont typeface="Arial"/>
              <a:buChar char="•"/>
            </a:pPr>
            <a:r>
              <a:rPr lang="en-US" sz="2800">
                <a:solidFill>
                  <a:srgbClr val="D8D8D8"/>
                </a:solidFill>
                <a:latin typeface="Gill Sans"/>
                <a:ea typeface="Gill Sans"/>
                <a:cs typeface="Gill Sans"/>
                <a:sym typeface="Gill Sans"/>
              </a:rPr>
              <a:t>Sharing of course materials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1" name="Shape 1231"/>
          <p:cNvSpPr txBox="1">
            <a:spLocks noGrp="1"/>
          </p:cNvSpPr>
          <p:nvPr>
            <p:ph type="title"/>
          </p:nvPr>
        </p:nvSpPr>
        <p:spPr>
          <a:xfrm>
            <a:off x="0" y="1546"/>
            <a:ext cx="9144000" cy="126832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437E7D"/>
              </a:buClr>
              <a:buSzPct val="25000"/>
              <a:buFont typeface="Gill Sans"/>
              <a:buNone/>
            </a:pPr>
            <a:r>
              <a:rPr lang="en-US" sz="3600" b="0" i="0" u="none" strike="noStrike" cap="none">
                <a:solidFill>
                  <a:srgbClr val="437E7D"/>
                </a:solidFill>
                <a:latin typeface="Gill Sans"/>
                <a:ea typeface="Gill Sans"/>
                <a:cs typeface="Gill Sans"/>
                <a:sym typeface="Gill Sans"/>
              </a:rPr>
              <a:t>Learnings and Observations</a:t>
            </a:r>
          </a:p>
        </p:txBody>
      </p:sp>
      <p:sp>
        <p:nvSpPr>
          <p:cNvPr id="1232" name="Shape 1232"/>
          <p:cNvSpPr>
            <a:spLocks noGrp="1"/>
          </p:cNvSpPr>
          <p:nvPr>
            <p:ph type="body" idx="1"/>
          </p:nvPr>
        </p:nvSpPr>
        <p:spPr>
          <a:xfrm>
            <a:off x="4958849" y="3799699"/>
            <a:ext cx="3974999" cy="1119600"/>
          </a:xfrm>
          <a:prstGeom prst="wedgeRectCallout">
            <a:avLst>
              <a:gd name="adj1" fmla="val -78272"/>
              <a:gd name="adj2" fmla="val -190773"/>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Arial"/>
              <a:buNone/>
            </a:pPr>
            <a:r>
              <a:rPr lang="en-US" sz="1295" b="0" i="0" u="none" strike="noStrike" cap="none">
                <a:solidFill>
                  <a:schemeClr val="dk1"/>
                </a:solidFill>
                <a:latin typeface="Gill Sans"/>
                <a:ea typeface="Gill Sans"/>
                <a:cs typeface="Gill Sans"/>
                <a:sym typeface="Gill Sans"/>
              </a:rPr>
              <a:t>It is great if ISWP discuss at the High Level meeting and finalize what are the recommended topics for WSTP-b and WSTP-I; including teaching hours, class practical hours and clinical placement hours to integrate to the school of physiotherapy.</a:t>
            </a:r>
          </a:p>
        </p:txBody>
      </p:sp>
      <p:sp>
        <p:nvSpPr>
          <p:cNvPr id="1233" name="Shape 1233"/>
          <p:cNvSpPr txBox="1"/>
          <p:nvPr/>
        </p:nvSpPr>
        <p:spPr>
          <a:xfrm>
            <a:off x="457200" y="1297458"/>
            <a:ext cx="7871254" cy="405301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D8D8D8"/>
              </a:buClr>
              <a:buSzPct val="100000"/>
              <a:buFont typeface="Arial"/>
              <a:buChar char="•"/>
            </a:pPr>
            <a:r>
              <a:rPr lang="en-US" sz="2800">
                <a:solidFill>
                  <a:srgbClr val="D8D8D8"/>
                </a:solidFill>
                <a:latin typeface="Gill Sans"/>
                <a:ea typeface="Gill Sans"/>
                <a:cs typeface="Gill Sans"/>
                <a:sym typeface="Gill Sans"/>
              </a:rPr>
              <a:t>Importance of ISWP support.</a:t>
            </a:r>
          </a:p>
          <a:p>
            <a:pPr marL="342900" marR="0" lvl="0" indent="-342900" algn="l" rtl="0">
              <a:spcBef>
                <a:spcPts val="560"/>
              </a:spcBef>
              <a:spcAft>
                <a:spcPts val="0"/>
              </a:spcAft>
              <a:buClr>
                <a:schemeClr val="dk1"/>
              </a:buClr>
              <a:buSzPct val="100000"/>
              <a:buFont typeface="Arial"/>
              <a:buChar char="•"/>
            </a:pPr>
            <a:r>
              <a:rPr lang="en-US" sz="2800">
                <a:solidFill>
                  <a:schemeClr val="dk1"/>
                </a:solidFill>
                <a:latin typeface="Gill Sans"/>
                <a:ea typeface="Gill Sans"/>
                <a:cs typeface="Gill Sans"/>
                <a:sym typeface="Gill Sans"/>
              </a:rPr>
              <a:t>Looking forward to the development of the ‘Integration toolkit’.</a:t>
            </a:r>
          </a:p>
          <a:p>
            <a:pPr marL="342900" marR="0" lvl="0" indent="-342900" algn="l" rtl="0">
              <a:spcBef>
                <a:spcPts val="560"/>
              </a:spcBef>
              <a:spcAft>
                <a:spcPts val="0"/>
              </a:spcAft>
              <a:buClr>
                <a:srgbClr val="D8D8D8"/>
              </a:buClr>
              <a:buSzPct val="100000"/>
              <a:buFont typeface="Arial"/>
              <a:buChar char="•"/>
            </a:pPr>
            <a:r>
              <a:rPr lang="en-US" sz="2800">
                <a:solidFill>
                  <a:srgbClr val="D8D8D8"/>
                </a:solidFill>
                <a:latin typeface="Gill Sans"/>
                <a:ea typeface="Gill Sans"/>
                <a:cs typeface="Gill Sans"/>
                <a:sym typeface="Gill Sans"/>
              </a:rPr>
              <a:t>Knowledge sharing – 4 meetings held until now.</a:t>
            </a:r>
          </a:p>
          <a:p>
            <a:pPr marL="342900" marR="0" lvl="0" indent="-342900" algn="l" rtl="0">
              <a:spcBef>
                <a:spcPts val="560"/>
              </a:spcBef>
              <a:buClr>
                <a:srgbClr val="D8D8D8"/>
              </a:buClr>
              <a:buSzPct val="100000"/>
              <a:buFont typeface="Arial"/>
              <a:buChar char="•"/>
            </a:pPr>
            <a:r>
              <a:rPr lang="en-US" sz="2800">
                <a:solidFill>
                  <a:srgbClr val="D8D8D8"/>
                </a:solidFill>
                <a:latin typeface="Gill Sans"/>
                <a:ea typeface="Gill Sans"/>
                <a:cs typeface="Gill Sans"/>
                <a:sym typeface="Gill Sans"/>
              </a:rPr>
              <a:t>Sharing of course materials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8" name="Shape 1238"/>
          <p:cNvSpPr txBox="1">
            <a:spLocks noGrp="1"/>
          </p:cNvSpPr>
          <p:nvPr>
            <p:ph type="title"/>
          </p:nvPr>
        </p:nvSpPr>
        <p:spPr>
          <a:xfrm>
            <a:off x="0" y="1546"/>
            <a:ext cx="9144000" cy="126832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437E7D"/>
              </a:buClr>
              <a:buSzPct val="25000"/>
              <a:buFont typeface="Gill Sans"/>
              <a:buNone/>
            </a:pPr>
            <a:r>
              <a:rPr lang="en-US" sz="3600" b="0" i="0" u="none" strike="noStrike" cap="none">
                <a:solidFill>
                  <a:srgbClr val="437E7D"/>
                </a:solidFill>
                <a:latin typeface="Gill Sans"/>
                <a:ea typeface="Gill Sans"/>
                <a:cs typeface="Gill Sans"/>
                <a:sym typeface="Gill Sans"/>
              </a:rPr>
              <a:t>Learnings and Observations</a:t>
            </a:r>
          </a:p>
        </p:txBody>
      </p:sp>
      <p:sp>
        <p:nvSpPr>
          <p:cNvPr id="1239" name="Shape 1239"/>
          <p:cNvSpPr>
            <a:spLocks noGrp="1"/>
          </p:cNvSpPr>
          <p:nvPr>
            <p:ph type="body" idx="1"/>
          </p:nvPr>
        </p:nvSpPr>
        <p:spPr>
          <a:xfrm>
            <a:off x="5346357" y="1269873"/>
            <a:ext cx="3637006" cy="624014"/>
          </a:xfrm>
          <a:prstGeom prst="wedgeRectCallout">
            <a:avLst>
              <a:gd name="adj1" fmla="val -69946"/>
              <a:gd name="adj2" fmla="val 194977"/>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1400" b="0" i="0" u="none" strike="noStrike" cap="none">
                <a:solidFill>
                  <a:schemeClr val="dk1"/>
                </a:solidFill>
                <a:latin typeface="Gill Sans"/>
                <a:ea typeface="Gill Sans"/>
                <a:cs typeface="Gill Sans"/>
                <a:sym typeface="Gill Sans"/>
              </a:rPr>
              <a:t>Learning from the experiences of others who are integrating is helping.</a:t>
            </a:r>
          </a:p>
        </p:txBody>
      </p:sp>
      <p:sp>
        <p:nvSpPr>
          <p:cNvPr id="1240" name="Shape 1240"/>
          <p:cNvSpPr/>
          <p:nvPr/>
        </p:nvSpPr>
        <p:spPr>
          <a:xfrm>
            <a:off x="5177480" y="3865114"/>
            <a:ext cx="3966518" cy="624014"/>
          </a:xfrm>
          <a:prstGeom prst="wedgeRectCallout">
            <a:avLst>
              <a:gd name="adj1" fmla="val -63943"/>
              <a:gd name="adj2" fmla="val -153538"/>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1400">
                <a:solidFill>
                  <a:schemeClr val="dk1"/>
                </a:solidFill>
                <a:latin typeface="Calibri"/>
                <a:ea typeface="Calibri"/>
                <a:cs typeface="Calibri"/>
                <a:sym typeface="Calibri"/>
              </a:rPr>
              <a:t>Participants were encouraged to initiate exchange and ideas during the online meetings</a:t>
            </a:r>
          </a:p>
        </p:txBody>
      </p:sp>
      <p:sp>
        <p:nvSpPr>
          <p:cNvPr id="1241" name="Shape 1241"/>
          <p:cNvSpPr txBox="1"/>
          <p:nvPr/>
        </p:nvSpPr>
        <p:spPr>
          <a:xfrm>
            <a:off x="457200" y="1297458"/>
            <a:ext cx="7920681" cy="405301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D8D8D8"/>
              </a:buClr>
              <a:buSzPct val="100000"/>
              <a:buFont typeface="Arial"/>
              <a:buChar char="•"/>
            </a:pPr>
            <a:r>
              <a:rPr lang="en-US" sz="2800">
                <a:solidFill>
                  <a:srgbClr val="D8D8D8"/>
                </a:solidFill>
                <a:latin typeface="Gill Sans"/>
                <a:ea typeface="Gill Sans"/>
                <a:cs typeface="Gill Sans"/>
                <a:sym typeface="Gill Sans"/>
              </a:rPr>
              <a:t>Importance of ISWP support.</a:t>
            </a:r>
          </a:p>
          <a:p>
            <a:pPr marL="342900" marR="0" lvl="0" indent="-342900" algn="l" rtl="0">
              <a:spcBef>
                <a:spcPts val="560"/>
              </a:spcBef>
              <a:spcAft>
                <a:spcPts val="0"/>
              </a:spcAft>
              <a:buClr>
                <a:srgbClr val="D8D8D8"/>
              </a:buClr>
              <a:buSzPct val="100000"/>
              <a:buFont typeface="Arial"/>
              <a:buChar char="•"/>
            </a:pPr>
            <a:r>
              <a:rPr lang="en-US" sz="2800">
                <a:solidFill>
                  <a:srgbClr val="D8D8D8"/>
                </a:solidFill>
                <a:latin typeface="Gill Sans"/>
                <a:ea typeface="Gill Sans"/>
                <a:cs typeface="Gill Sans"/>
                <a:sym typeface="Gill Sans"/>
              </a:rPr>
              <a:t>Looking forward to the development of the ‘Integration toolkit’.</a:t>
            </a:r>
          </a:p>
          <a:p>
            <a:pPr marL="342900" marR="0" lvl="0" indent="-342900" algn="l" rtl="0">
              <a:spcBef>
                <a:spcPts val="560"/>
              </a:spcBef>
              <a:spcAft>
                <a:spcPts val="0"/>
              </a:spcAft>
              <a:buClr>
                <a:schemeClr val="dk1"/>
              </a:buClr>
              <a:buSzPct val="100000"/>
              <a:buFont typeface="Arial"/>
              <a:buChar char="•"/>
            </a:pPr>
            <a:r>
              <a:rPr lang="en-US" sz="2800">
                <a:solidFill>
                  <a:schemeClr val="dk1"/>
                </a:solidFill>
                <a:latin typeface="Gill Sans"/>
                <a:ea typeface="Gill Sans"/>
                <a:cs typeface="Gill Sans"/>
                <a:sym typeface="Gill Sans"/>
              </a:rPr>
              <a:t>Knowledge sharing – 4 meetings held until now.</a:t>
            </a:r>
          </a:p>
          <a:p>
            <a:pPr marL="342900" marR="0" lvl="0" indent="-342900" algn="l" rtl="0">
              <a:spcBef>
                <a:spcPts val="560"/>
              </a:spcBef>
              <a:buClr>
                <a:srgbClr val="D8D8D8"/>
              </a:buClr>
              <a:buSzPct val="100000"/>
              <a:buFont typeface="Arial"/>
              <a:buChar char="•"/>
            </a:pPr>
            <a:r>
              <a:rPr lang="en-US" sz="2800">
                <a:solidFill>
                  <a:srgbClr val="D8D8D8"/>
                </a:solidFill>
                <a:latin typeface="Gill Sans"/>
                <a:ea typeface="Gill Sans"/>
                <a:cs typeface="Gill Sans"/>
                <a:sym typeface="Gill Sans"/>
              </a:rPr>
              <a:t>Sharing of course materials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sp>
        <p:nvSpPr>
          <p:cNvPr id="1246" name="Shape 1246"/>
          <p:cNvSpPr txBox="1">
            <a:spLocks noGrp="1"/>
          </p:cNvSpPr>
          <p:nvPr>
            <p:ph type="title"/>
          </p:nvPr>
        </p:nvSpPr>
        <p:spPr>
          <a:xfrm>
            <a:off x="0" y="1546"/>
            <a:ext cx="9144000" cy="126832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437E7D"/>
              </a:buClr>
              <a:buSzPct val="25000"/>
              <a:buFont typeface="Gill Sans"/>
              <a:buNone/>
            </a:pPr>
            <a:r>
              <a:rPr lang="en-US" sz="3600" b="0" i="0" u="none" strike="noStrike" cap="none">
                <a:solidFill>
                  <a:srgbClr val="437E7D"/>
                </a:solidFill>
                <a:latin typeface="Gill Sans"/>
                <a:ea typeface="Gill Sans"/>
                <a:cs typeface="Gill Sans"/>
                <a:sym typeface="Gill Sans"/>
              </a:rPr>
              <a:t>Learnings and Observations</a:t>
            </a:r>
          </a:p>
        </p:txBody>
      </p:sp>
      <p:sp>
        <p:nvSpPr>
          <p:cNvPr id="1247" name="Shape 1247"/>
          <p:cNvSpPr>
            <a:spLocks noGrp="1"/>
          </p:cNvSpPr>
          <p:nvPr>
            <p:ph type="body" idx="1"/>
          </p:nvPr>
        </p:nvSpPr>
        <p:spPr>
          <a:xfrm>
            <a:off x="4720280" y="4689389"/>
            <a:ext cx="3966518" cy="1007074"/>
          </a:xfrm>
          <a:prstGeom prst="wedgeRectCallout">
            <a:avLst>
              <a:gd name="adj1" fmla="val -77961"/>
              <a:gd name="adj2" fmla="val -144147"/>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1400" b="0" i="0" u="none" strike="noStrike" cap="none">
                <a:solidFill>
                  <a:schemeClr val="dk1"/>
                </a:solidFill>
                <a:latin typeface="Gill Sans"/>
                <a:ea typeface="Gill Sans"/>
                <a:cs typeface="Gill Sans"/>
                <a:sym typeface="Gill Sans"/>
              </a:rPr>
              <a:t>There was a strong focus on encouraging participants share materials (from their courses) on a shared online drive</a:t>
            </a:r>
          </a:p>
        </p:txBody>
      </p:sp>
      <p:sp>
        <p:nvSpPr>
          <p:cNvPr id="1248" name="Shape 1248"/>
          <p:cNvSpPr txBox="1"/>
          <p:nvPr/>
        </p:nvSpPr>
        <p:spPr>
          <a:xfrm>
            <a:off x="457200" y="1297458"/>
            <a:ext cx="7883610" cy="405301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D8D8D8"/>
              </a:buClr>
              <a:buSzPct val="100000"/>
              <a:buFont typeface="Arial"/>
              <a:buChar char="•"/>
            </a:pPr>
            <a:r>
              <a:rPr lang="en-US" sz="2800">
                <a:solidFill>
                  <a:srgbClr val="D8D8D8"/>
                </a:solidFill>
                <a:latin typeface="Gill Sans"/>
                <a:ea typeface="Gill Sans"/>
                <a:cs typeface="Gill Sans"/>
                <a:sym typeface="Gill Sans"/>
              </a:rPr>
              <a:t>Importance of ISWP support.</a:t>
            </a:r>
          </a:p>
          <a:p>
            <a:pPr marL="342900" marR="0" lvl="0" indent="-342900" algn="l" rtl="0">
              <a:spcBef>
                <a:spcPts val="560"/>
              </a:spcBef>
              <a:spcAft>
                <a:spcPts val="0"/>
              </a:spcAft>
              <a:buClr>
                <a:srgbClr val="D8D8D8"/>
              </a:buClr>
              <a:buSzPct val="100000"/>
              <a:buFont typeface="Arial"/>
              <a:buChar char="•"/>
            </a:pPr>
            <a:r>
              <a:rPr lang="en-US" sz="2800">
                <a:solidFill>
                  <a:srgbClr val="D8D8D8"/>
                </a:solidFill>
                <a:latin typeface="Gill Sans"/>
                <a:ea typeface="Gill Sans"/>
                <a:cs typeface="Gill Sans"/>
                <a:sym typeface="Gill Sans"/>
              </a:rPr>
              <a:t>Looking forward to the development of the ‘Integration toolkit’.</a:t>
            </a:r>
          </a:p>
          <a:p>
            <a:pPr marL="342900" marR="0" lvl="0" indent="-342900" algn="l" rtl="0">
              <a:spcBef>
                <a:spcPts val="560"/>
              </a:spcBef>
              <a:spcAft>
                <a:spcPts val="0"/>
              </a:spcAft>
              <a:buClr>
                <a:srgbClr val="D8D8D8"/>
              </a:buClr>
              <a:buSzPct val="100000"/>
              <a:buFont typeface="Arial"/>
              <a:buChar char="•"/>
            </a:pPr>
            <a:r>
              <a:rPr lang="en-US" sz="2800">
                <a:solidFill>
                  <a:srgbClr val="D8D8D8"/>
                </a:solidFill>
                <a:latin typeface="Gill Sans"/>
                <a:ea typeface="Gill Sans"/>
                <a:cs typeface="Gill Sans"/>
                <a:sym typeface="Gill Sans"/>
              </a:rPr>
              <a:t>Knowledge sharing – 4 meetings held until now.</a:t>
            </a:r>
          </a:p>
          <a:p>
            <a:pPr marL="342900" marR="0" lvl="0" indent="-342900" algn="l" rtl="0">
              <a:spcBef>
                <a:spcPts val="560"/>
              </a:spcBef>
              <a:buClr>
                <a:schemeClr val="dk1"/>
              </a:buClr>
              <a:buSzPct val="100000"/>
              <a:buFont typeface="Arial"/>
              <a:buChar char="•"/>
            </a:pPr>
            <a:r>
              <a:rPr lang="en-US" sz="2800">
                <a:solidFill>
                  <a:schemeClr val="dk1"/>
                </a:solidFill>
                <a:latin typeface="Gill Sans"/>
                <a:ea typeface="Gill Sans"/>
                <a:cs typeface="Gill Sans"/>
                <a:sym typeface="Gill Sans"/>
              </a:rPr>
              <a:t>Sharing of course materials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Shape 1254"/>
          <p:cNvSpPr txBox="1">
            <a:spLocks noGrp="1"/>
          </p:cNvSpPr>
          <p:nvPr>
            <p:ph type="title"/>
          </p:nvPr>
        </p:nvSpPr>
        <p:spPr>
          <a:xfrm>
            <a:off x="0" y="1546"/>
            <a:ext cx="9144000" cy="1268400"/>
          </a:xfrm>
          <a:prstGeom prst="rect">
            <a:avLst/>
          </a:prstGeom>
        </p:spPr>
        <p:txBody>
          <a:bodyPr lIns="91425" tIns="91425" rIns="91425" bIns="91425" anchor="ctr" anchorCtr="0">
            <a:noAutofit/>
          </a:bodyPr>
          <a:lstStyle/>
          <a:p>
            <a:pPr lvl="0">
              <a:spcBef>
                <a:spcPts val="0"/>
              </a:spcBef>
              <a:buNone/>
            </a:pPr>
            <a:r>
              <a:rPr lang="en-US"/>
              <a:t>Case Studies</a:t>
            </a:r>
          </a:p>
        </p:txBody>
      </p:sp>
      <p:sp>
        <p:nvSpPr>
          <p:cNvPr id="1255" name="Shape 1255"/>
          <p:cNvSpPr txBox="1">
            <a:spLocks noGrp="1"/>
          </p:cNvSpPr>
          <p:nvPr>
            <p:ph type="body" idx="1"/>
          </p:nvPr>
        </p:nvSpPr>
        <p:spPr>
          <a:xfrm>
            <a:off x="457200" y="1567149"/>
            <a:ext cx="8229600" cy="2464500"/>
          </a:xfrm>
          <a:prstGeom prst="rect">
            <a:avLst/>
          </a:prstGeom>
        </p:spPr>
        <p:txBody>
          <a:bodyPr lIns="91425" tIns="91425" rIns="91425" bIns="91425" anchor="t" anchorCtr="0">
            <a:noAutofit/>
          </a:bodyPr>
          <a:lstStyle/>
          <a:p>
            <a:pPr marL="0" lvl="0" indent="0">
              <a:spcBef>
                <a:spcPts val="0"/>
              </a:spcBef>
              <a:buNone/>
            </a:pPr>
            <a:r>
              <a:rPr lang="en-US"/>
              <a:t>Universidad CES - Colombia</a:t>
            </a:r>
          </a:p>
          <a:p>
            <a:pPr marL="0" lvl="0" indent="0" rtl="0">
              <a:spcBef>
                <a:spcPts val="0"/>
              </a:spcBef>
              <a:buNone/>
            </a:pPr>
            <a:endParaRPr/>
          </a:p>
          <a:p>
            <a:pPr marL="0" lvl="0" indent="0" rtl="0">
              <a:spcBef>
                <a:spcPts val="0"/>
              </a:spcBef>
              <a:buNone/>
            </a:pPr>
            <a:endParaRPr/>
          </a:p>
          <a:p>
            <a:pPr marL="0" lvl="0" indent="0">
              <a:spcBef>
                <a:spcPts val="0"/>
              </a:spcBef>
              <a:buNone/>
            </a:pPr>
            <a:r>
              <a:rPr lang="en-US"/>
              <a:t>University of Montreal - Canada</a:t>
            </a:r>
          </a:p>
        </p:txBody>
      </p:sp>
      <p:pic>
        <p:nvPicPr>
          <p:cNvPr id="1256" name="Shape 1256"/>
          <p:cNvPicPr preferRelativeResize="0"/>
          <p:nvPr/>
        </p:nvPicPr>
        <p:blipFill rotWithShape="1">
          <a:blip r:embed="rId3">
            <a:alphaModFix/>
          </a:blip>
          <a:srcRect b="17688"/>
          <a:stretch/>
        </p:blipFill>
        <p:spPr>
          <a:xfrm>
            <a:off x="4793525" y="1269949"/>
            <a:ext cx="2716800" cy="1369799"/>
          </a:xfrm>
          <a:prstGeom prst="rect">
            <a:avLst/>
          </a:prstGeom>
          <a:noFill/>
          <a:ln>
            <a:noFill/>
          </a:ln>
        </p:spPr>
      </p:pic>
      <p:pic>
        <p:nvPicPr>
          <p:cNvPr id="1257" name="Shape 1257"/>
          <p:cNvPicPr preferRelativeResize="0"/>
          <p:nvPr/>
        </p:nvPicPr>
        <p:blipFill>
          <a:blip r:embed="rId4">
            <a:alphaModFix/>
          </a:blip>
          <a:stretch>
            <a:fillRect/>
          </a:stretch>
        </p:blipFill>
        <p:spPr>
          <a:xfrm>
            <a:off x="5276850" y="2695574"/>
            <a:ext cx="3409950" cy="1466850"/>
          </a:xfrm>
          <a:prstGeom prst="rect">
            <a:avLst/>
          </a:prstGeom>
          <a:noFill/>
          <a:ln>
            <a:noFill/>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262"/>
        <p:cNvGrpSpPr/>
        <p:nvPr/>
      </p:nvGrpSpPr>
      <p:grpSpPr>
        <a:xfrm>
          <a:off x="0" y="0"/>
          <a:ext cx="0" cy="0"/>
          <a:chOff x="0" y="0"/>
          <a:chExt cx="0" cy="0"/>
        </a:xfrm>
      </p:grpSpPr>
      <p:sp>
        <p:nvSpPr>
          <p:cNvPr id="1263" name="Shape 1263"/>
          <p:cNvSpPr txBox="1">
            <a:spLocks noGrp="1"/>
          </p:cNvSpPr>
          <p:nvPr>
            <p:ph type="title"/>
          </p:nvPr>
        </p:nvSpPr>
        <p:spPr>
          <a:xfrm>
            <a:off x="0" y="-12"/>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Integration efforts department of physical therapy and school of medicine CES</a:t>
            </a:r>
          </a:p>
        </p:txBody>
      </p:sp>
      <p:cxnSp>
        <p:nvCxnSpPr>
          <p:cNvPr id="1264" name="Shape 1264"/>
          <p:cNvCxnSpPr/>
          <p:nvPr/>
        </p:nvCxnSpPr>
        <p:spPr>
          <a:xfrm rot="10800000" flipH="1">
            <a:off x="221672" y="3232484"/>
            <a:ext cx="8465100" cy="9600"/>
          </a:xfrm>
          <a:prstGeom prst="straightConnector1">
            <a:avLst/>
          </a:prstGeom>
          <a:noFill/>
          <a:ln w="25400" cap="flat" cmpd="sng">
            <a:solidFill>
              <a:schemeClr val="accent1"/>
            </a:solidFill>
            <a:prstDash val="solid"/>
            <a:round/>
            <a:headEnd type="none" w="med" len="med"/>
            <a:tailEnd type="stealth" w="lg" len="lg"/>
          </a:ln>
          <a:effectLst>
            <a:outerShdw blurRad="39999" dist="20000" dir="5400000" rotWithShape="0">
              <a:srgbClr val="000000">
                <a:alpha val="37650"/>
              </a:srgbClr>
            </a:outerShdw>
          </a:effectLst>
        </p:spPr>
      </p:cxnSp>
      <p:pic>
        <p:nvPicPr>
          <p:cNvPr id="1265" name="Shape 1265"/>
          <p:cNvPicPr preferRelativeResize="0"/>
          <p:nvPr/>
        </p:nvPicPr>
        <p:blipFill rotWithShape="1">
          <a:blip r:embed="rId3">
            <a:alphaModFix/>
          </a:blip>
          <a:srcRect/>
          <a:stretch/>
        </p:blipFill>
        <p:spPr>
          <a:xfrm>
            <a:off x="6274775" y="4013678"/>
            <a:ext cx="2412000" cy="1477200"/>
          </a:xfrm>
          <a:prstGeom prst="rect">
            <a:avLst/>
          </a:prstGeom>
          <a:noFill/>
          <a:ln>
            <a:noFill/>
          </a:ln>
        </p:spPr>
      </p:pic>
      <p:sp>
        <p:nvSpPr>
          <p:cNvPr id="1266" name="Shape 1266"/>
          <p:cNvSpPr txBox="1"/>
          <p:nvPr/>
        </p:nvSpPr>
        <p:spPr>
          <a:xfrm>
            <a:off x="1155703" y="4052017"/>
            <a:ext cx="17319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Basic test last year PT students</a:t>
            </a:r>
          </a:p>
        </p:txBody>
      </p:sp>
      <p:sp>
        <p:nvSpPr>
          <p:cNvPr id="1267" name="Shape 1267"/>
          <p:cNvSpPr txBox="1"/>
          <p:nvPr/>
        </p:nvSpPr>
        <p:spPr>
          <a:xfrm>
            <a:off x="102632" y="1816583"/>
            <a:ext cx="28209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Participated in ToT training: 1 basic and 1 M/S</a:t>
            </a:r>
          </a:p>
        </p:txBody>
      </p:sp>
      <p:cxnSp>
        <p:nvCxnSpPr>
          <p:cNvPr id="1268" name="Shape 1268"/>
          <p:cNvCxnSpPr/>
          <p:nvPr/>
        </p:nvCxnSpPr>
        <p:spPr>
          <a:xfrm>
            <a:off x="1100336" y="2462915"/>
            <a:ext cx="0" cy="769800"/>
          </a:xfrm>
          <a:prstGeom prst="straightConnector1">
            <a:avLst/>
          </a:prstGeom>
          <a:noFill/>
          <a:ln w="25400" cap="flat" cmpd="sng">
            <a:solidFill>
              <a:schemeClr val="accent1"/>
            </a:solidFill>
            <a:prstDash val="solid"/>
            <a:round/>
            <a:headEnd type="none" w="med" len="med"/>
            <a:tailEnd type="none" w="med" len="med"/>
          </a:ln>
          <a:effectLst>
            <a:outerShdw blurRad="39999" dist="20000" dir="5400000" rotWithShape="0">
              <a:srgbClr val="000000">
                <a:alpha val="37650"/>
              </a:srgbClr>
            </a:outerShdw>
          </a:effectLst>
        </p:spPr>
      </p:cxnSp>
      <p:sp>
        <p:nvSpPr>
          <p:cNvPr id="1269" name="Shape 1269"/>
          <p:cNvSpPr txBox="1"/>
          <p:nvPr/>
        </p:nvSpPr>
        <p:spPr>
          <a:xfrm>
            <a:off x="1092829" y="2876077"/>
            <a:ext cx="5730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Mar</a:t>
            </a:r>
          </a:p>
        </p:txBody>
      </p:sp>
      <p:sp>
        <p:nvSpPr>
          <p:cNvPr id="1270" name="Shape 1270"/>
          <p:cNvSpPr txBox="1"/>
          <p:nvPr/>
        </p:nvSpPr>
        <p:spPr>
          <a:xfrm>
            <a:off x="1993232" y="2891575"/>
            <a:ext cx="4326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Jul</a:t>
            </a:r>
          </a:p>
        </p:txBody>
      </p:sp>
      <p:cxnSp>
        <p:nvCxnSpPr>
          <p:cNvPr id="1271" name="Shape 1271"/>
          <p:cNvCxnSpPr/>
          <p:nvPr/>
        </p:nvCxnSpPr>
        <p:spPr>
          <a:xfrm>
            <a:off x="1992776" y="3243874"/>
            <a:ext cx="0" cy="769800"/>
          </a:xfrm>
          <a:prstGeom prst="straightConnector1">
            <a:avLst/>
          </a:prstGeom>
          <a:noFill/>
          <a:ln w="25400" cap="flat" cmpd="sng">
            <a:solidFill>
              <a:schemeClr val="accent1"/>
            </a:solidFill>
            <a:prstDash val="solid"/>
            <a:round/>
            <a:headEnd type="none" w="med" len="med"/>
            <a:tailEnd type="none" w="med" len="med"/>
          </a:ln>
          <a:effectLst>
            <a:outerShdw blurRad="39999" dist="20000" dir="5400000" rotWithShape="0">
              <a:srgbClr val="000000">
                <a:alpha val="37650"/>
              </a:srgbClr>
            </a:outerShdw>
          </a:effectLst>
        </p:spPr>
      </p:cxnSp>
      <p:sp>
        <p:nvSpPr>
          <p:cNvPr id="1272" name="Shape 1272"/>
          <p:cNvSpPr txBox="1"/>
          <p:nvPr/>
        </p:nvSpPr>
        <p:spPr>
          <a:xfrm>
            <a:off x="8159942" y="2829839"/>
            <a:ext cx="6525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2017</a:t>
            </a:r>
          </a:p>
        </p:txBody>
      </p:sp>
      <p:sp>
        <p:nvSpPr>
          <p:cNvPr id="1273" name="Shape 1273"/>
          <p:cNvSpPr txBox="1"/>
          <p:nvPr/>
        </p:nvSpPr>
        <p:spPr>
          <a:xfrm>
            <a:off x="891628" y="3242084"/>
            <a:ext cx="6525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2016</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279" name="Shape 1279"/>
          <p:cNvSpPr txBox="1">
            <a:spLocks noGrp="1"/>
          </p:cNvSpPr>
          <p:nvPr>
            <p:ph type="title"/>
          </p:nvPr>
        </p:nvSpPr>
        <p:spPr>
          <a:xfrm>
            <a:off x="332899" y="124325"/>
            <a:ext cx="8589000" cy="13257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i="0" u="none" strike="noStrike" cap="none">
                <a:solidFill>
                  <a:schemeClr val="dk1"/>
                </a:solidFill>
                <a:latin typeface="Calibri"/>
                <a:ea typeface="Calibri"/>
                <a:cs typeface="Calibri"/>
                <a:sym typeface="Calibri"/>
              </a:rPr>
              <a:t>ISWP basic test as diagnostic tool</a:t>
            </a:r>
          </a:p>
        </p:txBody>
      </p:sp>
      <p:sp>
        <p:nvSpPr>
          <p:cNvPr id="1280" name="Shape 1280"/>
          <p:cNvSpPr txBox="1">
            <a:spLocks noGrp="1"/>
          </p:cNvSpPr>
          <p:nvPr>
            <p:ph type="body" idx="1"/>
          </p:nvPr>
        </p:nvSpPr>
        <p:spPr>
          <a:xfrm>
            <a:off x="1033687" y="4529373"/>
            <a:ext cx="7886700" cy="1263000"/>
          </a:xfrm>
          <a:prstGeom prst="rect">
            <a:avLst/>
          </a:prstGeom>
          <a:noFill/>
          <a:ln>
            <a:noFill/>
          </a:ln>
        </p:spPr>
        <p:txBody>
          <a:bodyPr lIns="91425" tIns="45700" rIns="91425" bIns="45700" anchor="t" anchorCtr="0">
            <a:noAutofit/>
          </a:bodyPr>
          <a:lstStyle/>
          <a:p>
            <a:pPr marL="342900" marR="0" lvl="0" indent="-299720" algn="l" rtl="0">
              <a:lnSpc>
                <a:spcPct val="100000"/>
              </a:lnSpc>
              <a:spcBef>
                <a:spcPts val="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N=40</a:t>
            </a:r>
          </a:p>
          <a:p>
            <a:pPr marL="342900" marR="0" lvl="0" indent="-299720" algn="l" rtl="0">
              <a:lnSpc>
                <a:spcPct val="100000"/>
              </a:lnSpc>
              <a:spcBef>
                <a:spcPts val="496"/>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38 attended and 36 finished</a:t>
            </a:r>
          </a:p>
          <a:p>
            <a:pPr marL="342900" marR="0" lvl="0" indent="-299720" algn="l" rtl="0">
              <a:lnSpc>
                <a:spcPct val="100000"/>
              </a:lnSpc>
              <a:spcBef>
                <a:spcPts val="496"/>
              </a:spcBef>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Average % total score 57,4 ± 7,8 (75% needed to pass)</a:t>
            </a:r>
          </a:p>
        </p:txBody>
      </p:sp>
      <p:pic>
        <p:nvPicPr>
          <p:cNvPr id="1281" name="Shape 1281"/>
          <p:cNvPicPr preferRelativeResize="0"/>
          <p:nvPr/>
        </p:nvPicPr>
        <p:blipFill rotWithShape="1">
          <a:blip r:embed="rId3">
            <a:alphaModFix/>
          </a:blip>
          <a:srcRect/>
          <a:stretch/>
        </p:blipFill>
        <p:spPr>
          <a:xfrm>
            <a:off x="7124950" y="4703978"/>
            <a:ext cx="1492200" cy="913800"/>
          </a:xfrm>
          <a:prstGeom prst="rect">
            <a:avLst/>
          </a:prstGeom>
          <a:noFill/>
          <a:ln>
            <a:noFill/>
          </a:ln>
        </p:spPr>
      </p:pic>
      <p:pic>
        <p:nvPicPr>
          <p:cNvPr id="1282" name="Shape 1282"/>
          <p:cNvPicPr preferRelativeResize="0"/>
          <p:nvPr/>
        </p:nvPicPr>
        <p:blipFill>
          <a:blip r:embed="rId4">
            <a:alphaModFix/>
          </a:blip>
          <a:stretch>
            <a:fillRect/>
          </a:stretch>
        </p:blipFill>
        <p:spPr>
          <a:xfrm>
            <a:off x="1086650" y="1398101"/>
            <a:ext cx="6970687" cy="3067102"/>
          </a:xfrm>
          <a:prstGeom prst="rect">
            <a:avLst/>
          </a:prstGeom>
          <a:noFill/>
          <a:ln>
            <a:noFill/>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Shape 1288"/>
          <p:cNvSpPr txBox="1">
            <a:spLocks noGrp="1"/>
          </p:cNvSpPr>
          <p:nvPr>
            <p:ph type="title"/>
          </p:nvPr>
        </p:nvSpPr>
        <p:spPr>
          <a:xfrm>
            <a:off x="172551" y="1651846"/>
            <a:ext cx="3490200" cy="28938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buClr>
                <a:schemeClr val="dk1"/>
              </a:buClr>
              <a:buSzPct val="25000"/>
              <a:buFont typeface="Calibri"/>
              <a:buNone/>
            </a:pPr>
            <a:r>
              <a:rPr lang="en-US" sz="3600" b="1" i="0" u="none" strike="noStrike" cap="none">
                <a:solidFill>
                  <a:schemeClr val="dk1"/>
                </a:solidFill>
                <a:latin typeface="Calibri"/>
                <a:ea typeface="Calibri"/>
                <a:cs typeface="Calibri"/>
                <a:sym typeface="Calibri"/>
              </a:rPr>
              <a:t>Problematic topics</a:t>
            </a:r>
            <a:br>
              <a:rPr lang="en-US" sz="3600" b="1" i="0" u="none" strike="noStrike" cap="none">
                <a:solidFill>
                  <a:schemeClr val="dk1"/>
                </a:solidFill>
                <a:latin typeface="Calibri"/>
                <a:ea typeface="Calibri"/>
                <a:cs typeface="Calibri"/>
                <a:sym typeface="Calibri"/>
              </a:rPr>
            </a:br>
            <a:r>
              <a:rPr lang="en-US" sz="3600" b="1" i="0" u="none" strike="noStrike" cap="none">
                <a:solidFill>
                  <a:schemeClr val="dk1"/>
                </a:solidFill>
                <a:latin typeface="Calibri"/>
                <a:ea typeface="Calibri"/>
                <a:cs typeface="Calibri"/>
                <a:sym typeface="Calibri"/>
              </a:rPr>
              <a:t/>
            </a:r>
            <a:br>
              <a:rPr lang="en-US" sz="3600" b="1" i="0" u="none" strike="noStrike" cap="none">
                <a:solidFill>
                  <a:schemeClr val="dk1"/>
                </a:solidFill>
                <a:latin typeface="Calibri"/>
                <a:ea typeface="Calibri"/>
                <a:cs typeface="Calibri"/>
                <a:sym typeface="Calibri"/>
              </a:rPr>
            </a:br>
            <a:endParaRPr lang="en-US" sz="3600" b="1" i="0" u="none" strike="noStrike" cap="none">
              <a:solidFill>
                <a:schemeClr val="dk1"/>
              </a:solidFill>
              <a:latin typeface="Calibri"/>
              <a:ea typeface="Calibri"/>
              <a:cs typeface="Calibri"/>
              <a:sym typeface="Calibri"/>
            </a:endParaRPr>
          </a:p>
        </p:txBody>
      </p:sp>
      <p:pic>
        <p:nvPicPr>
          <p:cNvPr id="1289" name="Shape 1289" descr="Pasos del servicio de sillas de ruedas: remisión y cita; estudios; prescripción (selección); financiamiento y pedido; preparación del producto (silla de ruedas); prueb de ajuste; capacitación del usuario; mantenimiento, reparación y seguimiento. "/>
          <p:cNvPicPr preferRelativeResize="0"/>
          <p:nvPr/>
        </p:nvPicPr>
        <p:blipFill rotWithShape="1">
          <a:blip r:embed="rId3">
            <a:alphaModFix/>
          </a:blip>
          <a:srcRect/>
          <a:stretch/>
        </p:blipFill>
        <p:spPr>
          <a:xfrm>
            <a:off x="3904009" y="312723"/>
            <a:ext cx="3968400" cy="5255100"/>
          </a:xfrm>
          <a:prstGeom prst="rect">
            <a:avLst/>
          </a:prstGeom>
          <a:noFill/>
          <a:ln>
            <a:noFill/>
          </a:ln>
        </p:spPr>
      </p:pic>
      <p:sp>
        <p:nvSpPr>
          <p:cNvPr id="1290" name="Shape 1290"/>
          <p:cNvSpPr/>
          <p:nvPr/>
        </p:nvSpPr>
        <p:spPr>
          <a:xfrm>
            <a:off x="6009751" y="871959"/>
            <a:ext cx="1615499" cy="977400"/>
          </a:xfrm>
          <a:prstGeom prst="rect">
            <a:avLst/>
          </a:prstGeom>
          <a:noFill/>
          <a:ln w="57150" cap="flat" cmpd="sng">
            <a:solidFill>
              <a:srgbClr val="FF0000"/>
            </a:solidFill>
            <a:prstDash val="solid"/>
            <a:round/>
            <a:headEnd type="none" w="med" len="med"/>
            <a:tailEnd type="none" w="med" len="med"/>
          </a:ln>
          <a:effectLst>
            <a:outerShdw blurRad="39999" dist="23000" dir="5400000" rotWithShape="0">
              <a:srgbClr val="000000">
                <a:alpha val="349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291" name="Shape 1291"/>
          <p:cNvSpPr/>
          <p:nvPr/>
        </p:nvSpPr>
        <p:spPr>
          <a:xfrm>
            <a:off x="4413656" y="1849369"/>
            <a:ext cx="1596000" cy="948600"/>
          </a:xfrm>
          <a:prstGeom prst="rect">
            <a:avLst/>
          </a:prstGeom>
          <a:noFill/>
          <a:ln w="57150" cap="flat" cmpd="sng">
            <a:solidFill>
              <a:srgbClr val="FF0000"/>
            </a:solidFill>
            <a:prstDash val="solid"/>
            <a:round/>
            <a:headEnd type="none" w="med" len="med"/>
            <a:tailEnd type="none" w="med" len="med"/>
          </a:ln>
          <a:effectLst>
            <a:outerShdw blurRad="39999" dist="23000" dir="5400000" rotWithShape="0">
              <a:srgbClr val="000000">
                <a:alpha val="349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292" name="Shape 1292"/>
          <p:cNvSpPr/>
          <p:nvPr/>
        </p:nvSpPr>
        <p:spPr>
          <a:xfrm>
            <a:off x="4413656" y="2797818"/>
            <a:ext cx="3211500" cy="948599"/>
          </a:xfrm>
          <a:prstGeom prst="rect">
            <a:avLst/>
          </a:prstGeom>
          <a:noFill/>
          <a:ln w="57150" cap="flat" cmpd="sng">
            <a:solidFill>
              <a:srgbClr val="FF0000"/>
            </a:solidFill>
            <a:prstDash val="solid"/>
            <a:round/>
            <a:headEnd type="none" w="med" len="med"/>
            <a:tailEnd type="none" w="med" len="med"/>
          </a:ln>
          <a:effectLst>
            <a:outerShdw blurRad="39999" dist="23000" dir="5400000" rotWithShape="0">
              <a:srgbClr val="000000">
                <a:alpha val="349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293" name="Shape 1293"/>
          <p:cNvSpPr/>
          <p:nvPr/>
        </p:nvSpPr>
        <p:spPr>
          <a:xfrm>
            <a:off x="4413656" y="3726276"/>
            <a:ext cx="3211500" cy="1402800"/>
          </a:xfrm>
          <a:prstGeom prst="rect">
            <a:avLst/>
          </a:prstGeom>
          <a:noFill/>
          <a:ln w="57150" cap="flat" cmpd="sng">
            <a:solidFill>
              <a:srgbClr val="FF0000"/>
            </a:solidFill>
            <a:prstDash val="solid"/>
            <a:round/>
            <a:headEnd type="none" w="med" len="med"/>
            <a:tailEnd type="none" w="med" len="med"/>
          </a:ln>
          <a:effectLst>
            <a:outerShdw blurRad="39999" dist="23000" dir="5400000" rotWithShape="0">
              <a:srgbClr val="000000">
                <a:alpha val="349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297"/>
        <p:cNvGrpSpPr/>
        <p:nvPr/>
      </p:nvGrpSpPr>
      <p:grpSpPr>
        <a:xfrm>
          <a:off x="0" y="0"/>
          <a:ext cx="0" cy="0"/>
          <a:chOff x="0" y="0"/>
          <a:chExt cx="0" cy="0"/>
        </a:xfrm>
      </p:grpSpPr>
      <p:sp>
        <p:nvSpPr>
          <p:cNvPr id="1298" name="Shape 1298"/>
          <p:cNvSpPr txBox="1">
            <a:spLocks noGrp="1"/>
          </p:cNvSpPr>
          <p:nvPr>
            <p:ph type="title"/>
          </p:nvPr>
        </p:nvSpPr>
        <p:spPr>
          <a:xfrm>
            <a:off x="0" y="274637"/>
            <a:ext cx="9144000" cy="11430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437E7D"/>
              </a:buClr>
              <a:buSzPct val="25000"/>
              <a:buFont typeface="Gill Sans"/>
              <a:buNone/>
            </a:pPr>
            <a:r>
              <a:rPr lang="en-US" sz="3240" b="0" i="0" u="none" strike="noStrike" cap="none">
                <a:solidFill>
                  <a:srgbClr val="437E7D"/>
                </a:solidFill>
                <a:latin typeface="Gill Sans"/>
                <a:ea typeface="Gill Sans"/>
                <a:cs typeface="Gill Sans"/>
                <a:sym typeface="Gill Sans"/>
              </a:rPr>
              <a:t>Integration in CES Dept. of PT &amp; Medicine</a:t>
            </a:r>
          </a:p>
        </p:txBody>
      </p:sp>
      <p:cxnSp>
        <p:nvCxnSpPr>
          <p:cNvPr id="1299" name="Shape 1299"/>
          <p:cNvCxnSpPr/>
          <p:nvPr/>
        </p:nvCxnSpPr>
        <p:spPr>
          <a:xfrm rot="10800000" flipH="1">
            <a:off x="221672" y="3232575"/>
            <a:ext cx="8465126" cy="9509"/>
          </a:xfrm>
          <a:prstGeom prst="straightConnector1">
            <a:avLst/>
          </a:prstGeom>
          <a:noFill/>
          <a:ln w="25400" cap="flat" cmpd="sng">
            <a:solidFill>
              <a:schemeClr val="accent1"/>
            </a:solidFill>
            <a:prstDash val="solid"/>
            <a:round/>
            <a:headEnd type="none" w="med" len="med"/>
            <a:tailEnd type="stealth" w="lg" len="lg"/>
          </a:ln>
          <a:effectLst>
            <a:outerShdw blurRad="39999" dist="20000" dir="5400000" rotWithShape="0">
              <a:srgbClr val="000000">
                <a:alpha val="37647"/>
              </a:srgbClr>
            </a:outerShdw>
          </a:effectLst>
        </p:spPr>
      </p:cxnSp>
      <p:pic>
        <p:nvPicPr>
          <p:cNvPr id="1300" name="Shape 1300"/>
          <p:cNvPicPr preferRelativeResize="0"/>
          <p:nvPr/>
        </p:nvPicPr>
        <p:blipFill rotWithShape="1">
          <a:blip r:embed="rId3">
            <a:alphaModFix/>
          </a:blip>
          <a:srcRect/>
          <a:stretch/>
        </p:blipFill>
        <p:spPr>
          <a:xfrm>
            <a:off x="6400569" y="4611366"/>
            <a:ext cx="2411999" cy="1477200"/>
          </a:xfrm>
          <a:prstGeom prst="rect">
            <a:avLst/>
          </a:prstGeom>
          <a:noFill/>
          <a:ln>
            <a:noFill/>
          </a:ln>
        </p:spPr>
      </p:pic>
      <p:sp>
        <p:nvSpPr>
          <p:cNvPr id="1301" name="Shape 1301"/>
          <p:cNvSpPr txBox="1"/>
          <p:nvPr/>
        </p:nvSpPr>
        <p:spPr>
          <a:xfrm>
            <a:off x="1155703" y="4052017"/>
            <a:ext cx="1731942"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Basic test last year PT students</a:t>
            </a:r>
          </a:p>
        </p:txBody>
      </p:sp>
      <p:sp>
        <p:nvSpPr>
          <p:cNvPr id="1302" name="Shape 1302"/>
          <p:cNvSpPr txBox="1"/>
          <p:nvPr/>
        </p:nvSpPr>
        <p:spPr>
          <a:xfrm>
            <a:off x="3778950" y="3959675"/>
            <a:ext cx="2412000" cy="2031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Hybrid basic training:</a:t>
            </a:r>
          </a:p>
          <a:p>
            <a:pPr marL="0" marR="0" lvl="0" indent="0" algn="l" rtl="0">
              <a:spcBef>
                <a:spcPts val="0"/>
              </a:spcBef>
              <a:buSzPct val="25000"/>
              <a:buNone/>
            </a:pPr>
            <a:r>
              <a:rPr lang="en-US" sz="1800">
                <a:solidFill>
                  <a:schemeClr val="dk1"/>
                </a:solidFill>
                <a:latin typeface="Calibri"/>
                <a:ea typeface="Calibri"/>
                <a:cs typeface="Calibri"/>
                <a:sym typeface="Calibri"/>
              </a:rPr>
              <a:t>1 PT, 1 Eng, 1 PM&amp;R trainers </a:t>
            </a:r>
          </a:p>
          <a:p>
            <a:pPr marL="0" marR="0" lvl="0" indent="0" algn="l" rtl="0">
              <a:spcBef>
                <a:spcPts val="0"/>
              </a:spcBef>
              <a:buSzPct val="25000"/>
              <a:buNone/>
            </a:pPr>
            <a:r>
              <a:rPr lang="en-US" sz="1800">
                <a:solidFill>
                  <a:schemeClr val="dk1"/>
                </a:solidFill>
                <a:latin typeface="Calibri"/>
                <a:ea typeface="Calibri"/>
                <a:cs typeface="Calibri"/>
                <a:sym typeface="Calibri"/>
              </a:rPr>
              <a:t>2 PT instructors participated</a:t>
            </a:r>
          </a:p>
          <a:p>
            <a:pPr marL="0" marR="0" lvl="0" indent="0" algn="l" rtl="0">
              <a:spcBef>
                <a:spcPts val="0"/>
              </a:spcBef>
              <a:buSzPct val="25000"/>
              <a:buNone/>
            </a:pPr>
            <a:r>
              <a:rPr lang="en-US" sz="1800">
                <a:solidFill>
                  <a:schemeClr val="dk1"/>
                </a:solidFill>
                <a:latin typeface="Calibri"/>
                <a:ea typeface="Calibri"/>
                <a:cs typeface="Calibri"/>
                <a:sym typeface="Calibri"/>
              </a:rPr>
              <a:t>Procured tools and donated WCs</a:t>
            </a:r>
          </a:p>
        </p:txBody>
      </p:sp>
      <p:sp>
        <p:nvSpPr>
          <p:cNvPr id="1303" name="Shape 1303"/>
          <p:cNvSpPr txBox="1"/>
          <p:nvPr/>
        </p:nvSpPr>
        <p:spPr>
          <a:xfrm>
            <a:off x="6127103" y="3997983"/>
            <a:ext cx="2276012"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Pilot: ICF and basic WC provision (20 hrs)</a:t>
            </a:r>
          </a:p>
        </p:txBody>
      </p:sp>
      <p:sp>
        <p:nvSpPr>
          <p:cNvPr id="1304" name="Shape 1304"/>
          <p:cNvSpPr txBox="1"/>
          <p:nvPr/>
        </p:nvSpPr>
        <p:spPr>
          <a:xfrm>
            <a:off x="102632" y="1816583"/>
            <a:ext cx="2820766"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Participated in ToT training: 1 basic and 1 M/S</a:t>
            </a:r>
          </a:p>
        </p:txBody>
      </p:sp>
      <p:sp>
        <p:nvSpPr>
          <p:cNvPr id="1305" name="Shape 1305"/>
          <p:cNvSpPr txBox="1"/>
          <p:nvPr/>
        </p:nvSpPr>
        <p:spPr>
          <a:xfrm>
            <a:off x="2887644" y="1816583"/>
            <a:ext cx="2309464"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Interview head of PT undergraduate</a:t>
            </a:r>
          </a:p>
        </p:txBody>
      </p:sp>
      <p:sp>
        <p:nvSpPr>
          <p:cNvPr id="1306" name="Shape 1306"/>
          <p:cNvSpPr txBox="1"/>
          <p:nvPr/>
        </p:nvSpPr>
        <p:spPr>
          <a:xfrm>
            <a:off x="5925437" y="1584401"/>
            <a:ext cx="3080293"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Hybrid training with ICRC AND interprofessional ICF and WC</a:t>
            </a:r>
          </a:p>
          <a:p>
            <a:pPr marL="0" marR="0" lvl="0" indent="0" algn="l" rtl="0">
              <a:spcBef>
                <a:spcPts val="0"/>
              </a:spcBef>
              <a:buSzPct val="25000"/>
              <a:buNone/>
            </a:pPr>
            <a:r>
              <a:rPr lang="en-US" sz="1800">
                <a:solidFill>
                  <a:schemeClr val="dk1"/>
                </a:solidFill>
                <a:latin typeface="Calibri"/>
                <a:ea typeface="Calibri"/>
                <a:cs typeface="Calibri"/>
                <a:sym typeface="Calibri"/>
              </a:rPr>
              <a:t>AND Stakeholders meeting</a:t>
            </a:r>
          </a:p>
        </p:txBody>
      </p:sp>
      <p:cxnSp>
        <p:nvCxnSpPr>
          <p:cNvPr id="1307" name="Shape 1307"/>
          <p:cNvCxnSpPr/>
          <p:nvPr/>
        </p:nvCxnSpPr>
        <p:spPr>
          <a:xfrm>
            <a:off x="1100336" y="2462915"/>
            <a:ext cx="0" cy="769661"/>
          </a:xfrm>
          <a:prstGeom prst="straightConnector1">
            <a:avLst/>
          </a:prstGeom>
          <a:noFill/>
          <a:ln w="25400" cap="flat" cmpd="sng">
            <a:solidFill>
              <a:schemeClr val="accent1"/>
            </a:solidFill>
            <a:prstDash val="solid"/>
            <a:round/>
            <a:headEnd type="none" w="med" len="med"/>
            <a:tailEnd type="none" w="med" len="med"/>
          </a:ln>
          <a:effectLst>
            <a:outerShdw blurRad="39999" dist="20000" dir="5400000" rotWithShape="0">
              <a:srgbClr val="000000">
                <a:alpha val="37647"/>
              </a:srgbClr>
            </a:outerShdw>
          </a:effectLst>
        </p:spPr>
      </p:cxnSp>
      <p:sp>
        <p:nvSpPr>
          <p:cNvPr id="1308" name="Shape 1308"/>
          <p:cNvSpPr txBox="1"/>
          <p:nvPr/>
        </p:nvSpPr>
        <p:spPr>
          <a:xfrm>
            <a:off x="1092829" y="2876077"/>
            <a:ext cx="57306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Mar</a:t>
            </a:r>
          </a:p>
        </p:txBody>
      </p:sp>
      <p:sp>
        <p:nvSpPr>
          <p:cNvPr id="1309" name="Shape 1309"/>
          <p:cNvSpPr txBox="1"/>
          <p:nvPr/>
        </p:nvSpPr>
        <p:spPr>
          <a:xfrm>
            <a:off x="1993232" y="2891575"/>
            <a:ext cx="43251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Jul</a:t>
            </a:r>
          </a:p>
        </p:txBody>
      </p:sp>
      <p:cxnSp>
        <p:nvCxnSpPr>
          <p:cNvPr id="1310" name="Shape 1310"/>
          <p:cNvCxnSpPr/>
          <p:nvPr/>
        </p:nvCxnSpPr>
        <p:spPr>
          <a:xfrm>
            <a:off x="1992776" y="3243874"/>
            <a:ext cx="0" cy="769661"/>
          </a:xfrm>
          <a:prstGeom prst="straightConnector1">
            <a:avLst/>
          </a:prstGeom>
          <a:noFill/>
          <a:ln w="25400" cap="flat" cmpd="sng">
            <a:solidFill>
              <a:schemeClr val="accent1"/>
            </a:solidFill>
            <a:prstDash val="solid"/>
            <a:round/>
            <a:headEnd type="none" w="med" len="med"/>
            <a:tailEnd type="none" w="med" len="med"/>
          </a:ln>
          <a:effectLst>
            <a:outerShdw blurRad="39999" dist="20000" dir="5400000" rotWithShape="0">
              <a:srgbClr val="000000">
                <a:alpha val="37647"/>
              </a:srgbClr>
            </a:outerShdw>
          </a:effectLst>
        </p:spPr>
      </p:cxnSp>
      <p:sp>
        <p:nvSpPr>
          <p:cNvPr id="1311" name="Shape 1311"/>
          <p:cNvSpPr txBox="1"/>
          <p:nvPr/>
        </p:nvSpPr>
        <p:spPr>
          <a:xfrm>
            <a:off x="6938727" y="2863243"/>
            <a:ext cx="52685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Feb</a:t>
            </a:r>
          </a:p>
        </p:txBody>
      </p:sp>
      <p:cxnSp>
        <p:nvCxnSpPr>
          <p:cNvPr id="1312" name="Shape 1312"/>
          <p:cNvCxnSpPr/>
          <p:nvPr/>
        </p:nvCxnSpPr>
        <p:spPr>
          <a:xfrm>
            <a:off x="6938727" y="3269528"/>
            <a:ext cx="0" cy="769661"/>
          </a:xfrm>
          <a:prstGeom prst="straightConnector1">
            <a:avLst/>
          </a:prstGeom>
          <a:noFill/>
          <a:ln w="25400" cap="flat" cmpd="sng">
            <a:solidFill>
              <a:schemeClr val="accent1"/>
            </a:solidFill>
            <a:prstDash val="solid"/>
            <a:round/>
            <a:headEnd type="none" w="med" len="med"/>
            <a:tailEnd type="none" w="med" len="med"/>
          </a:ln>
          <a:effectLst>
            <a:outerShdw blurRad="39999" dist="20000" dir="5400000" rotWithShape="0">
              <a:srgbClr val="000000">
                <a:alpha val="37647"/>
              </a:srgbClr>
            </a:outerShdw>
          </a:effectLst>
        </p:spPr>
      </p:cxnSp>
      <p:cxnSp>
        <p:nvCxnSpPr>
          <p:cNvPr id="1313" name="Shape 1313"/>
          <p:cNvCxnSpPr/>
          <p:nvPr/>
        </p:nvCxnSpPr>
        <p:spPr>
          <a:xfrm>
            <a:off x="3017560" y="2491247"/>
            <a:ext cx="0" cy="769661"/>
          </a:xfrm>
          <a:prstGeom prst="straightConnector1">
            <a:avLst/>
          </a:prstGeom>
          <a:noFill/>
          <a:ln w="25400" cap="flat" cmpd="sng">
            <a:solidFill>
              <a:schemeClr val="accent1"/>
            </a:solidFill>
            <a:prstDash val="solid"/>
            <a:round/>
            <a:headEnd type="none" w="med" len="med"/>
            <a:tailEnd type="none" w="med" len="med"/>
          </a:ln>
          <a:effectLst>
            <a:outerShdw blurRad="39999" dist="20000" dir="5400000" rotWithShape="0">
              <a:srgbClr val="000000">
                <a:alpha val="37647"/>
              </a:srgbClr>
            </a:outerShdw>
          </a:effectLst>
        </p:spPr>
      </p:cxnSp>
      <p:sp>
        <p:nvSpPr>
          <p:cNvPr id="1314" name="Shape 1314"/>
          <p:cNvSpPr txBox="1"/>
          <p:nvPr/>
        </p:nvSpPr>
        <p:spPr>
          <a:xfrm>
            <a:off x="3017560" y="2874283"/>
            <a:ext cx="52685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Sep</a:t>
            </a:r>
          </a:p>
        </p:txBody>
      </p:sp>
      <p:sp>
        <p:nvSpPr>
          <p:cNvPr id="1315" name="Shape 1315"/>
          <p:cNvSpPr txBox="1"/>
          <p:nvPr/>
        </p:nvSpPr>
        <p:spPr>
          <a:xfrm>
            <a:off x="4933680" y="2874283"/>
            <a:ext cx="51809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Oct</a:t>
            </a:r>
          </a:p>
        </p:txBody>
      </p:sp>
      <p:cxnSp>
        <p:nvCxnSpPr>
          <p:cNvPr id="1316" name="Shape 1316"/>
          <p:cNvCxnSpPr/>
          <p:nvPr/>
        </p:nvCxnSpPr>
        <p:spPr>
          <a:xfrm>
            <a:off x="4933680" y="3260908"/>
            <a:ext cx="0" cy="769661"/>
          </a:xfrm>
          <a:prstGeom prst="straightConnector1">
            <a:avLst/>
          </a:prstGeom>
          <a:noFill/>
          <a:ln w="25400" cap="flat" cmpd="sng">
            <a:solidFill>
              <a:schemeClr val="accent1"/>
            </a:solidFill>
            <a:prstDash val="solid"/>
            <a:round/>
            <a:headEnd type="none" w="med" len="med"/>
            <a:tailEnd type="none" w="med" len="med"/>
          </a:ln>
          <a:effectLst>
            <a:outerShdw blurRad="39999" dist="20000" dir="5400000" rotWithShape="0">
              <a:srgbClr val="000000">
                <a:alpha val="37647"/>
              </a:srgbClr>
            </a:outerShdw>
          </a:effectLst>
        </p:spPr>
      </p:cxnSp>
      <p:cxnSp>
        <p:nvCxnSpPr>
          <p:cNvPr id="1317" name="Shape 1317"/>
          <p:cNvCxnSpPr/>
          <p:nvPr/>
        </p:nvCxnSpPr>
        <p:spPr>
          <a:xfrm>
            <a:off x="8130290" y="2465180"/>
            <a:ext cx="0" cy="769661"/>
          </a:xfrm>
          <a:prstGeom prst="straightConnector1">
            <a:avLst/>
          </a:prstGeom>
          <a:noFill/>
          <a:ln w="25400" cap="flat" cmpd="sng">
            <a:solidFill>
              <a:schemeClr val="accent1"/>
            </a:solidFill>
            <a:prstDash val="solid"/>
            <a:round/>
            <a:headEnd type="none" w="med" len="med"/>
            <a:tailEnd type="none" w="med" len="med"/>
          </a:ln>
          <a:effectLst>
            <a:outerShdw blurRad="39999" dist="20000" dir="5400000" rotWithShape="0">
              <a:srgbClr val="000000">
                <a:alpha val="37647"/>
              </a:srgbClr>
            </a:outerShdw>
          </a:effectLst>
        </p:spPr>
      </p:cxnSp>
      <p:sp>
        <p:nvSpPr>
          <p:cNvPr id="1318" name="Shape 1318"/>
          <p:cNvSpPr txBox="1"/>
          <p:nvPr/>
        </p:nvSpPr>
        <p:spPr>
          <a:xfrm>
            <a:off x="8159942" y="2829839"/>
            <a:ext cx="65264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2017</a:t>
            </a:r>
          </a:p>
        </p:txBody>
      </p:sp>
      <p:sp>
        <p:nvSpPr>
          <p:cNvPr id="1319" name="Shape 1319"/>
          <p:cNvSpPr txBox="1"/>
          <p:nvPr/>
        </p:nvSpPr>
        <p:spPr>
          <a:xfrm>
            <a:off x="891628" y="3242084"/>
            <a:ext cx="65264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2016</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4" name="Shape 1324"/>
          <p:cNvSpPr txBox="1">
            <a:spLocks noGrp="1"/>
          </p:cNvSpPr>
          <p:nvPr>
            <p:ph type="title"/>
          </p:nvPr>
        </p:nvSpPr>
        <p:spPr>
          <a:xfrm>
            <a:off x="0" y="1546"/>
            <a:ext cx="9144000" cy="126832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437E7D"/>
              </a:buClr>
              <a:buSzPct val="25000"/>
              <a:buFont typeface="Gill Sans"/>
              <a:buNone/>
            </a:pPr>
            <a:r>
              <a:rPr lang="en-US" sz="3600" b="0" i="0" u="none" strike="noStrike" cap="none">
                <a:solidFill>
                  <a:srgbClr val="437E7D"/>
                </a:solidFill>
                <a:latin typeface="Gill Sans"/>
                <a:ea typeface="Gill Sans"/>
                <a:cs typeface="Gill Sans"/>
                <a:sym typeface="Gill Sans"/>
              </a:rPr>
              <a:t>2017 National PT Conference ad.</a:t>
            </a:r>
          </a:p>
        </p:txBody>
      </p:sp>
      <p:pic>
        <p:nvPicPr>
          <p:cNvPr id="1325" name="Shape 1325"/>
          <p:cNvPicPr preferRelativeResize="0"/>
          <p:nvPr/>
        </p:nvPicPr>
        <p:blipFill rotWithShape="1">
          <a:blip r:embed="rId3">
            <a:alphaModFix/>
          </a:blip>
          <a:srcRect l="15713" t="16193" r="16670" b="18277"/>
          <a:stretch/>
        </p:blipFill>
        <p:spPr>
          <a:xfrm>
            <a:off x="902042" y="1062680"/>
            <a:ext cx="7994821" cy="4633783"/>
          </a:xfrm>
          <a:prstGeom prst="rect">
            <a:avLst/>
          </a:prstGeom>
          <a:noFill/>
          <a:ln>
            <a:noFill/>
          </a:ln>
        </p:spPr>
      </p:pic>
      <p:pic>
        <p:nvPicPr>
          <p:cNvPr id="1326" name="Shape 1326"/>
          <p:cNvPicPr preferRelativeResize="0"/>
          <p:nvPr/>
        </p:nvPicPr>
        <p:blipFill rotWithShape="1">
          <a:blip r:embed="rId4">
            <a:alphaModFix/>
          </a:blip>
          <a:srcRect/>
          <a:stretch/>
        </p:blipFill>
        <p:spPr>
          <a:xfrm>
            <a:off x="7053662" y="4732282"/>
            <a:ext cx="2071800" cy="12690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0" y="1546"/>
            <a:ext cx="9144000" cy="1268326"/>
          </a:xfrm>
          <a:prstGeom prst="rect">
            <a:avLst/>
          </a:prstGeom>
          <a:solidFill>
            <a:schemeClr val="lt1"/>
          </a:solidFill>
          <a:ln>
            <a:noFill/>
          </a:ln>
        </p:spPr>
        <p:txBody>
          <a:bodyPr lIns="91425" tIns="45700" rIns="91425" bIns="45700" anchor="ctr" anchorCtr="0">
            <a:noAutofit/>
          </a:bodyPr>
          <a:lstStyle/>
          <a:p>
            <a:pPr marL="0" marR="0" lvl="0" indent="0" rtl="0">
              <a:spcBef>
                <a:spcPts val="0"/>
              </a:spcBef>
              <a:buClr>
                <a:srgbClr val="437E7D"/>
              </a:buClr>
              <a:buSzPct val="25000"/>
              <a:buFont typeface="Gill Sans"/>
              <a:buNone/>
            </a:pPr>
            <a:r>
              <a:rPr lang="en-US"/>
              <a:t>Current Activities</a:t>
            </a:r>
          </a:p>
        </p:txBody>
      </p:sp>
      <p:sp>
        <p:nvSpPr>
          <p:cNvPr id="357" name="Shape 357"/>
          <p:cNvSpPr txBox="1">
            <a:spLocks noGrp="1"/>
          </p:cNvSpPr>
          <p:nvPr>
            <p:ph type="body" idx="1"/>
          </p:nvPr>
        </p:nvSpPr>
        <p:spPr>
          <a:xfrm>
            <a:off x="457200" y="1144775"/>
            <a:ext cx="8229600" cy="1601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AutoNum type="arabicPeriod"/>
            </a:pPr>
            <a:r>
              <a:rPr lang="en-US"/>
              <a:t>Facilitate meetings to share experiences</a:t>
            </a:r>
          </a:p>
          <a:p>
            <a:pPr marL="342900" marR="0" lvl="0" indent="-342900" algn="l" rtl="0">
              <a:spcBef>
                <a:spcPts val="560"/>
              </a:spcBef>
              <a:spcAft>
                <a:spcPts val="0"/>
              </a:spcAft>
              <a:buClr>
                <a:schemeClr val="dk1"/>
              </a:buClr>
              <a:buSzPct val="100000"/>
              <a:buFont typeface="Arial"/>
              <a:buAutoNum type="arabicPeriod"/>
            </a:pPr>
            <a:r>
              <a:rPr lang="en-US" sz="2800" b="0" i="0" u="none" strike="noStrike" cap="none">
                <a:solidFill>
                  <a:schemeClr val="dk1"/>
                </a:solidFill>
                <a:latin typeface="Gill Sans"/>
                <a:ea typeface="Gill Sans"/>
                <a:cs typeface="Gill Sans"/>
                <a:sym typeface="Gill Sans"/>
              </a:rPr>
              <a:t>Supporting programs by providing tests </a:t>
            </a:r>
            <a:r>
              <a:rPr lang="en-US"/>
              <a:t>&amp;</a:t>
            </a:r>
            <a:r>
              <a:rPr lang="en-US" sz="2800" b="0" i="0" u="none" strike="noStrike" cap="none">
                <a:solidFill>
                  <a:schemeClr val="dk1"/>
                </a:solidFill>
                <a:latin typeface="Gill Sans"/>
                <a:ea typeface="Gill Sans"/>
                <a:cs typeface="Gill Sans"/>
                <a:sym typeface="Gill Sans"/>
              </a:rPr>
              <a:t> materials</a:t>
            </a:r>
          </a:p>
          <a:p>
            <a:pPr marL="342900" marR="0" lvl="0" indent="-342900" algn="l" rtl="0">
              <a:spcBef>
                <a:spcPts val="560"/>
              </a:spcBef>
              <a:buClr>
                <a:schemeClr val="dk1"/>
              </a:buClr>
              <a:buSzPct val="100000"/>
              <a:buFont typeface="Arial"/>
              <a:buAutoNum type="arabicPeriod"/>
            </a:pPr>
            <a:r>
              <a:rPr lang="en-US"/>
              <a:t>Facilitating content sharing</a:t>
            </a:r>
          </a:p>
        </p:txBody>
      </p:sp>
      <p:pic>
        <p:nvPicPr>
          <p:cNvPr id="358" name="Shape 358"/>
          <p:cNvPicPr preferRelativeResize="0">
            <a:picLocks noGrp="1"/>
          </p:cNvPicPr>
          <p:nvPr>
            <p:ph type="body" idx="1"/>
          </p:nvPr>
        </p:nvPicPr>
        <p:blipFill rotWithShape="1">
          <a:blip r:embed="rId3">
            <a:alphaModFix/>
          </a:blip>
          <a:srcRect/>
          <a:stretch/>
        </p:blipFill>
        <p:spPr>
          <a:xfrm>
            <a:off x="1826325" y="2801550"/>
            <a:ext cx="5357400" cy="2732400"/>
          </a:xfrm>
          <a:prstGeom prst="rect">
            <a:avLst/>
          </a:prstGeom>
          <a:noFill/>
          <a:ln>
            <a:noFill/>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sp>
        <p:nvSpPr>
          <p:cNvPr id="1332" name="Shape 1332"/>
          <p:cNvSpPr txBox="1">
            <a:spLocks noGrp="1"/>
          </p:cNvSpPr>
          <p:nvPr>
            <p:ph type="title"/>
          </p:nvPr>
        </p:nvSpPr>
        <p:spPr>
          <a:xfrm>
            <a:off x="0" y="1546"/>
            <a:ext cx="9144000" cy="1268400"/>
          </a:xfrm>
          <a:prstGeom prst="rect">
            <a:avLst/>
          </a:prstGeom>
        </p:spPr>
        <p:txBody>
          <a:bodyPr lIns="91425" tIns="91425" rIns="91425" bIns="91425" anchor="ctr" anchorCtr="0">
            <a:noAutofit/>
          </a:bodyPr>
          <a:lstStyle/>
          <a:p>
            <a:pPr lvl="0" rtl="0">
              <a:spcBef>
                <a:spcPts val="0"/>
              </a:spcBef>
              <a:buNone/>
            </a:pPr>
            <a:r>
              <a:rPr lang="en-US"/>
              <a:t>Case Studies</a:t>
            </a:r>
          </a:p>
        </p:txBody>
      </p:sp>
      <p:sp>
        <p:nvSpPr>
          <p:cNvPr id="1333" name="Shape 1333"/>
          <p:cNvSpPr txBox="1">
            <a:spLocks noGrp="1"/>
          </p:cNvSpPr>
          <p:nvPr>
            <p:ph type="body" idx="1"/>
          </p:nvPr>
        </p:nvSpPr>
        <p:spPr>
          <a:xfrm>
            <a:off x="457200" y="1567149"/>
            <a:ext cx="8229600" cy="2464500"/>
          </a:xfrm>
          <a:prstGeom prst="rect">
            <a:avLst/>
          </a:prstGeom>
        </p:spPr>
        <p:txBody>
          <a:bodyPr lIns="91425" tIns="91425" rIns="91425" bIns="91425" anchor="t" anchorCtr="0">
            <a:noAutofit/>
          </a:bodyPr>
          <a:lstStyle/>
          <a:p>
            <a:pPr marL="0" lvl="0" indent="0" rtl="0">
              <a:spcBef>
                <a:spcPts val="0"/>
              </a:spcBef>
              <a:buNone/>
            </a:pPr>
            <a:r>
              <a:rPr lang="en-US"/>
              <a:t>Universidad CES - Colombia</a:t>
            </a:r>
          </a:p>
          <a:p>
            <a:pPr marL="0" lvl="0" indent="0" rtl="0">
              <a:spcBef>
                <a:spcPts val="0"/>
              </a:spcBef>
              <a:buNone/>
            </a:pPr>
            <a:endParaRPr/>
          </a:p>
          <a:p>
            <a:pPr marL="0" lvl="0" indent="0" rtl="0">
              <a:spcBef>
                <a:spcPts val="0"/>
              </a:spcBef>
              <a:buNone/>
            </a:pPr>
            <a:endParaRPr/>
          </a:p>
          <a:p>
            <a:pPr marL="0" lvl="0" indent="0" rtl="0">
              <a:spcBef>
                <a:spcPts val="0"/>
              </a:spcBef>
              <a:buNone/>
            </a:pPr>
            <a:r>
              <a:rPr lang="en-US"/>
              <a:t>University of Montreal - Canada</a:t>
            </a:r>
          </a:p>
        </p:txBody>
      </p:sp>
      <p:pic>
        <p:nvPicPr>
          <p:cNvPr id="1334" name="Shape 1334"/>
          <p:cNvPicPr preferRelativeResize="0"/>
          <p:nvPr/>
        </p:nvPicPr>
        <p:blipFill rotWithShape="1">
          <a:blip r:embed="rId3">
            <a:alphaModFix/>
          </a:blip>
          <a:srcRect b="17688"/>
          <a:stretch/>
        </p:blipFill>
        <p:spPr>
          <a:xfrm>
            <a:off x="4793525" y="1269949"/>
            <a:ext cx="2716800" cy="1369799"/>
          </a:xfrm>
          <a:prstGeom prst="rect">
            <a:avLst/>
          </a:prstGeom>
          <a:noFill/>
          <a:ln>
            <a:noFill/>
          </a:ln>
        </p:spPr>
      </p:pic>
      <p:pic>
        <p:nvPicPr>
          <p:cNvPr id="1335" name="Shape 1335"/>
          <p:cNvPicPr preferRelativeResize="0"/>
          <p:nvPr/>
        </p:nvPicPr>
        <p:blipFill>
          <a:blip r:embed="rId4">
            <a:alphaModFix/>
          </a:blip>
          <a:stretch>
            <a:fillRect/>
          </a:stretch>
        </p:blipFill>
        <p:spPr>
          <a:xfrm>
            <a:off x="5276850" y="2695574"/>
            <a:ext cx="3409950" cy="1466850"/>
          </a:xfrm>
          <a:prstGeom prst="rect">
            <a:avLst/>
          </a:prstGeom>
          <a:noFill/>
          <a:ln>
            <a:noFill/>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Shape 1341"/>
          <p:cNvSpPr txBox="1">
            <a:spLocks noGrp="1"/>
          </p:cNvSpPr>
          <p:nvPr>
            <p:ph type="title"/>
          </p:nvPr>
        </p:nvSpPr>
        <p:spPr>
          <a:xfrm>
            <a:off x="0" y="1547"/>
            <a:ext cx="9144000" cy="8985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000000"/>
              </a:buClr>
              <a:buSzPct val="25000"/>
              <a:buFont typeface="Gill Sans"/>
              <a:buNone/>
            </a:pPr>
            <a:r>
              <a:rPr lang="en-US" sz="3600" b="0" i="0" u="none" strike="noStrike" cap="none">
                <a:solidFill>
                  <a:srgbClr val="000000"/>
                </a:solidFill>
                <a:latin typeface="Gill Sans"/>
                <a:ea typeface="Gill Sans"/>
                <a:cs typeface="Gill Sans"/>
                <a:sym typeface="Gill Sans"/>
              </a:rPr>
              <a:t>Case Study - Montreal</a:t>
            </a:r>
          </a:p>
        </p:txBody>
      </p:sp>
      <p:pic>
        <p:nvPicPr>
          <p:cNvPr id="1342" name="Shape 1342"/>
          <p:cNvPicPr preferRelativeResize="0"/>
          <p:nvPr/>
        </p:nvPicPr>
        <p:blipFill rotWithShape="1">
          <a:blip r:embed="rId3">
            <a:alphaModFix/>
          </a:blip>
          <a:srcRect/>
          <a:stretch/>
        </p:blipFill>
        <p:spPr>
          <a:xfrm>
            <a:off x="5801655" y="6195919"/>
            <a:ext cx="2885100" cy="575699"/>
          </a:xfrm>
          <a:prstGeom prst="rect">
            <a:avLst/>
          </a:prstGeom>
          <a:noFill/>
          <a:ln>
            <a:noFill/>
          </a:ln>
        </p:spPr>
      </p:pic>
      <p:sp>
        <p:nvSpPr>
          <p:cNvPr id="1343" name="Shape 1343"/>
          <p:cNvSpPr txBox="1"/>
          <p:nvPr/>
        </p:nvSpPr>
        <p:spPr>
          <a:xfrm>
            <a:off x="1286140" y="729643"/>
            <a:ext cx="6571800" cy="831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2400" b="1" i="0" u="none" strike="noStrike" cap="none">
                <a:solidFill>
                  <a:srgbClr val="000000"/>
                </a:solidFill>
                <a:latin typeface="Calibri"/>
                <a:ea typeface="Calibri"/>
                <a:cs typeface="Calibri"/>
                <a:sym typeface="Calibri"/>
              </a:rPr>
              <a:t>Wheelchair Content in Various Courses - Pre 2016</a:t>
            </a:r>
          </a:p>
          <a:p>
            <a:pPr marL="0" marR="0" lvl="0" indent="0" algn="ctr" rtl="0">
              <a:lnSpc>
                <a:spcPct val="100000"/>
              </a:lnSpc>
              <a:spcBef>
                <a:spcPts val="0"/>
              </a:spcBef>
              <a:spcAft>
                <a:spcPts val="0"/>
              </a:spcAft>
              <a:buClr>
                <a:srgbClr val="000000"/>
              </a:buClr>
              <a:buSzPct val="25000"/>
              <a:buFont typeface="Calibri"/>
              <a:buNone/>
            </a:pPr>
            <a:r>
              <a:rPr lang="en-US" sz="2400" b="0" i="0" u="none" strike="noStrike" cap="none">
                <a:solidFill>
                  <a:srgbClr val="000000"/>
                </a:solidFill>
                <a:latin typeface="Calibri"/>
                <a:ea typeface="Calibri"/>
                <a:cs typeface="Calibri"/>
                <a:sym typeface="Calibri"/>
              </a:rPr>
              <a:t>(mandatory courses)</a:t>
            </a:r>
          </a:p>
        </p:txBody>
      </p:sp>
      <p:graphicFrame>
        <p:nvGraphicFramePr>
          <p:cNvPr id="1344" name="Shape 1344"/>
          <p:cNvGraphicFramePr/>
          <p:nvPr/>
        </p:nvGraphicFramePr>
        <p:xfrm>
          <a:off x="902199" y="1636840"/>
          <a:ext cx="7644400" cy="5010165"/>
        </p:xfrm>
        <a:graphic>
          <a:graphicData uri="http://schemas.openxmlformats.org/drawingml/2006/table">
            <a:tbl>
              <a:tblPr>
                <a:noFill/>
                <a:tableStyleId>{AAAB6726-A1E1-438A-96DF-E775D9F5352E}</a:tableStyleId>
              </a:tblPr>
              <a:tblGrid>
                <a:gridCol w="3851825"/>
                <a:gridCol w="3792575"/>
              </a:tblGrid>
              <a:tr h="345425">
                <a:tc>
                  <a:txBody>
                    <a:bodyPr/>
                    <a:lstStyle/>
                    <a:p>
                      <a:pPr marL="0" marR="0" lvl="0" indent="0" algn="ctr" rtl="0">
                        <a:spcBef>
                          <a:spcPts val="0"/>
                        </a:spcBef>
                        <a:buSzPct val="25000"/>
                        <a:buNone/>
                      </a:pPr>
                      <a:r>
                        <a:rPr lang="en-US" sz="1800" u="none" strike="noStrike" cap="none"/>
                        <a:t>Content</a:t>
                      </a:r>
                    </a:p>
                  </a:txBody>
                  <a:tcPr marL="91450" marR="91450" marT="45725" marB="45725" anchor="ctr">
                    <a:lnL w="12700" cap="flat" cmpd="sng">
                      <a:solidFill>
                        <a:srgbClr val="92AA4C"/>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92AA4C"/>
                      </a:solidFill>
                      <a:prstDash val="solid"/>
                      <a:round/>
                      <a:headEnd type="none" w="med" len="med"/>
                      <a:tailEnd type="none" w="med" len="med"/>
                    </a:lnT>
                    <a:lnB w="12700" cap="flat" cmpd="sng">
                      <a:solidFill>
                        <a:srgbClr val="92AA4C"/>
                      </a:solidFill>
                      <a:prstDash val="solid"/>
                      <a:round/>
                      <a:headEnd type="none" w="med" len="med"/>
                      <a:tailEnd type="none" w="med" len="med"/>
                    </a:lnB>
                    <a:solidFill>
                      <a:srgbClr val="448E68"/>
                    </a:solidFill>
                  </a:tcPr>
                </a:tc>
                <a:tc>
                  <a:txBody>
                    <a:bodyPr/>
                    <a:lstStyle/>
                    <a:p>
                      <a:pPr marL="0" marR="0" lvl="0" indent="0" algn="ctr" rtl="0">
                        <a:spcBef>
                          <a:spcPts val="0"/>
                        </a:spcBef>
                        <a:buSzPct val="25000"/>
                        <a:buNone/>
                      </a:pPr>
                      <a:r>
                        <a:rPr lang="en-US" sz="1800" u="none" strike="noStrike" cap="none"/>
                        <a:t>Delivery</a:t>
                      </a:r>
                    </a:p>
                  </a:txBody>
                  <a:tcPr marL="91450" marR="91450" marT="45725" marB="4572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92AA4C"/>
                      </a:solidFill>
                      <a:prstDash val="solid"/>
                      <a:round/>
                      <a:headEnd type="none" w="med" len="med"/>
                      <a:tailEnd type="none" w="med" len="med"/>
                    </a:lnT>
                    <a:lnB w="12700" cap="flat" cmpd="sng">
                      <a:solidFill>
                        <a:srgbClr val="92AA4C"/>
                      </a:solidFill>
                      <a:prstDash val="solid"/>
                      <a:round/>
                      <a:headEnd type="none" w="med" len="med"/>
                      <a:tailEnd type="none" w="med" len="med"/>
                    </a:lnB>
                    <a:solidFill>
                      <a:srgbClr val="448E68"/>
                    </a:solidFill>
                  </a:tcPr>
                </a:tc>
              </a:tr>
              <a:tr h="397550">
                <a:tc>
                  <a:txBody>
                    <a:bodyPr/>
                    <a:lstStyle/>
                    <a:p>
                      <a:pPr marL="0" marR="0" lvl="0" indent="0" algn="l" rtl="0">
                        <a:lnSpc>
                          <a:spcPct val="100000"/>
                        </a:lnSpc>
                        <a:spcBef>
                          <a:spcPts val="0"/>
                        </a:spcBef>
                        <a:spcAft>
                          <a:spcPts val="0"/>
                        </a:spcAft>
                        <a:buClr>
                          <a:schemeClr val="dk1"/>
                        </a:buClr>
                        <a:buSzPct val="25000"/>
                        <a:buFont typeface="Calibri"/>
                        <a:buNone/>
                      </a:pPr>
                      <a:r>
                        <a:rPr lang="en-US" sz="1800" u="none" strike="noStrike" cap="none"/>
                        <a:t>Topics in Gerontology: Positioning</a:t>
                      </a:r>
                    </a:p>
                  </a:txBody>
                  <a:tcPr marL="91450" marR="91450" marT="45725" marB="45725" anchor="ctr">
                    <a:lnL w="12700" cap="flat" cmpd="sng">
                      <a:solidFill>
                        <a:srgbClr val="92AA4C"/>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92AA4C"/>
                      </a:solidFill>
                      <a:prstDash val="solid"/>
                      <a:round/>
                      <a:headEnd type="none" w="med" len="med"/>
                      <a:tailEnd type="none" w="med" len="med"/>
                    </a:lnT>
                    <a:lnB w="12700" cap="flat" cmpd="sng">
                      <a:solidFill>
                        <a:srgbClr val="92AA4C"/>
                      </a:solidFill>
                      <a:prstDash val="solid"/>
                      <a:round/>
                      <a:headEnd type="none" w="med" len="med"/>
                      <a:tailEnd type="none" w="med" len="med"/>
                    </a:lnB>
                    <a:solidFill>
                      <a:srgbClr val="EEF1E8"/>
                    </a:solidFill>
                  </a:tcPr>
                </a:tc>
                <a:tc>
                  <a:txBody>
                    <a:bodyPr/>
                    <a:lstStyle/>
                    <a:p>
                      <a:pPr marL="0" marR="0" lvl="0" indent="0" algn="l" rtl="0">
                        <a:spcBef>
                          <a:spcPts val="0"/>
                        </a:spcBef>
                        <a:buSzPct val="25000"/>
                        <a:buNone/>
                      </a:pPr>
                      <a:r>
                        <a:rPr lang="en-US" sz="1800" u="none" strike="noStrike" cap="none"/>
                        <a:t>Lecture &amp; Lab (3h)</a:t>
                      </a:r>
                    </a:p>
                  </a:txBody>
                  <a:tcPr marL="91450" marR="91450" marT="45725" marB="4572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92AA4C"/>
                      </a:solidFill>
                      <a:prstDash val="solid"/>
                      <a:round/>
                      <a:headEnd type="none" w="med" len="med"/>
                      <a:tailEnd type="none" w="med" len="med"/>
                    </a:lnT>
                    <a:lnB w="12700" cap="flat" cmpd="sng">
                      <a:solidFill>
                        <a:srgbClr val="92AA4C"/>
                      </a:solidFill>
                      <a:prstDash val="solid"/>
                      <a:round/>
                      <a:headEnd type="none" w="med" len="med"/>
                      <a:tailEnd type="none" w="med" len="med"/>
                    </a:lnB>
                    <a:solidFill>
                      <a:srgbClr val="EEF1E8"/>
                    </a:solidFill>
                  </a:tcPr>
                </a:tc>
              </a:tr>
              <a:tr h="863525">
                <a:tc>
                  <a:txBody>
                    <a:bodyPr/>
                    <a:lstStyle/>
                    <a:p>
                      <a:pPr marL="0" marR="0" lvl="0" indent="0" algn="l" rtl="0">
                        <a:spcBef>
                          <a:spcPts val="0"/>
                        </a:spcBef>
                        <a:buSzPct val="25000"/>
                        <a:buNone/>
                      </a:pPr>
                      <a:r>
                        <a:rPr lang="en-US" sz="1800"/>
                        <a:t>Mobility and Transfer Laboratory </a:t>
                      </a:r>
                    </a:p>
                  </a:txBody>
                  <a:tcPr marL="91450" marR="91450" marT="45725" marB="45725" anchor="ctr">
                    <a:lnL w="12700" cap="flat" cmpd="sng">
                      <a:solidFill>
                        <a:srgbClr val="92AA4C"/>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92AA4C"/>
                      </a:solidFill>
                      <a:prstDash val="solid"/>
                      <a:round/>
                      <a:headEnd type="none" w="med" len="med"/>
                      <a:tailEnd type="none" w="med" len="med"/>
                    </a:lnT>
                    <a:lnB w="12700" cap="flat" cmpd="sng">
                      <a:solidFill>
                        <a:srgbClr val="92AA4C"/>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800"/>
                        <a:t>Lab &amp; Group Discussion (3h)</a:t>
                      </a:r>
                    </a:p>
                    <a:p>
                      <a:pPr marL="0" marR="0" lvl="0" indent="0" algn="l" rtl="0">
                        <a:spcBef>
                          <a:spcPts val="0"/>
                        </a:spcBef>
                        <a:buSzPct val="25000"/>
                        <a:buNone/>
                      </a:pPr>
                      <a:r>
                        <a:rPr lang="en-US" sz="1800"/>
                        <a:t>‘Day in a Manual Wheelchair’ </a:t>
                      </a:r>
                    </a:p>
                  </a:txBody>
                  <a:tcPr marL="91450" marR="91450" marT="45725" marB="4572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92AA4C"/>
                      </a:solidFill>
                      <a:prstDash val="solid"/>
                      <a:round/>
                      <a:headEnd type="none" w="med" len="med"/>
                      <a:tailEnd type="none" w="med" len="med"/>
                    </a:lnT>
                    <a:lnB w="12700" cap="flat" cmpd="sng">
                      <a:solidFill>
                        <a:srgbClr val="92AA4C"/>
                      </a:solidFill>
                      <a:prstDash val="solid"/>
                      <a:round/>
                      <a:headEnd type="none" w="med" len="med"/>
                      <a:tailEnd type="none" w="med" len="med"/>
                    </a:lnB>
                    <a:solidFill>
                      <a:srgbClr val="FFFFFF"/>
                    </a:solidFill>
                  </a:tcPr>
                </a:tc>
              </a:tr>
              <a:tr h="604475">
                <a:tc>
                  <a:txBody>
                    <a:bodyPr/>
                    <a:lstStyle/>
                    <a:p>
                      <a:pPr marL="0" marR="0" lvl="0" indent="0" algn="l" rtl="0">
                        <a:spcBef>
                          <a:spcPts val="0"/>
                        </a:spcBef>
                        <a:buSzPct val="25000"/>
                        <a:buNone/>
                      </a:pPr>
                      <a:r>
                        <a:rPr lang="en-US" sz="1800"/>
                        <a:t>Mobility Aids </a:t>
                      </a:r>
                    </a:p>
                  </a:txBody>
                  <a:tcPr marL="91450" marR="91450" marT="45725" marB="45725" anchor="ctr">
                    <a:lnL w="12700" cap="flat" cmpd="sng">
                      <a:solidFill>
                        <a:srgbClr val="92AA4C"/>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92AA4C"/>
                      </a:solidFill>
                      <a:prstDash val="solid"/>
                      <a:round/>
                      <a:headEnd type="none" w="med" len="med"/>
                      <a:tailEnd type="none" w="med" len="med"/>
                    </a:lnT>
                    <a:lnB w="12700" cap="flat" cmpd="sng">
                      <a:solidFill>
                        <a:srgbClr val="92AA4C"/>
                      </a:solidFill>
                      <a:prstDash val="solid"/>
                      <a:round/>
                      <a:headEnd type="none" w="med" len="med"/>
                      <a:tailEnd type="none" w="med" len="med"/>
                    </a:lnB>
                    <a:solidFill>
                      <a:srgbClr val="EEF1E8"/>
                    </a:solidFill>
                  </a:tcPr>
                </a:tc>
                <a:tc>
                  <a:txBody>
                    <a:bodyPr/>
                    <a:lstStyle/>
                    <a:p>
                      <a:pPr marL="0" marR="0" lvl="0" indent="0" algn="l" rtl="0">
                        <a:spcBef>
                          <a:spcPts val="0"/>
                        </a:spcBef>
                        <a:buSzPct val="25000"/>
                        <a:buNone/>
                      </a:pPr>
                      <a:r>
                        <a:rPr lang="en-US" sz="1800"/>
                        <a:t>Lecture (20 min), Lab (55 min) &amp; Discussion (15 min)</a:t>
                      </a:r>
                    </a:p>
                  </a:txBody>
                  <a:tcPr marL="91450" marR="91450" marT="45725" marB="4572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92AA4C"/>
                      </a:solidFill>
                      <a:prstDash val="solid"/>
                      <a:round/>
                      <a:headEnd type="none" w="med" len="med"/>
                      <a:tailEnd type="none" w="med" len="med"/>
                    </a:lnT>
                    <a:lnB w="12700" cap="flat" cmpd="sng">
                      <a:solidFill>
                        <a:srgbClr val="92AA4C"/>
                      </a:solidFill>
                      <a:prstDash val="solid"/>
                      <a:round/>
                      <a:headEnd type="none" w="med" len="med"/>
                      <a:tailEnd type="none" w="med" len="med"/>
                    </a:lnB>
                    <a:solidFill>
                      <a:srgbClr val="EEF1E8"/>
                    </a:solidFill>
                  </a:tcPr>
                </a:tc>
              </a:tr>
              <a:tr h="604475">
                <a:tc>
                  <a:txBody>
                    <a:bodyPr/>
                    <a:lstStyle/>
                    <a:p>
                      <a:pPr marL="0" marR="0" lvl="0" indent="0" algn="l" rtl="0">
                        <a:spcBef>
                          <a:spcPts val="0"/>
                        </a:spcBef>
                        <a:buSzPct val="25000"/>
                        <a:buNone/>
                      </a:pPr>
                      <a:r>
                        <a:rPr lang="en-US" sz="1800"/>
                        <a:t>Anthropometric Measures</a:t>
                      </a:r>
                    </a:p>
                  </a:txBody>
                  <a:tcPr marL="91450" marR="91450" marT="45725" marB="45725" anchor="ctr">
                    <a:lnL w="12700" cap="flat" cmpd="sng">
                      <a:solidFill>
                        <a:srgbClr val="92AA4C"/>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92AA4C"/>
                      </a:solidFill>
                      <a:prstDash val="solid"/>
                      <a:round/>
                      <a:headEnd type="none" w="med" len="med"/>
                      <a:tailEnd type="none" w="med" len="med"/>
                    </a:lnT>
                    <a:lnB w="12700" cap="flat" cmpd="sng">
                      <a:solidFill>
                        <a:srgbClr val="92AA4C"/>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r>
                        <a:rPr lang="en-US" sz="1800"/>
                        <a:t>Lecture (20 min), Case Study (10 min), Lab (45 min) &amp; Discussion (15 min)</a:t>
                      </a:r>
                    </a:p>
                  </a:txBody>
                  <a:tcPr marL="91450" marR="91450" marT="45725" marB="4572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92AA4C"/>
                      </a:solidFill>
                      <a:prstDash val="solid"/>
                      <a:round/>
                      <a:headEnd type="none" w="med" len="med"/>
                      <a:tailEnd type="none" w="med" len="med"/>
                    </a:lnT>
                    <a:lnB w="12700" cap="flat" cmpd="sng">
                      <a:solidFill>
                        <a:srgbClr val="92AA4C"/>
                      </a:solidFill>
                      <a:prstDash val="solid"/>
                      <a:round/>
                      <a:headEnd type="none" w="med" len="med"/>
                      <a:tailEnd type="none" w="med" len="med"/>
                    </a:lnB>
                    <a:solidFill>
                      <a:srgbClr val="FFFFFF"/>
                    </a:solidFill>
                  </a:tcPr>
                </a:tc>
              </a:tr>
              <a:tr h="604475">
                <a:tc>
                  <a:txBody>
                    <a:bodyPr/>
                    <a:lstStyle/>
                    <a:p>
                      <a:pPr marL="0" marR="0" lvl="0" indent="0" algn="l" rtl="0">
                        <a:spcBef>
                          <a:spcPts val="0"/>
                        </a:spcBef>
                        <a:buSzPct val="25000"/>
                        <a:buNone/>
                      </a:pPr>
                      <a:r>
                        <a:rPr lang="en-US" sz="1800"/>
                        <a:t>Technical Aids: Tilt in Space </a:t>
                      </a:r>
                    </a:p>
                  </a:txBody>
                  <a:tcPr marL="91450" marR="91450" marT="45725" marB="45725" anchor="ctr">
                    <a:lnL w="12700" cap="flat" cmpd="sng">
                      <a:solidFill>
                        <a:srgbClr val="92AA4C"/>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92AA4C"/>
                      </a:solidFill>
                      <a:prstDash val="solid"/>
                      <a:round/>
                      <a:headEnd type="none" w="med" len="med"/>
                      <a:tailEnd type="none" w="med" len="med"/>
                    </a:lnT>
                    <a:lnB w="12700" cap="flat" cmpd="sng">
                      <a:solidFill>
                        <a:srgbClr val="92AA4C"/>
                      </a:solidFill>
                      <a:prstDash val="solid"/>
                      <a:round/>
                      <a:headEnd type="none" w="med" len="med"/>
                      <a:tailEnd type="none" w="med" len="med"/>
                    </a:lnB>
                    <a:solidFill>
                      <a:srgbClr val="EEF1E8"/>
                    </a:solidFill>
                  </a:tcPr>
                </a:tc>
                <a:tc>
                  <a:txBody>
                    <a:bodyPr/>
                    <a:lstStyle/>
                    <a:p>
                      <a:pPr marL="0" marR="0" lvl="0" indent="0" algn="l" rtl="0">
                        <a:spcBef>
                          <a:spcPts val="0"/>
                        </a:spcBef>
                        <a:buSzPct val="25000"/>
                        <a:buNone/>
                      </a:pPr>
                      <a:r>
                        <a:rPr lang="en-US" sz="1800"/>
                        <a:t>Lecture (20 min), Case Study (10 min), Lab (45 min) &amp; Discussion (15 min)</a:t>
                      </a:r>
                    </a:p>
                  </a:txBody>
                  <a:tcPr marL="91450" marR="91450" marT="45725" marB="4572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92AA4C"/>
                      </a:solidFill>
                      <a:prstDash val="solid"/>
                      <a:round/>
                      <a:headEnd type="none" w="med" len="med"/>
                      <a:tailEnd type="none" w="med" len="med"/>
                    </a:lnT>
                    <a:lnB w="12700" cap="flat" cmpd="sng">
                      <a:solidFill>
                        <a:srgbClr val="92AA4C"/>
                      </a:solidFill>
                      <a:prstDash val="solid"/>
                      <a:round/>
                      <a:headEnd type="none" w="med" len="med"/>
                      <a:tailEnd type="none" w="med" len="med"/>
                    </a:lnB>
                    <a:solidFill>
                      <a:srgbClr val="EEF1E8"/>
                    </a:solidFill>
                  </a:tcPr>
                </a:tc>
              </a:tr>
              <a:tr h="604475">
                <a:tc>
                  <a:txBody>
                    <a:bodyPr/>
                    <a:lstStyle/>
                    <a:p>
                      <a:pPr marL="0" marR="0" lvl="0" indent="0" algn="l" rtl="0">
                        <a:spcBef>
                          <a:spcPts val="0"/>
                        </a:spcBef>
                        <a:buSzPct val="25000"/>
                        <a:buNone/>
                      </a:pPr>
                      <a:r>
                        <a:rPr lang="en-US" sz="1800"/>
                        <a:t>Therapeutic Surfaces, Cushions </a:t>
                      </a:r>
                    </a:p>
                  </a:txBody>
                  <a:tcPr marL="91450" marR="91450" marT="45725" marB="45725" anchor="ctr">
                    <a:lnL w="12700" cap="flat" cmpd="sng">
                      <a:solidFill>
                        <a:srgbClr val="92AA4C"/>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92AA4C"/>
                      </a:solidFill>
                      <a:prstDash val="solid"/>
                      <a:round/>
                      <a:headEnd type="none" w="med" len="med"/>
                      <a:tailEnd type="none" w="med" len="med"/>
                    </a:lnT>
                    <a:lnB w="12700" cap="flat" cmpd="sng">
                      <a:solidFill>
                        <a:srgbClr val="92AA4C"/>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r>
                        <a:rPr lang="en-US" sz="1800"/>
                        <a:t>Lecture (20 min), Case Study + Lab (50 min) &amp; Case Study Discussion (20 min)</a:t>
                      </a:r>
                    </a:p>
                  </a:txBody>
                  <a:tcPr marL="91450" marR="91450" marT="45725" marB="4572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92AA4C"/>
                      </a:solidFill>
                      <a:prstDash val="solid"/>
                      <a:round/>
                      <a:headEnd type="none" w="med" len="med"/>
                      <a:tailEnd type="none" w="med" len="med"/>
                    </a:lnT>
                    <a:lnB w="12700" cap="flat" cmpd="sng">
                      <a:solidFill>
                        <a:srgbClr val="92AA4C"/>
                      </a:solidFill>
                      <a:prstDash val="solid"/>
                      <a:round/>
                      <a:headEnd type="none" w="med" len="med"/>
                      <a:tailEnd type="none" w="med" len="med"/>
                    </a:lnB>
                    <a:solidFill>
                      <a:srgbClr val="FFFFFF"/>
                    </a:solidFill>
                  </a:tcPr>
                </a:tc>
              </a:tr>
            </a:tbl>
          </a:graphicData>
        </a:graphic>
      </p:graphicFrame>
      <p:sp>
        <p:nvSpPr>
          <p:cNvPr id="1345" name="Shape 1345"/>
          <p:cNvSpPr txBox="1"/>
          <p:nvPr/>
        </p:nvSpPr>
        <p:spPr>
          <a:xfrm>
            <a:off x="2093733" y="2872653"/>
            <a:ext cx="4956600" cy="1323300"/>
          </a:xfrm>
          <a:prstGeom prst="rect">
            <a:avLst/>
          </a:prstGeom>
          <a:solidFill>
            <a:srgbClr val="448E68">
              <a:alpha val="84710"/>
            </a:srgbClr>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8000" b="0" i="0" u="none" strike="noStrike" cap="none">
                <a:solidFill>
                  <a:srgbClr val="000000"/>
                </a:solidFill>
                <a:latin typeface="Calibri"/>
                <a:ea typeface="Calibri"/>
                <a:cs typeface="Calibri"/>
                <a:sym typeface="Calibri"/>
              </a:rPr>
              <a:t>&lt; 12 hours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1" name="Shape 1351"/>
          <p:cNvSpPr txBox="1">
            <a:spLocks noGrp="1"/>
          </p:cNvSpPr>
          <p:nvPr>
            <p:ph type="title"/>
          </p:nvPr>
        </p:nvSpPr>
        <p:spPr>
          <a:xfrm>
            <a:off x="0" y="1547"/>
            <a:ext cx="9144000" cy="8985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000000"/>
              </a:buClr>
              <a:buSzPct val="25000"/>
              <a:buFont typeface="Gill Sans"/>
              <a:buNone/>
            </a:pPr>
            <a:r>
              <a:rPr lang="en-US" sz="3600" b="0" i="0" u="none" strike="noStrike" cap="none">
                <a:solidFill>
                  <a:srgbClr val="000000"/>
                </a:solidFill>
                <a:latin typeface="Gill Sans"/>
                <a:ea typeface="Gill Sans"/>
                <a:cs typeface="Gill Sans"/>
                <a:sym typeface="Gill Sans"/>
              </a:rPr>
              <a:t>Case Study - Montreal</a:t>
            </a:r>
          </a:p>
        </p:txBody>
      </p:sp>
      <p:pic>
        <p:nvPicPr>
          <p:cNvPr id="1352" name="Shape 1352"/>
          <p:cNvPicPr preferRelativeResize="0"/>
          <p:nvPr/>
        </p:nvPicPr>
        <p:blipFill rotWithShape="1">
          <a:blip r:embed="rId3">
            <a:alphaModFix/>
          </a:blip>
          <a:srcRect/>
          <a:stretch/>
        </p:blipFill>
        <p:spPr>
          <a:xfrm>
            <a:off x="5801655" y="6195919"/>
            <a:ext cx="2885100" cy="575699"/>
          </a:xfrm>
          <a:prstGeom prst="rect">
            <a:avLst/>
          </a:prstGeom>
          <a:noFill/>
          <a:ln>
            <a:noFill/>
          </a:ln>
        </p:spPr>
      </p:pic>
      <p:graphicFrame>
        <p:nvGraphicFramePr>
          <p:cNvPr id="1353" name="Shape 1353"/>
          <p:cNvGraphicFramePr/>
          <p:nvPr/>
        </p:nvGraphicFramePr>
        <p:xfrm>
          <a:off x="274055" y="1712706"/>
          <a:ext cx="8553975" cy="3855880"/>
        </p:xfrm>
        <a:graphic>
          <a:graphicData uri="http://schemas.openxmlformats.org/drawingml/2006/table">
            <a:tbl>
              <a:tblPr>
                <a:noFill/>
                <a:tableStyleId>{AAAB6726-A1E1-438A-96DF-E775D9F5352E}</a:tableStyleId>
              </a:tblPr>
              <a:tblGrid>
                <a:gridCol w="3504125"/>
                <a:gridCol w="2301350"/>
                <a:gridCol w="2748500"/>
              </a:tblGrid>
              <a:tr h="393850">
                <a:tc>
                  <a:txBody>
                    <a:bodyPr/>
                    <a:lstStyle/>
                    <a:p>
                      <a:pPr marL="0" marR="0" lvl="0" indent="0" algn="ctr" rtl="0">
                        <a:spcBef>
                          <a:spcPts val="0"/>
                        </a:spcBef>
                        <a:buSzPct val="25000"/>
                        <a:buNone/>
                      </a:pPr>
                      <a:r>
                        <a:rPr lang="en-US" sz="1800"/>
                        <a:t>Content</a:t>
                      </a:r>
                    </a:p>
                  </a:txBody>
                  <a:tcPr marL="91450" marR="91450" marT="45725" marB="45725" anchor="ctr">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448E68"/>
                    </a:solidFill>
                  </a:tcPr>
                </a:tc>
                <a:tc>
                  <a:txBody>
                    <a:bodyPr/>
                    <a:lstStyle/>
                    <a:p>
                      <a:pPr marL="0" marR="0" lvl="0" indent="0" algn="ctr" rtl="0">
                        <a:spcBef>
                          <a:spcPts val="0"/>
                        </a:spcBef>
                        <a:buSzPct val="25000"/>
                        <a:buNone/>
                      </a:pPr>
                      <a:r>
                        <a:rPr lang="en-US" sz="1800"/>
                        <a:t>Delivery</a:t>
                      </a:r>
                    </a:p>
                  </a:txBody>
                  <a:tcPr marL="91450" marR="91450" marT="45725" marB="45725" anchor="ctr">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448E68"/>
                    </a:solidFill>
                  </a:tcPr>
                </a:tc>
                <a:tc>
                  <a:txBody>
                    <a:bodyPr/>
                    <a:lstStyle/>
                    <a:p>
                      <a:pPr marL="0" marR="0" lvl="0" indent="0" algn="ctr" rtl="0">
                        <a:spcBef>
                          <a:spcPts val="0"/>
                        </a:spcBef>
                        <a:buSzPct val="25000"/>
                        <a:buNone/>
                      </a:pPr>
                      <a:r>
                        <a:rPr lang="en-US" sz="1800"/>
                        <a:t>Evaluation</a:t>
                      </a:r>
                    </a:p>
                  </a:txBody>
                  <a:tcPr marL="91450" marR="91450" marT="45725" marB="45725" anchor="ctr">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448E68"/>
                    </a:solidFill>
                  </a:tcPr>
                </a:tc>
              </a:tr>
              <a:tr h="769825">
                <a:tc>
                  <a:txBody>
                    <a:bodyPr/>
                    <a:lstStyle/>
                    <a:p>
                      <a:pPr marL="457200" marR="0" lvl="1" indent="0" algn="l" rtl="0">
                        <a:spcBef>
                          <a:spcPts val="0"/>
                        </a:spcBef>
                        <a:buSzPct val="25000"/>
                        <a:buNone/>
                      </a:pPr>
                      <a:r>
                        <a:rPr lang="en-US" sz="1800" u="none" strike="noStrike" cap="none"/>
                        <a:t>WSTP basic &amp; intermediate packages</a:t>
                      </a:r>
                    </a:p>
                  </a:txBody>
                  <a:tcPr marL="91450" marR="91450" marT="45725" marB="45725" anchor="ctr">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lt2"/>
                    </a:solidFill>
                  </a:tcPr>
                </a:tc>
                <a:tc rowSpan="4">
                  <a:txBody>
                    <a:bodyPr/>
                    <a:lstStyle/>
                    <a:p>
                      <a:pPr marL="0" marR="0" lvl="0" indent="0" algn="l" rtl="0">
                        <a:lnSpc>
                          <a:spcPct val="100000"/>
                        </a:lnSpc>
                        <a:spcBef>
                          <a:spcPts val="0"/>
                        </a:spcBef>
                        <a:spcAft>
                          <a:spcPts val="0"/>
                        </a:spcAft>
                        <a:buClr>
                          <a:schemeClr val="dk1"/>
                        </a:buClr>
                        <a:buSzPct val="25000"/>
                        <a:buFont typeface="Calibri"/>
                        <a:buNone/>
                      </a:pPr>
                      <a:endParaRPr sz="1800"/>
                    </a:p>
                    <a:p>
                      <a:pPr marL="0" marR="0" lvl="0" indent="0" algn="ctr" rtl="0">
                        <a:lnSpc>
                          <a:spcPct val="100000"/>
                        </a:lnSpc>
                        <a:spcBef>
                          <a:spcPts val="0"/>
                        </a:spcBef>
                        <a:spcAft>
                          <a:spcPts val="0"/>
                        </a:spcAft>
                        <a:buClr>
                          <a:schemeClr val="dk1"/>
                        </a:buClr>
                        <a:buSzPct val="25000"/>
                        <a:buFont typeface="Calibri"/>
                        <a:buNone/>
                      </a:pPr>
                      <a:r>
                        <a:rPr lang="en-US" sz="1800"/>
                        <a:t>3 credit course (45 hours)</a:t>
                      </a:r>
                    </a:p>
                    <a:p>
                      <a:pPr marL="0" marR="0" lvl="0" indent="0" algn="ctr" rtl="0">
                        <a:lnSpc>
                          <a:spcPct val="100000"/>
                        </a:lnSpc>
                        <a:spcBef>
                          <a:spcPts val="0"/>
                        </a:spcBef>
                        <a:spcAft>
                          <a:spcPts val="0"/>
                        </a:spcAft>
                        <a:buClr>
                          <a:schemeClr val="dk1"/>
                        </a:buClr>
                        <a:buSzPct val="25000"/>
                        <a:buFont typeface="Calibri"/>
                        <a:buNone/>
                      </a:pPr>
                      <a:endParaRPr sz="1800"/>
                    </a:p>
                    <a:p>
                      <a:pPr marL="0" marR="0" lvl="0" indent="0" algn="ctr" rtl="0">
                        <a:lnSpc>
                          <a:spcPct val="100000"/>
                        </a:lnSpc>
                        <a:spcBef>
                          <a:spcPts val="0"/>
                        </a:spcBef>
                        <a:spcAft>
                          <a:spcPts val="0"/>
                        </a:spcAft>
                        <a:buClr>
                          <a:schemeClr val="dk1"/>
                        </a:buClr>
                        <a:buSzPct val="25000"/>
                        <a:buFont typeface="Arial"/>
                        <a:buNone/>
                      </a:pPr>
                      <a:r>
                        <a:rPr lang="en-US" sz="1800"/>
                        <a:t>1 class (3-4 hours) per week for 15 weeks </a:t>
                      </a:r>
                    </a:p>
                    <a:p>
                      <a:pPr marL="0" marR="0" lvl="0" indent="0" algn="ctr" rtl="0">
                        <a:lnSpc>
                          <a:spcPct val="100000"/>
                        </a:lnSpc>
                        <a:spcBef>
                          <a:spcPts val="0"/>
                        </a:spcBef>
                        <a:spcAft>
                          <a:spcPts val="0"/>
                        </a:spcAft>
                        <a:buClr>
                          <a:schemeClr val="dk1"/>
                        </a:buClr>
                        <a:buSzPct val="25000"/>
                        <a:buFont typeface="Arial"/>
                        <a:buNone/>
                      </a:pPr>
                      <a:endParaRPr sz="1800"/>
                    </a:p>
                    <a:p>
                      <a:pPr marL="0" marR="0" lvl="0" indent="0" algn="ctr" rtl="0">
                        <a:lnSpc>
                          <a:spcPct val="100000"/>
                        </a:lnSpc>
                        <a:spcBef>
                          <a:spcPts val="0"/>
                        </a:spcBef>
                        <a:spcAft>
                          <a:spcPts val="0"/>
                        </a:spcAft>
                        <a:buClr>
                          <a:schemeClr val="dk1"/>
                        </a:buClr>
                        <a:buSzPct val="25000"/>
                        <a:buFont typeface="Arial"/>
                        <a:buNone/>
                      </a:pPr>
                      <a:r>
                        <a:rPr lang="en-US" sz="1800"/>
                        <a:t>Lecture</a:t>
                      </a:r>
                    </a:p>
                    <a:p>
                      <a:pPr marL="0" marR="0" lvl="0" indent="0" algn="ctr" rtl="0">
                        <a:lnSpc>
                          <a:spcPct val="100000"/>
                        </a:lnSpc>
                        <a:spcBef>
                          <a:spcPts val="0"/>
                        </a:spcBef>
                        <a:spcAft>
                          <a:spcPts val="0"/>
                        </a:spcAft>
                        <a:buClr>
                          <a:schemeClr val="dk1"/>
                        </a:buClr>
                        <a:buSzPct val="25000"/>
                        <a:buFont typeface="Arial"/>
                        <a:buNone/>
                      </a:pPr>
                      <a:r>
                        <a:rPr lang="en-US" sz="1800"/>
                        <a:t>Lab</a:t>
                      </a:r>
                    </a:p>
                    <a:p>
                      <a:pPr marL="0" marR="0" lvl="0" indent="0" algn="ctr" rtl="0">
                        <a:lnSpc>
                          <a:spcPct val="100000"/>
                        </a:lnSpc>
                        <a:spcBef>
                          <a:spcPts val="0"/>
                        </a:spcBef>
                        <a:spcAft>
                          <a:spcPts val="0"/>
                        </a:spcAft>
                        <a:buClr>
                          <a:schemeClr val="dk1"/>
                        </a:buClr>
                        <a:buSzPct val="25000"/>
                        <a:buFont typeface="Arial"/>
                        <a:buNone/>
                      </a:pPr>
                      <a:r>
                        <a:rPr lang="en-US" sz="1800"/>
                        <a:t>Online modules</a:t>
                      </a:r>
                    </a:p>
                    <a:p>
                      <a:pPr marL="0" marR="0" lvl="0" indent="0" algn="l" rtl="0">
                        <a:spcBef>
                          <a:spcPts val="0"/>
                        </a:spcBef>
                        <a:buSzPct val="25000"/>
                        <a:buNone/>
                      </a:pPr>
                      <a:endParaRPr sz="1800"/>
                    </a:p>
                  </a:txBody>
                  <a:tcPr marL="91450" marR="91450" marT="45725" marB="457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lt2"/>
                    </a:solidFill>
                  </a:tcPr>
                </a:tc>
                <a:tc rowSpan="4">
                  <a:txBody>
                    <a:bodyPr/>
                    <a:lstStyle/>
                    <a:p>
                      <a:pPr marL="457200" marR="0" lvl="1" indent="0" algn="l" rtl="0">
                        <a:spcBef>
                          <a:spcPts val="0"/>
                        </a:spcBef>
                        <a:buClr>
                          <a:schemeClr val="dk1"/>
                        </a:buClr>
                        <a:buSzPct val="25000"/>
                        <a:buFont typeface="Arial"/>
                        <a:buNone/>
                      </a:pPr>
                      <a:endParaRPr sz="1800" u="none" strike="noStrike" cap="none"/>
                    </a:p>
                    <a:p>
                      <a:pPr marL="457200" marR="0" lvl="1" indent="0" algn="l" rtl="0">
                        <a:spcBef>
                          <a:spcPts val="0"/>
                        </a:spcBef>
                        <a:buClr>
                          <a:schemeClr val="dk1"/>
                        </a:buClr>
                        <a:buSzPct val="25000"/>
                        <a:buFont typeface="Arial"/>
                        <a:buNone/>
                      </a:pPr>
                      <a:r>
                        <a:rPr lang="en-US" sz="1800" u="none" strike="noStrike" cap="none"/>
                        <a:t>Presentations </a:t>
                      </a:r>
                    </a:p>
                    <a:p>
                      <a:pPr marL="457200" marR="0" lvl="1" indent="0" algn="l" rtl="0">
                        <a:spcBef>
                          <a:spcPts val="0"/>
                        </a:spcBef>
                        <a:buClr>
                          <a:schemeClr val="dk1"/>
                        </a:buClr>
                        <a:buSzPct val="25000"/>
                        <a:buFont typeface="Arial"/>
                        <a:buNone/>
                      </a:pPr>
                      <a:endParaRPr sz="1800" u="none" strike="noStrike" cap="none"/>
                    </a:p>
                    <a:p>
                      <a:pPr marL="457200" marR="0" lvl="1" indent="0" algn="l" rtl="0">
                        <a:spcBef>
                          <a:spcPts val="0"/>
                        </a:spcBef>
                        <a:buClr>
                          <a:schemeClr val="dk1"/>
                        </a:buClr>
                        <a:buSzPct val="25000"/>
                        <a:buFont typeface="Arial"/>
                        <a:buNone/>
                      </a:pPr>
                      <a:r>
                        <a:rPr lang="en-US" sz="1800" u="none" strike="noStrike" cap="none"/>
                        <a:t>Mid-term</a:t>
                      </a:r>
                    </a:p>
                    <a:p>
                      <a:pPr marL="457200" marR="0" lvl="1" indent="0" algn="l" rtl="0">
                        <a:spcBef>
                          <a:spcPts val="0"/>
                        </a:spcBef>
                        <a:buClr>
                          <a:schemeClr val="dk1"/>
                        </a:buClr>
                        <a:buSzPct val="25000"/>
                        <a:buFont typeface="Arial"/>
                        <a:buNone/>
                      </a:pPr>
                      <a:endParaRPr sz="1800" u="none" strike="noStrike" cap="none"/>
                    </a:p>
                    <a:p>
                      <a:pPr marL="457200" marR="0" lvl="1" indent="0" algn="l" rtl="0">
                        <a:spcBef>
                          <a:spcPts val="0"/>
                        </a:spcBef>
                        <a:buClr>
                          <a:schemeClr val="dk1"/>
                        </a:buClr>
                        <a:buSzPct val="25000"/>
                        <a:buFont typeface="Arial"/>
                        <a:buNone/>
                      </a:pPr>
                      <a:r>
                        <a:rPr lang="en-US" sz="1800" u="none" strike="noStrike" cap="none"/>
                        <a:t>Participation</a:t>
                      </a:r>
                    </a:p>
                    <a:p>
                      <a:pPr marL="457200" marR="0" lvl="1" indent="0" algn="l" rtl="0">
                        <a:spcBef>
                          <a:spcPts val="0"/>
                        </a:spcBef>
                        <a:buClr>
                          <a:schemeClr val="dk1"/>
                        </a:buClr>
                        <a:buSzPct val="25000"/>
                        <a:buFont typeface="Arial"/>
                        <a:buNone/>
                      </a:pPr>
                      <a:endParaRPr sz="1800" u="none" strike="noStrike" cap="none"/>
                    </a:p>
                    <a:p>
                      <a:pPr marL="457200" marR="0" lvl="1" indent="0" algn="l" rtl="0">
                        <a:spcBef>
                          <a:spcPts val="0"/>
                        </a:spcBef>
                        <a:buClr>
                          <a:schemeClr val="dk1"/>
                        </a:buClr>
                        <a:buSzPct val="25000"/>
                        <a:buFont typeface="Arial"/>
                        <a:buNone/>
                      </a:pPr>
                      <a:r>
                        <a:rPr lang="en-US" sz="1800" u="none" strike="noStrike" cap="none"/>
                        <a:t>Final exam </a:t>
                      </a:r>
                    </a:p>
                    <a:p>
                      <a:pPr marL="457200" marR="0" lvl="1" indent="0" algn="l" rtl="0">
                        <a:spcBef>
                          <a:spcPts val="0"/>
                        </a:spcBef>
                        <a:buClr>
                          <a:schemeClr val="dk1"/>
                        </a:buClr>
                        <a:buSzPct val="25000"/>
                        <a:buFont typeface="Arial"/>
                        <a:buNone/>
                      </a:pPr>
                      <a:r>
                        <a:rPr lang="en-US" sz="1800" u="none" strike="noStrike" cap="none"/>
                        <a:t>- Written </a:t>
                      </a:r>
                    </a:p>
                    <a:p>
                      <a:pPr marL="457200" marR="0" lvl="1" indent="0" algn="l" rtl="0">
                        <a:spcBef>
                          <a:spcPts val="0"/>
                        </a:spcBef>
                        <a:buClr>
                          <a:schemeClr val="dk1"/>
                        </a:buClr>
                        <a:buSzPct val="25000"/>
                        <a:buFont typeface="Arial"/>
                        <a:buNone/>
                      </a:pPr>
                      <a:r>
                        <a:rPr lang="en-US" sz="1800" u="none" strike="noStrike" cap="none"/>
                        <a:t>- Practical</a:t>
                      </a:r>
                    </a:p>
                  </a:txBody>
                  <a:tcPr marL="91450" marR="91450" marT="45725" marB="457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lt2"/>
                    </a:solidFill>
                  </a:tcPr>
                </a:tc>
              </a:tr>
              <a:tr h="769825">
                <a:tc>
                  <a:txBody>
                    <a:bodyPr/>
                    <a:lstStyle/>
                    <a:p>
                      <a:pPr marL="457200" marR="0" lvl="1" indent="0" algn="l" rtl="0">
                        <a:spcBef>
                          <a:spcPts val="0"/>
                        </a:spcBef>
                        <a:buSzPct val="25000"/>
                        <a:buNone/>
                      </a:pPr>
                      <a:r>
                        <a:rPr lang="en-US" sz="1800" u="none" strike="noStrike" cap="none"/>
                        <a:t>Wheelchair Skills Program</a:t>
                      </a:r>
                    </a:p>
                  </a:txBody>
                  <a:tcPr marL="91450" marR="91450" marT="45725" marB="45725" anchor="ctr">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lt2"/>
                    </a:solidFill>
                  </a:tcPr>
                </a:tc>
                <a:tc vMerge="1">
                  <a:txBody>
                    <a:bodyPr/>
                    <a:lstStyle/>
                    <a:p>
                      <a:endParaRPr lang="en-US"/>
                    </a:p>
                  </a:txBody>
                  <a:tcPr/>
                </a:tc>
                <a:tc vMerge="1">
                  <a:txBody>
                    <a:bodyPr/>
                    <a:lstStyle/>
                    <a:p>
                      <a:endParaRPr lang="en-US"/>
                    </a:p>
                  </a:txBody>
                  <a:tcPr/>
                </a:tc>
              </a:tr>
              <a:tr h="836125">
                <a:tc>
                  <a:txBody>
                    <a:bodyPr/>
                    <a:lstStyle/>
                    <a:p>
                      <a:pPr marL="457200" marR="0" lvl="1" indent="0" algn="l" rtl="0">
                        <a:spcBef>
                          <a:spcPts val="0"/>
                        </a:spcBef>
                        <a:buSzPct val="25000"/>
                        <a:buNone/>
                      </a:pPr>
                      <a:r>
                        <a:rPr lang="en-US" sz="1800" u="none" strike="noStrike" cap="none"/>
                        <a:t>Other pertinent assessments (e.g., WheelCon, LSA, WhOM) &amp; interventions (WheelSeeU)</a:t>
                      </a:r>
                    </a:p>
                  </a:txBody>
                  <a:tcPr marL="91450" marR="91450" marT="45725" marB="45725" anchor="ctr">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lt2"/>
                    </a:solidFill>
                  </a:tcPr>
                </a:tc>
                <a:tc vMerge="1">
                  <a:txBody>
                    <a:bodyPr/>
                    <a:lstStyle/>
                    <a:p>
                      <a:endParaRPr lang="en-US"/>
                    </a:p>
                  </a:txBody>
                  <a:tcPr/>
                </a:tc>
                <a:tc vMerge="1">
                  <a:txBody>
                    <a:bodyPr/>
                    <a:lstStyle/>
                    <a:p>
                      <a:endParaRPr lang="en-US"/>
                    </a:p>
                  </a:txBody>
                  <a:tcPr/>
                </a:tc>
              </a:tr>
              <a:tr h="733650">
                <a:tc>
                  <a:txBody>
                    <a:bodyPr/>
                    <a:lstStyle/>
                    <a:p>
                      <a:pPr marL="457200" marR="0" lvl="1" indent="0" algn="l" rtl="0">
                        <a:spcBef>
                          <a:spcPts val="0"/>
                        </a:spcBef>
                        <a:buClr>
                          <a:schemeClr val="dk1"/>
                        </a:buClr>
                        <a:buSzPct val="25000"/>
                        <a:buFont typeface="Calibri"/>
                        <a:buNone/>
                      </a:pPr>
                      <a:r>
                        <a:rPr lang="en-US" sz="1800" u="none" strike="noStrike" cap="none"/>
                        <a:t>** culturally sensitive</a:t>
                      </a:r>
                    </a:p>
                  </a:txBody>
                  <a:tcPr marL="91450" marR="91450" marT="45725" marB="45725" anchor="ctr">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lt2"/>
                    </a:solidFill>
                  </a:tcPr>
                </a:tc>
                <a:tc vMerge="1">
                  <a:txBody>
                    <a:bodyPr/>
                    <a:lstStyle/>
                    <a:p>
                      <a:endParaRPr lang="en-US"/>
                    </a:p>
                  </a:txBody>
                  <a:tcPr/>
                </a:tc>
                <a:tc vMerge="1">
                  <a:txBody>
                    <a:bodyPr/>
                    <a:lstStyle/>
                    <a:p>
                      <a:endParaRPr lang="en-US"/>
                    </a:p>
                  </a:txBody>
                  <a:tcPr/>
                </a:tc>
              </a:tr>
            </a:tbl>
          </a:graphicData>
        </a:graphic>
      </p:graphicFrame>
      <p:sp>
        <p:nvSpPr>
          <p:cNvPr id="1354" name="Shape 1354"/>
          <p:cNvSpPr txBox="1"/>
          <p:nvPr/>
        </p:nvSpPr>
        <p:spPr>
          <a:xfrm>
            <a:off x="1520404" y="813714"/>
            <a:ext cx="6103200" cy="830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2400" b="1" i="0" u="none" strike="noStrike" cap="none">
                <a:solidFill>
                  <a:srgbClr val="000000"/>
                </a:solidFill>
                <a:latin typeface="Calibri"/>
                <a:ea typeface="Calibri"/>
                <a:cs typeface="Calibri"/>
                <a:sym typeface="Calibri"/>
              </a:rPr>
              <a:t>Ergothérapie et l’utilisation du fauteuil roulant</a:t>
            </a:r>
          </a:p>
          <a:p>
            <a:pPr marL="0" marR="0" lvl="0" indent="0" algn="ctr" rtl="0">
              <a:lnSpc>
                <a:spcPct val="100000"/>
              </a:lnSpc>
              <a:spcBef>
                <a:spcPts val="0"/>
              </a:spcBef>
              <a:spcAft>
                <a:spcPts val="0"/>
              </a:spcAft>
              <a:buClr>
                <a:srgbClr val="000000"/>
              </a:buClr>
              <a:buSzPct val="25000"/>
              <a:buFont typeface="Calibri"/>
              <a:buNone/>
            </a:pPr>
            <a:r>
              <a:rPr lang="en-US" sz="2400" b="0" i="0" u="none" strike="noStrike" cap="none">
                <a:solidFill>
                  <a:srgbClr val="000000"/>
                </a:solidFill>
                <a:latin typeface="Calibri"/>
                <a:ea typeface="Calibri"/>
                <a:cs typeface="Calibri"/>
                <a:sym typeface="Calibri"/>
              </a:rPr>
              <a:t>(optional course)</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359"/>
        <p:cNvGrpSpPr/>
        <p:nvPr/>
      </p:nvGrpSpPr>
      <p:grpSpPr>
        <a:xfrm>
          <a:off x="0" y="0"/>
          <a:ext cx="0" cy="0"/>
          <a:chOff x="0" y="0"/>
          <a:chExt cx="0" cy="0"/>
        </a:xfrm>
      </p:grpSpPr>
      <p:sp>
        <p:nvSpPr>
          <p:cNvPr id="1360" name="Shape 1360"/>
          <p:cNvSpPr txBox="1">
            <a:spLocks noGrp="1"/>
          </p:cNvSpPr>
          <p:nvPr>
            <p:ph type="title"/>
          </p:nvPr>
        </p:nvSpPr>
        <p:spPr>
          <a:xfrm>
            <a:off x="0" y="1547"/>
            <a:ext cx="9144000" cy="8985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000000"/>
              </a:buClr>
              <a:buSzPct val="25000"/>
              <a:buFont typeface="Gill Sans"/>
              <a:buNone/>
            </a:pPr>
            <a:r>
              <a:rPr lang="en-US" sz="3600" b="0" i="0" u="none" strike="noStrike" cap="none">
                <a:solidFill>
                  <a:srgbClr val="000000"/>
                </a:solidFill>
                <a:latin typeface="Gill Sans"/>
                <a:ea typeface="Gill Sans"/>
                <a:cs typeface="Gill Sans"/>
                <a:sym typeface="Gill Sans"/>
              </a:rPr>
              <a:t>Case Study - Montreal</a:t>
            </a:r>
          </a:p>
        </p:txBody>
      </p:sp>
      <p:pic>
        <p:nvPicPr>
          <p:cNvPr id="1361" name="Shape 1361"/>
          <p:cNvPicPr preferRelativeResize="0"/>
          <p:nvPr/>
        </p:nvPicPr>
        <p:blipFill rotWithShape="1">
          <a:blip r:embed="rId3">
            <a:alphaModFix/>
          </a:blip>
          <a:srcRect/>
          <a:stretch/>
        </p:blipFill>
        <p:spPr>
          <a:xfrm>
            <a:off x="5801655" y="6195919"/>
            <a:ext cx="2885100" cy="575699"/>
          </a:xfrm>
          <a:prstGeom prst="rect">
            <a:avLst/>
          </a:prstGeom>
          <a:noFill/>
          <a:ln>
            <a:noFill/>
          </a:ln>
        </p:spPr>
      </p:pic>
      <p:sp>
        <p:nvSpPr>
          <p:cNvPr id="1362" name="Shape 1362"/>
          <p:cNvSpPr txBox="1"/>
          <p:nvPr/>
        </p:nvSpPr>
        <p:spPr>
          <a:xfrm>
            <a:off x="1520404" y="813714"/>
            <a:ext cx="6103200" cy="8309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400" b="1" i="0" u="none" strike="noStrike" cap="none">
                <a:solidFill>
                  <a:srgbClr val="000000"/>
                </a:solidFill>
                <a:latin typeface="Calibri"/>
                <a:ea typeface="Calibri"/>
                <a:cs typeface="Calibri"/>
                <a:sym typeface="Calibri"/>
              </a:rPr>
              <a:t>Pre-Post</a:t>
            </a:r>
          </a:p>
          <a:p>
            <a:pPr marL="0" marR="0" lvl="0" indent="0" algn="l" rtl="0">
              <a:lnSpc>
                <a:spcPct val="100000"/>
              </a:lnSpc>
              <a:spcBef>
                <a:spcPts val="0"/>
              </a:spcBef>
              <a:spcAft>
                <a:spcPts val="0"/>
              </a:spcAft>
              <a:buClr>
                <a:srgbClr val="000000"/>
              </a:buClr>
              <a:buSzPct val="25000"/>
              <a:buFont typeface="Calibri"/>
              <a:buNone/>
            </a:pPr>
            <a:r>
              <a:rPr lang="en-US" sz="2400" b="1" i="0" u="none" strike="noStrike" cap="none">
                <a:solidFill>
                  <a:srgbClr val="000000"/>
                </a:solidFill>
                <a:latin typeface="Calibri"/>
                <a:ea typeface="Calibri"/>
                <a:cs typeface="Calibri"/>
                <a:sym typeface="Calibri"/>
              </a:rPr>
              <a:t>Ergothérapie et l’utilisation du fauteuil roulant</a:t>
            </a:r>
          </a:p>
        </p:txBody>
      </p:sp>
      <p:pic>
        <p:nvPicPr>
          <p:cNvPr id="1363" name="Shape 1363"/>
          <p:cNvPicPr preferRelativeResize="0"/>
          <p:nvPr/>
        </p:nvPicPr>
        <p:blipFill rotWithShape="1">
          <a:blip r:embed="rId4">
            <a:alphaModFix/>
          </a:blip>
          <a:srcRect/>
          <a:stretch/>
        </p:blipFill>
        <p:spPr>
          <a:xfrm>
            <a:off x="652993" y="1720910"/>
            <a:ext cx="8331300" cy="4076700"/>
          </a:xfrm>
          <a:prstGeom prst="rect">
            <a:avLst/>
          </a:prstGeom>
          <a:noFill/>
          <a:ln>
            <a:noFill/>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Shape 1368"/>
          <p:cNvSpPr txBox="1">
            <a:spLocks noGrp="1"/>
          </p:cNvSpPr>
          <p:nvPr>
            <p:ph type="title"/>
          </p:nvPr>
        </p:nvSpPr>
        <p:spPr>
          <a:xfrm>
            <a:off x="0" y="1547"/>
            <a:ext cx="9144000" cy="8985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000000"/>
              </a:buClr>
              <a:buSzPct val="25000"/>
              <a:buFont typeface="Gill Sans"/>
              <a:buNone/>
            </a:pPr>
            <a:r>
              <a:rPr lang="en-US" sz="3600" b="0" i="0" u="none" strike="noStrike" cap="none">
                <a:solidFill>
                  <a:srgbClr val="000000"/>
                </a:solidFill>
                <a:latin typeface="Gill Sans"/>
                <a:ea typeface="Gill Sans"/>
                <a:cs typeface="Gill Sans"/>
                <a:sym typeface="Gill Sans"/>
              </a:rPr>
              <a:t>Student Perspectives </a:t>
            </a:r>
            <a:r>
              <a:rPr lang="en-US" sz="2800" b="0" i="0" u="none" strike="noStrike" cap="none">
                <a:solidFill>
                  <a:srgbClr val="000000"/>
                </a:solidFill>
                <a:latin typeface="Gill Sans"/>
                <a:ea typeface="Gill Sans"/>
                <a:cs typeface="Gill Sans"/>
                <a:sym typeface="Gill Sans"/>
              </a:rPr>
              <a:t>(n=31)</a:t>
            </a:r>
          </a:p>
        </p:txBody>
      </p:sp>
      <p:sp>
        <p:nvSpPr>
          <p:cNvPr id="1369" name="Shape 1369"/>
          <p:cNvSpPr txBox="1">
            <a:spLocks noGrp="1"/>
          </p:cNvSpPr>
          <p:nvPr>
            <p:ph type="body" idx="1"/>
          </p:nvPr>
        </p:nvSpPr>
        <p:spPr>
          <a:xfrm>
            <a:off x="457200" y="1070040"/>
            <a:ext cx="8229600" cy="45027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a:solidFill>
                  <a:schemeClr val="dk1"/>
                </a:solidFill>
                <a:latin typeface="Gill Sans"/>
                <a:ea typeface="Gill Sans"/>
                <a:cs typeface="Gill Sans"/>
                <a:sym typeface="Gill Sans"/>
              </a:rPr>
              <a:t>‘The model [WHO 8-step Wheelchair Service Provision Process] used for teaching the course aided in comprehension of the material.’</a:t>
            </a:r>
          </a:p>
          <a:p>
            <a:pPr marL="0" marR="0" lvl="0" indent="0" algn="l" rtl="0">
              <a:spcBef>
                <a:spcPts val="200"/>
              </a:spcBef>
              <a:spcAft>
                <a:spcPts val="0"/>
              </a:spcAft>
              <a:buClr>
                <a:schemeClr val="dk1"/>
              </a:buClr>
              <a:buSzPct val="25000"/>
              <a:buFont typeface="Arial"/>
              <a:buNone/>
            </a:pPr>
            <a:endParaRPr sz="1000" b="0" i="0" u="none" strike="noStrike" cap="none">
              <a:solidFill>
                <a:schemeClr val="dk1"/>
              </a:solidFill>
              <a:latin typeface="Gill Sans"/>
              <a:ea typeface="Gill Sans"/>
              <a:cs typeface="Gill Sans"/>
              <a:sym typeface="Gill Sans"/>
            </a:endParaRP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Gill Sans"/>
                <a:ea typeface="Gill Sans"/>
                <a:cs typeface="Gill Sans"/>
                <a:sym typeface="Gill Sans"/>
              </a:rPr>
              <a:t>‘We liked having the WHO WSTP materials.’</a:t>
            </a:r>
          </a:p>
          <a:p>
            <a:pPr marL="0" marR="0" lvl="0" indent="0" algn="l" rtl="0">
              <a:spcBef>
                <a:spcPts val="200"/>
              </a:spcBef>
              <a:spcAft>
                <a:spcPts val="0"/>
              </a:spcAft>
              <a:buClr>
                <a:schemeClr val="dk1"/>
              </a:buClr>
              <a:buSzPct val="25000"/>
              <a:buFont typeface="Arial"/>
              <a:buNone/>
            </a:pPr>
            <a:endParaRPr sz="1000" b="0" i="0" u="none" strike="noStrike" cap="none">
              <a:solidFill>
                <a:schemeClr val="dk1"/>
              </a:solidFill>
              <a:latin typeface="Gill Sans"/>
              <a:ea typeface="Gill Sans"/>
              <a:cs typeface="Gill Sans"/>
              <a:sym typeface="Gill Sans"/>
            </a:endParaRP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Gill Sans"/>
                <a:ea typeface="Gill Sans"/>
                <a:cs typeface="Gill Sans"/>
                <a:sym typeface="Gill Sans"/>
              </a:rPr>
              <a:t>‘All students should need to take this course.’</a:t>
            </a:r>
          </a:p>
          <a:p>
            <a:pPr marL="0" marR="0" lvl="0" indent="0" algn="l" rtl="0">
              <a:spcBef>
                <a:spcPts val="200"/>
              </a:spcBef>
              <a:spcAft>
                <a:spcPts val="0"/>
              </a:spcAft>
              <a:buClr>
                <a:schemeClr val="dk1"/>
              </a:buClr>
              <a:buSzPct val="25000"/>
              <a:buFont typeface="Arial"/>
              <a:buNone/>
            </a:pPr>
            <a:endParaRPr sz="1000" b="0" i="0" u="none" strike="noStrike" cap="none">
              <a:solidFill>
                <a:schemeClr val="dk1"/>
              </a:solidFill>
              <a:latin typeface="Gill Sans"/>
              <a:ea typeface="Gill Sans"/>
              <a:cs typeface="Gill Sans"/>
              <a:sym typeface="Gill Sans"/>
            </a:endParaRP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Gill Sans"/>
                <a:ea typeface="Gill Sans"/>
                <a:cs typeface="Gill Sans"/>
                <a:sym typeface="Gill Sans"/>
              </a:rPr>
              <a:t>‘We suggest having a course earlier (in 2</a:t>
            </a:r>
            <a:r>
              <a:rPr lang="en-US" sz="2800" b="0" i="0" u="none" strike="noStrike" cap="none" baseline="30000">
                <a:solidFill>
                  <a:schemeClr val="dk1"/>
                </a:solidFill>
                <a:latin typeface="Gill Sans"/>
                <a:ea typeface="Gill Sans"/>
                <a:cs typeface="Gill Sans"/>
                <a:sym typeface="Gill Sans"/>
              </a:rPr>
              <a:t>nd</a:t>
            </a:r>
            <a:r>
              <a:rPr lang="en-US" sz="2800" b="0" i="0" u="none" strike="noStrike" cap="none">
                <a:solidFill>
                  <a:schemeClr val="dk1"/>
                </a:solidFill>
                <a:latin typeface="Gill Sans"/>
                <a:ea typeface="Gill Sans"/>
                <a:cs typeface="Gill Sans"/>
                <a:sym typeface="Gill Sans"/>
              </a:rPr>
              <a:t> year)… an intensive week long course or a full day, so that every student has a base [of wheelchair knowledge].</a:t>
            </a:r>
          </a:p>
          <a:p>
            <a:pPr marL="342900" marR="0" lvl="0" indent="-342900" algn="l" rtl="0">
              <a:spcBef>
                <a:spcPts val="560"/>
              </a:spcBef>
              <a:spcAft>
                <a:spcPts val="0"/>
              </a:spcAft>
              <a:buClr>
                <a:schemeClr val="dk1"/>
              </a:buClr>
              <a:buSzPct val="100000"/>
              <a:buFont typeface="Arial"/>
              <a:buNone/>
            </a:pPr>
            <a:endParaRPr sz="2800" b="0" i="0" u="none" strike="noStrike" cap="none">
              <a:solidFill>
                <a:schemeClr val="dk1"/>
              </a:solidFill>
              <a:latin typeface="Gill Sans"/>
              <a:ea typeface="Gill Sans"/>
              <a:cs typeface="Gill Sans"/>
              <a:sym typeface="Gill Sans"/>
            </a:endParaRPr>
          </a:p>
          <a:p>
            <a:pPr marL="342900" marR="0" lvl="0" indent="-342900" algn="l" rtl="0">
              <a:spcBef>
                <a:spcPts val="560"/>
              </a:spcBef>
              <a:spcAft>
                <a:spcPts val="0"/>
              </a:spcAft>
              <a:buClr>
                <a:schemeClr val="dk1"/>
              </a:buClr>
              <a:buSzPct val="100000"/>
              <a:buFont typeface="Arial"/>
              <a:buNone/>
            </a:pPr>
            <a:endParaRPr sz="2800" b="0" i="0" u="none" strike="noStrike" cap="none">
              <a:solidFill>
                <a:schemeClr val="dk1"/>
              </a:solidFill>
              <a:latin typeface="Gill Sans"/>
              <a:ea typeface="Gill Sans"/>
              <a:cs typeface="Gill Sans"/>
              <a:sym typeface="Gill Sans"/>
            </a:endParaRPr>
          </a:p>
          <a:p>
            <a:pPr marL="342900" marR="0" lvl="0" indent="-342900" algn="l" rtl="0">
              <a:spcBef>
                <a:spcPts val="560"/>
              </a:spcBef>
              <a:buClr>
                <a:schemeClr val="dk1"/>
              </a:buClr>
              <a:buSzPct val="100000"/>
              <a:buFont typeface="Arial"/>
              <a:buNone/>
            </a:pPr>
            <a:endParaRPr sz="2800" b="0" i="0" u="none" strike="noStrike" cap="none">
              <a:solidFill>
                <a:schemeClr val="dk1"/>
              </a:solidFill>
              <a:latin typeface="Gill Sans"/>
              <a:ea typeface="Gill Sans"/>
              <a:cs typeface="Gill Sans"/>
              <a:sym typeface="Gill Sans"/>
            </a:endParaRPr>
          </a:p>
        </p:txBody>
      </p:sp>
      <p:pic>
        <p:nvPicPr>
          <p:cNvPr id="1370" name="Shape 1370"/>
          <p:cNvPicPr preferRelativeResize="0"/>
          <p:nvPr/>
        </p:nvPicPr>
        <p:blipFill rotWithShape="1">
          <a:blip r:embed="rId3">
            <a:alphaModFix/>
          </a:blip>
          <a:srcRect/>
          <a:stretch/>
        </p:blipFill>
        <p:spPr>
          <a:xfrm>
            <a:off x="5801655" y="6195919"/>
            <a:ext cx="2885100" cy="575699"/>
          </a:xfrm>
          <a:prstGeom prst="rect">
            <a:avLst/>
          </a:prstGeom>
          <a:noFill/>
          <a:ln>
            <a:noFill/>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6" name="Shape 1376"/>
          <p:cNvSpPr txBox="1">
            <a:spLocks noGrp="1"/>
          </p:cNvSpPr>
          <p:nvPr>
            <p:ph type="title"/>
          </p:nvPr>
        </p:nvSpPr>
        <p:spPr>
          <a:xfrm>
            <a:off x="0" y="1546"/>
            <a:ext cx="9144000" cy="1268400"/>
          </a:xfrm>
          <a:prstGeom prst="rect">
            <a:avLst/>
          </a:prstGeom>
        </p:spPr>
        <p:txBody>
          <a:bodyPr lIns="91425" tIns="91425" rIns="91425" bIns="91425" anchor="ctr" anchorCtr="0">
            <a:noAutofit/>
          </a:bodyPr>
          <a:lstStyle/>
          <a:p>
            <a:pPr lvl="0" rtl="0">
              <a:spcBef>
                <a:spcPts val="0"/>
              </a:spcBef>
              <a:buNone/>
            </a:pPr>
            <a:r>
              <a:rPr lang="en-US"/>
              <a:t>Meeting Goals</a:t>
            </a:r>
          </a:p>
        </p:txBody>
      </p:sp>
      <p:sp>
        <p:nvSpPr>
          <p:cNvPr id="1377" name="Shape 1377"/>
          <p:cNvSpPr txBox="1">
            <a:spLocks noGrp="1"/>
          </p:cNvSpPr>
          <p:nvPr>
            <p:ph type="body" idx="1"/>
          </p:nvPr>
        </p:nvSpPr>
        <p:spPr>
          <a:xfrm>
            <a:off x="533400" y="990600"/>
            <a:ext cx="8229600" cy="4121100"/>
          </a:xfrm>
          <a:prstGeom prst="rect">
            <a:avLst/>
          </a:prstGeom>
        </p:spPr>
        <p:txBody>
          <a:bodyPr lIns="91425" tIns="91425" rIns="91425" bIns="91425" anchor="t" anchorCtr="0">
            <a:noAutofit/>
          </a:bodyPr>
          <a:lstStyle/>
          <a:p>
            <a:pPr marL="457200" lvl="0" indent="-228600" rtl="0">
              <a:spcBef>
                <a:spcPts val="0"/>
              </a:spcBef>
              <a:buClr>
                <a:srgbClr val="BFBFBF"/>
              </a:buClr>
              <a:buAutoNum type="arabicPeriod"/>
            </a:pPr>
            <a:r>
              <a:rPr lang="en-US">
                <a:solidFill>
                  <a:srgbClr val="BFBFBF"/>
                </a:solidFill>
              </a:rPr>
              <a:t>Share outcomes of our research</a:t>
            </a:r>
          </a:p>
          <a:p>
            <a:pPr marL="457200" lvl="0" indent="-228600" rtl="0">
              <a:spcBef>
                <a:spcPts val="0"/>
              </a:spcBef>
              <a:buClr>
                <a:srgbClr val="BFBFBF"/>
              </a:buClr>
              <a:buAutoNum type="arabicPeriod"/>
            </a:pPr>
            <a:r>
              <a:rPr lang="en-US">
                <a:solidFill>
                  <a:srgbClr val="BFBFBF"/>
                </a:solidFill>
              </a:rPr>
              <a:t>Share activities related to integration</a:t>
            </a:r>
          </a:p>
          <a:p>
            <a:pPr marL="457200" lvl="0" indent="-228600" rtl="0">
              <a:spcBef>
                <a:spcPts val="0"/>
              </a:spcBef>
              <a:buAutoNum type="arabicPeriod"/>
            </a:pPr>
            <a:r>
              <a:rPr lang="en-US"/>
              <a:t>Learn about steps/ways to amplify integration activities.</a:t>
            </a:r>
          </a:p>
          <a:p>
            <a:pPr marL="914400" lvl="1" indent="-228600" rtl="0">
              <a:spcBef>
                <a:spcPts val="0"/>
              </a:spcBef>
              <a:buAutoNum type="alphaLcPeriod"/>
            </a:pPr>
            <a:r>
              <a:rPr lang="en-US"/>
              <a:t>Who are key decision makers related to curriculum</a:t>
            </a:r>
          </a:p>
          <a:p>
            <a:pPr marL="914400" lvl="1" indent="-228600" rtl="0">
              <a:spcBef>
                <a:spcPts val="0"/>
              </a:spcBef>
              <a:buAutoNum type="alphaLcPeriod"/>
            </a:pPr>
            <a:r>
              <a:rPr lang="en-US"/>
              <a:t>Continuing education vs. core curricula</a:t>
            </a:r>
          </a:p>
          <a:p>
            <a:pPr marL="457200" lvl="0" indent="-228600" rtl="0">
              <a:spcBef>
                <a:spcPts val="0"/>
              </a:spcBef>
              <a:buAutoNum type="arabicPeriod"/>
            </a:pPr>
            <a:r>
              <a:rPr lang="en-US"/>
              <a:t>Challenges/Opportunities related to funding &amp; implementation</a:t>
            </a:r>
          </a:p>
          <a:p>
            <a:pPr marL="457200" lvl="0" indent="-228600" rtl="0">
              <a:spcBef>
                <a:spcPts val="0"/>
              </a:spcBef>
              <a:buAutoNum type="arabicPeriod"/>
            </a:pPr>
            <a:r>
              <a:rPr lang="en-US"/>
              <a:t>Joint position paper about integration goals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sp>
        <p:nvSpPr>
          <p:cNvPr id="1383" name="Shape 1383"/>
          <p:cNvSpPr txBox="1">
            <a:spLocks noGrp="1"/>
          </p:cNvSpPr>
          <p:nvPr>
            <p:ph type="title"/>
          </p:nvPr>
        </p:nvSpPr>
        <p:spPr>
          <a:xfrm>
            <a:off x="0" y="1546"/>
            <a:ext cx="9144000" cy="1268400"/>
          </a:xfrm>
          <a:prstGeom prst="rect">
            <a:avLst/>
          </a:prstGeom>
        </p:spPr>
        <p:txBody>
          <a:bodyPr lIns="91425" tIns="91425" rIns="91425" bIns="91425" anchor="ctr" anchorCtr="0">
            <a:noAutofit/>
          </a:bodyPr>
          <a:lstStyle/>
          <a:p>
            <a:pPr lvl="0" rtl="0">
              <a:spcBef>
                <a:spcPts val="0"/>
              </a:spcBef>
              <a:buNone/>
            </a:pPr>
            <a:r>
              <a:rPr lang="en-US"/>
              <a:t>Accelerating integration activities</a:t>
            </a:r>
          </a:p>
        </p:txBody>
      </p:sp>
      <p:sp>
        <p:nvSpPr>
          <p:cNvPr id="1384" name="Shape 1384"/>
          <p:cNvSpPr txBox="1">
            <a:spLocks noGrp="1"/>
          </p:cNvSpPr>
          <p:nvPr>
            <p:ph type="body" idx="1"/>
          </p:nvPr>
        </p:nvSpPr>
        <p:spPr>
          <a:xfrm>
            <a:off x="533400" y="1290050"/>
            <a:ext cx="8229600" cy="3745500"/>
          </a:xfrm>
          <a:prstGeom prst="rect">
            <a:avLst/>
          </a:prstGeom>
        </p:spPr>
        <p:txBody>
          <a:bodyPr lIns="91425" tIns="91425" rIns="91425" bIns="91425" anchor="t" anchorCtr="0">
            <a:noAutofit/>
          </a:bodyPr>
          <a:lstStyle/>
          <a:p>
            <a:pPr marL="0" lvl="0" indent="0" rtl="0">
              <a:spcBef>
                <a:spcPts val="0"/>
              </a:spcBef>
              <a:buNone/>
            </a:pPr>
            <a:r>
              <a:rPr lang="en-US"/>
              <a:t>Who are key decision makers related to curriculum?</a:t>
            </a:r>
          </a:p>
          <a:p>
            <a:pPr marL="457200" lvl="0" indent="-228600" rtl="0">
              <a:spcBef>
                <a:spcPts val="0"/>
              </a:spcBef>
            </a:pPr>
            <a:r>
              <a:rPr lang="en-US"/>
              <a:t>what steps to take for integration?</a:t>
            </a:r>
          </a:p>
          <a:p>
            <a:pPr marL="0" marR="0" lvl="0" indent="0" algn="l" rtl="0">
              <a:lnSpc>
                <a:spcPct val="100000"/>
              </a:lnSpc>
              <a:spcBef>
                <a:spcPts val="480"/>
              </a:spcBef>
              <a:spcAft>
                <a:spcPts val="0"/>
              </a:spcAft>
              <a:buNone/>
            </a:pPr>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389"/>
        <p:cNvGrpSpPr/>
        <p:nvPr/>
      </p:nvGrpSpPr>
      <p:grpSpPr>
        <a:xfrm>
          <a:off x="0" y="0"/>
          <a:ext cx="0" cy="0"/>
          <a:chOff x="0" y="0"/>
          <a:chExt cx="0" cy="0"/>
        </a:xfrm>
      </p:grpSpPr>
      <p:sp>
        <p:nvSpPr>
          <p:cNvPr id="1390" name="Shape 1390"/>
          <p:cNvSpPr txBox="1">
            <a:spLocks noGrp="1"/>
          </p:cNvSpPr>
          <p:nvPr>
            <p:ph type="title"/>
          </p:nvPr>
        </p:nvSpPr>
        <p:spPr>
          <a:xfrm>
            <a:off x="0" y="1546"/>
            <a:ext cx="9144000" cy="1268400"/>
          </a:xfrm>
          <a:prstGeom prst="rect">
            <a:avLst/>
          </a:prstGeom>
        </p:spPr>
        <p:txBody>
          <a:bodyPr lIns="91425" tIns="91425" rIns="91425" bIns="91425" anchor="ctr" anchorCtr="0">
            <a:noAutofit/>
          </a:bodyPr>
          <a:lstStyle/>
          <a:p>
            <a:pPr lvl="0" rtl="0">
              <a:spcBef>
                <a:spcPts val="0"/>
              </a:spcBef>
              <a:buNone/>
            </a:pPr>
            <a:r>
              <a:rPr lang="en-US"/>
              <a:t>Decision Makers re Curricula</a:t>
            </a:r>
          </a:p>
        </p:txBody>
      </p:sp>
      <p:sp>
        <p:nvSpPr>
          <p:cNvPr id="1391" name="Shape 1391"/>
          <p:cNvSpPr txBox="1">
            <a:spLocks noGrp="1"/>
          </p:cNvSpPr>
          <p:nvPr>
            <p:ph type="body" idx="1"/>
          </p:nvPr>
        </p:nvSpPr>
        <p:spPr>
          <a:xfrm>
            <a:off x="541182" y="916512"/>
            <a:ext cx="8229600" cy="3745500"/>
          </a:xfrm>
          <a:prstGeom prst="rect">
            <a:avLst/>
          </a:prstGeom>
        </p:spPr>
        <p:txBody>
          <a:bodyPr lIns="91425" tIns="91425" rIns="91425" bIns="91425" anchor="t" anchorCtr="0">
            <a:noAutofit/>
          </a:bodyPr>
          <a:lstStyle/>
          <a:p>
            <a:pPr marL="0" lvl="0" indent="0" rtl="0">
              <a:spcBef>
                <a:spcPts val="0"/>
              </a:spcBef>
              <a:buNone/>
            </a:pPr>
            <a:r>
              <a:rPr lang="en-US" sz="1400" dirty="0"/>
              <a:t>OT</a:t>
            </a:r>
          </a:p>
          <a:p>
            <a:pPr lvl="0" indent="-342900" rtl="0">
              <a:spcBef>
                <a:spcPts val="0"/>
              </a:spcBef>
              <a:buFontTx/>
              <a:buChar char="-"/>
            </a:pPr>
            <a:r>
              <a:rPr lang="en-US" sz="1400" dirty="0" smtClean="0"/>
              <a:t>Promote package through our network (92 national associations), and directly to educational programs (&gt;800) that WFOT approves. </a:t>
            </a:r>
          </a:p>
          <a:p>
            <a:pPr lvl="0" indent="-342900" rtl="0">
              <a:spcBef>
                <a:spcPts val="0"/>
              </a:spcBef>
              <a:buFontTx/>
              <a:buChar char="-"/>
            </a:pPr>
            <a:r>
              <a:rPr lang="en-US" sz="1400" dirty="0" smtClean="0"/>
              <a:t>Share survey </a:t>
            </a:r>
            <a:r>
              <a:rPr lang="en-US" sz="1400" dirty="0" smtClean="0"/>
              <a:t>information related to uptake of WSTP. </a:t>
            </a:r>
          </a:p>
          <a:p>
            <a:pPr lvl="0" indent="-342900" rtl="0">
              <a:spcBef>
                <a:spcPts val="0"/>
              </a:spcBef>
              <a:buFontTx/>
              <a:buChar char="-"/>
            </a:pPr>
            <a:r>
              <a:rPr lang="en-US" sz="1400" dirty="0" smtClean="0"/>
              <a:t>WFOT will share case studies to raise awareness through e-newsletter, online.  </a:t>
            </a:r>
          </a:p>
          <a:p>
            <a:pPr lvl="0" indent="-342900" rtl="0">
              <a:spcBef>
                <a:spcPts val="0"/>
              </a:spcBef>
              <a:buFontTx/>
              <a:buChar char="-"/>
            </a:pPr>
            <a:r>
              <a:rPr lang="en-US" sz="1400" dirty="0" smtClean="0"/>
              <a:t>Endorsement of WSTP/ISWP materials.</a:t>
            </a:r>
          </a:p>
          <a:p>
            <a:pPr lvl="0" indent="-342900" rtl="0">
              <a:spcBef>
                <a:spcPts val="0"/>
              </a:spcBef>
              <a:buFontTx/>
              <a:buChar char="-"/>
            </a:pPr>
            <a:r>
              <a:rPr lang="en-US" sz="1400" dirty="0" smtClean="0"/>
              <a:t>Provide online modules through their </a:t>
            </a:r>
            <a:r>
              <a:rPr lang="en-US" sz="1400" dirty="0" err="1" smtClean="0"/>
              <a:t>lms</a:t>
            </a:r>
            <a:r>
              <a:rPr lang="en-US" sz="1400" dirty="0" smtClean="0"/>
              <a:t> (</a:t>
            </a:r>
            <a:r>
              <a:rPr lang="en-US" sz="1400" dirty="0" err="1" smtClean="0"/>
              <a:t>moodle</a:t>
            </a:r>
            <a:r>
              <a:rPr lang="en-US" sz="1400" dirty="0" smtClean="0"/>
              <a:t>)</a:t>
            </a:r>
          </a:p>
          <a:p>
            <a:pPr lvl="0" indent="-342900" rtl="0">
              <a:spcBef>
                <a:spcPts val="0"/>
              </a:spcBef>
              <a:buFontTx/>
              <a:buChar char="-"/>
            </a:pPr>
            <a:r>
              <a:rPr lang="en-US" sz="1400" dirty="0" smtClean="0"/>
              <a:t>WFOT congress could include this topic (</a:t>
            </a:r>
            <a:r>
              <a:rPr lang="en-US" sz="1400" dirty="0" err="1" smtClean="0"/>
              <a:t>addl</a:t>
            </a:r>
            <a:r>
              <a:rPr lang="en-US" sz="1400" dirty="0" smtClean="0"/>
              <a:t> symposium).</a:t>
            </a:r>
          </a:p>
          <a:p>
            <a:pPr lvl="0" indent="-342900" rtl="0">
              <a:spcBef>
                <a:spcPts val="0"/>
              </a:spcBef>
              <a:buFontTx/>
              <a:buChar char="-"/>
            </a:pPr>
            <a:r>
              <a:rPr lang="en-US" sz="1400" dirty="0" smtClean="0"/>
              <a:t>Online OTION forum related to WC training. </a:t>
            </a:r>
          </a:p>
          <a:p>
            <a:pPr lvl="0" indent="-342900" rtl="0">
              <a:spcBef>
                <a:spcPts val="0"/>
              </a:spcBef>
              <a:buFontTx/>
              <a:buChar char="-"/>
            </a:pPr>
            <a:r>
              <a:rPr lang="en-US" sz="1400" dirty="0" smtClean="0"/>
              <a:t>Position statement on AT in their curriculum to clarify that WCs.</a:t>
            </a:r>
          </a:p>
          <a:p>
            <a:pPr lvl="0" indent="-342900" rtl="0">
              <a:spcBef>
                <a:spcPts val="0"/>
              </a:spcBef>
              <a:buFontTx/>
              <a:buChar char="-"/>
            </a:pPr>
            <a:r>
              <a:rPr lang="en-US" sz="1400" dirty="0" smtClean="0"/>
              <a:t>Global survey on AT to include WC.</a:t>
            </a:r>
            <a:endParaRPr sz="1400" dirty="0"/>
          </a:p>
          <a:p>
            <a:pPr marL="0" lvl="0" indent="0" rtl="0">
              <a:spcBef>
                <a:spcPts val="0"/>
              </a:spcBef>
              <a:buNone/>
            </a:pPr>
            <a:endParaRPr sz="1400" dirty="0"/>
          </a:p>
          <a:p>
            <a:pPr marL="0" lvl="0" indent="0" rtl="0">
              <a:spcBef>
                <a:spcPts val="0"/>
              </a:spcBef>
              <a:buNone/>
            </a:pPr>
            <a:r>
              <a:rPr lang="en-US" sz="1400" dirty="0" smtClean="0"/>
              <a:t>ISPRM</a:t>
            </a:r>
          </a:p>
          <a:p>
            <a:pPr marL="0" lvl="0" indent="0" rtl="0">
              <a:spcBef>
                <a:spcPts val="0"/>
              </a:spcBef>
              <a:buNone/>
            </a:pPr>
            <a:r>
              <a:rPr lang="en-US" sz="1400" dirty="0" smtClean="0"/>
              <a:t>-Endorsement of WHO Materials</a:t>
            </a:r>
          </a:p>
          <a:p>
            <a:pPr marL="0" lvl="0" indent="0" rtl="0">
              <a:spcBef>
                <a:spcPts val="0"/>
              </a:spcBef>
              <a:buNone/>
            </a:pPr>
            <a:r>
              <a:rPr lang="en-US" sz="1400" dirty="0" smtClean="0"/>
              <a:t>-After endorsement</a:t>
            </a:r>
            <a:r>
              <a:rPr lang="mr-IN" sz="1400" dirty="0" smtClean="0"/>
              <a:t>–</a:t>
            </a:r>
            <a:r>
              <a:rPr lang="en-US" sz="1400" dirty="0" smtClean="0"/>
              <a:t> promoting materials at conferences.  </a:t>
            </a:r>
          </a:p>
          <a:p>
            <a:pPr marL="0" lvl="0" indent="0" rtl="0">
              <a:spcBef>
                <a:spcPts val="0"/>
              </a:spcBef>
              <a:buNone/>
            </a:pPr>
            <a:endParaRPr lang="en-US" sz="1400" dirty="0"/>
          </a:p>
          <a:p>
            <a:pPr marL="0" marR="0" lvl="0" indent="0" algn="l" rtl="0">
              <a:lnSpc>
                <a:spcPct val="100000"/>
              </a:lnSpc>
              <a:spcBef>
                <a:spcPts val="480"/>
              </a:spcBef>
              <a:spcAft>
                <a:spcPts val="0"/>
              </a:spcAft>
              <a:buNone/>
            </a:pPr>
            <a:endParaRPr sz="14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389"/>
        <p:cNvGrpSpPr/>
        <p:nvPr/>
      </p:nvGrpSpPr>
      <p:grpSpPr>
        <a:xfrm>
          <a:off x="0" y="0"/>
          <a:ext cx="0" cy="0"/>
          <a:chOff x="0" y="0"/>
          <a:chExt cx="0" cy="0"/>
        </a:xfrm>
      </p:grpSpPr>
      <p:sp>
        <p:nvSpPr>
          <p:cNvPr id="1390" name="Shape 1390"/>
          <p:cNvSpPr txBox="1">
            <a:spLocks noGrp="1"/>
          </p:cNvSpPr>
          <p:nvPr>
            <p:ph type="title"/>
          </p:nvPr>
        </p:nvSpPr>
        <p:spPr>
          <a:xfrm>
            <a:off x="0" y="1546"/>
            <a:ext cx="9144000" cy="1268400"/>
          </a:xfrm>
          <a:prstGeom prst="rect">
            <a:avLst/>
          </a:prstGeom>
        </p:spPr>
        <p:txBody>
          <a:bodyPr lIns="91425" tIns="91425" rIns="91425" bIns="91425" anchor="ctr" anchorCtr="0">
            <a:noAutofit/>
          </a:bodyPr>
          <a:lstStyle/>
          <a:p>
            <a:pPr lvl="0" rtl="0">
              <a:spcBef>
                <a:spcPts val="0"/>
              </a:spcBef>
              <a:buNone/>
            </a:pPr>
            <a:r>
              <a:rPr lang="en-US"/>
              <a:t>Decision Makers re Curricula</a:t>
            </a:r>
          </a:p>
        </p:txBody>
      </p:sp>
      <p:sp>
        <p:nvSpPr>
          <p:cNvPr id="1391" name="Shape 1391"/>
          <p:cNvSpPr txBox="1">
            <a:spLocks noGrp="1"/>
          </p:cNvSpPr>
          <p:nvPr>
            <p:ph type="body" idx="1"/>
          </p:nvPr>
        </p:nvSpPr>
        <p:spPr>
          <a:xfrm>
            <a:off x="541182" y="916512"/>
            <a:ext cx="8229600" cy="4994014"/>
          </a:xfrm>
          <a:prstGeom prst="rect">
            <a:avLst/>
          </a:prstGeom>
        </p:spPr>
        <p:txBody>
          <a:bodyPr lIns="91425" tIns="91425" rIns="91425" bIns="91425" anchor="t" anchorCtr="0">
            <a:noAutofit/>
          </a:bodyPr>
          <a:lstStyle/>
          <a:p>
            <a:pPr marL="0" lvl="0" indent="0" rtl="0">
              <a:spcBef>
                <a:spcPts val="0"/>
              </a:spcBef>
              <a:buNone/>
            </a:pPr>
            <a:r>
              <a:rPr lang="en-US" sz="1200" b="1" dirty="0" smtClean="0"/>
              <a:t>WC</a:t>
            </a:r>
            <a:r>
              <a:rPr lang="en-US" sz="1200" b="1" dirty="0" smtClean="0"/>
              <a:t>PT</a:t>
            </a:r>
            <a:endParaRPr lang="en-US" sz="1200" b="1" dirty="0"/>
          </a:p>
          <a:p>
            <a:pPr marL="285750" lvl="0" indent="-285750" rtl="0">
              <a:spcBef>
                <a:spcPts val="0"/>
              </a:spcBef>
              <a:buFontTx/>
              <a:buChar char="-"/>
            </a:pPr>
            <a:r>
              <a:rPr lang="en-US" sz="1200" dirty="0" smtClean="0"/>
              <a:t>Already promote </a:t>
            </a:r>
            <a:r>
              <a:rPr lang="en-US" sz="1200" dirty="0" err="1" smtClean="0"/>
              <a:t>wstp</a:t>
            </a:r>
            <a:r>
              <a:rPr lang="en-US" sz="1200" dirty="0" smtClean="0"/>
              <a:t> on their website. </a:t>
            </a:r>
          </a:p>
          <a:p>
            <a:pPr marL="285750" lvl="0" indent="-285750" rtl="0">
              <a:spcBef>
                <a:spcPts val="0"/>
              </a:spcBef>
              <a:buFontTx/>
              <a:buChar char="-"/>
            </a:pPr>
            <a:r>
              <a:rPr lang="en-US" sz="1200" dirty="0" smtClean="0"/>
              <a:t>WCPT only accredits small # of programs (most done by national bodies). About 10 per year. WCPT does have their own standards. </a:t>
            </a:r>
          </a:p>
          <a:p>
            <a:pPr marL="285750" lvl="0" indent="-285750" rtl="0">
              <a:spcBef>
                <a:spcPts val="0"/>
              </a:spcBef>
              <a:buFontTx/>
              <a:buChar char="-"/>
            </a:pPr>
            <a:r>
              <a:rPr lang="en-US" sz="1200" dirty="0" smtClean="0"/>
              <a:t>Could more actively promote WSTP. </a:t>
            </a:r>
          </a:p>
          <a:p>
            <a:pPr marL="285750" lvl="0" indent="-285750" rtl="0">
              <a:spcBef>
                <a:spcPts val="0"/>
              </a:spcBef>
              <a:buFontTx/>
              <a:buChar char="-"/>
            </a:pPr>
            <a:r>
              <a:rPr lang="en-US" sz="1200" dirty="0" smtClean="0"/>
              <a:t>Will ’support’ WSTP materials.</a:t>
            </a:r>
          </a:p>
          <a:p>
            <a:pPr marL="285750" lvl="0" indent="-285750" rtl="0">
              <a:spcBef>
                <a:spcPts val="0"/>
              </a:spcBef>
              <a:buFontTx/>
              <a:buChar char="-"/>
            </a:pPr>
            <a:r>
              <a:rPr lang="en-US" sz="1200" dirty="0" smtClean="0"/>
              <a:t>Survey</a:t>
            </a:r>
            <a:r>
              <a:rPr lang="en-US" sz="1200" dirty="0" smtClean="0"/>
              <a:t>    </a:t>
            </a:r>
            <a:endParaRPr sz="1200" dirty="0"/>
          </a:p>
          <a:p>
            <a:pPr marL="0" lvl="0" indent="0" rtl="0">
              <a:spcBef>
                <a:spcPts val="0"/>
              </a:spcBef>
              <a:buNone/>
            </a:pPr>
            <a:r>
              <a:rPr lang="en-US" sz="1200" b="1" dirty="0" smtClean="0"/>
              <a:t>O&amp;P (only 40% are O&amp;P trained)</a:t>
            </a:r>
          </a:p>
          <a:p>
            <a:pPr marL="285750" lvl="0" indent="-285750" rtl="0">
              <a:spcBef>
                <a:spcPts val="0"/>
              </a:spcBef>
              <a:buFontTx/>
              <a:buChar char="-"/>
            </a:pPr>
            <a:r>
              <a:rPr lang="en-US" sz="1200" dirty="0" smtClean="0"/>
              <a:t>Awareness (ISWP/MOU, promotion at congress) already happening.</a:t>
            </a:r>
          </a:p>
          <a:p>
            <a:pPr marL="285750" lvl="0" indent="-285750" rtl="0">
              <a:spcBef>
                <a:spcPts val="0"/>
              </a:spcBef>
              <a:buFontTx/>
              <a:buChar char="-"/>
            </a:pPr>
            <a:r>
              <a:rPr lang="en-US" sz="1200" dirty="0" smtClean="0"/>
              <a:t>ISWP used short-course awareness approach; they have team and could do short course collaboration through their network (so continuing </a:t>
            </a:r>
            <a:r>
              <a:rPr lang="en-US" sz="1200" dirty="0" err="1" smtClean="0"/>
              <a:t>ed</a:t>
            </a:r>
            <a:r>
              <a:rPr lang="en-US" sz="1200" dirty="0" smtClean="0"/>
              <a:t>)</a:t>
            </a:r>
          </a:p>
          <a:p>
            <a:pPr marL="285750" lvl="0" indent="-285750" rtl="0">
              <a:spcBef>
                <a:spcPts val="0"/>
              </a:spcBef>
              <a:buFontTx/>
              <a:buChar char="-"/>
            </a:pPr>
            <a:r>
              <a:rPr lang="en-US" sz="1200" dirty="0" smtClean="0"/>
              <a:t>Makes perfect sense to have as part of curriculum (Carson); all core resources and tools are available. </a:t>
            </a:r>
          </a:p>
          <a:p>
            <a:pPr marL="285750" lvl="0" indent="-285750" rtl="0">
              <a:spcBef>
                <a:spcPts val="0"/>
              </a:spcBef>
              <a:buFontTx/>
              <a:buChar char="-"/>
            </a:pPr>
            <a:r>
              <a:rPr lang="en-US" sz="1200" dirty="0" smtClean="0"/>
              <a:t>ISPO to endorse; allows changes to curriculum, but competencies the same. </a:t>
            </a:r>
          </a:p>
          <a:p>
            <a:pPr marL="285750" lvl="0" indent="-285750" rtl="0">
              <a:spcBef>
                <a:spcPts val="0"/>
              </a:spcBef>
              <a:buFontTx/>
              <a:buChar char="-"/>
            </a:pPr>
            <a:r>
              <a:rPr lang="en-US" sz="1200" dirty="0" smtClean="0"/>
              <a:t>WC topic is in new guidelines to be published in </a:t>
            </a:r>
            <a:r>
              <a:rPr lang="en-US" sz="1200" dirty="0" err="1" smtClean="0"/>
              <a:t>Capetown</a:t>
            </a:r>
            <a:r>
              <a:rPr lang="en-US" sz="1200" dirty="0" smtClean="0"/>
              <a:t>.</a:t>
            </a:r>
          </a:p>
          <a:p>
            <a:pPr marL="285750" lvl="0" indent="-285750" rtl="0">
              <a:spcBef>
                <a:spcPts val="0"/>
              </a:spcBef>
              <a:buFontTx/>
              <a:buChar char="-"/>
            </a:pPr>
            <a:r>
              <a:rPr lang="en-US" sz="1200" dirty="0" smtClean="0"/>
              <a:t>Continuing education; add to list of short course.  </a:t>
            </a:r>
          </a:p>
          <a:p>
            <a:pPr marL="285750" lvl="0" indent="-285750" rtl="0">
              <a:spcBef>
                <a:spcPts val="0"/>
              </a:spcBef>
              <a:buFontTx/>
              <a:buChar char="-"/>
            </a:pPr>
            <a:r>
              <a:rPr lang="en-US" sz="1200" dirty="0" smtClean="0"/>
              <a:t>Engage in industry</a:t>
            </a:r>
          </a:p>
          <a:p>
            <a:pPr marL="285750" lvl="0" indent="-285750" rtl="0">
              <a:spcBef>
                <a:spcPts val="0"/>
              </a:spcBef>
              <a:buFontTx/>
              <a:buChar char="-"/>
            </a:pPr>
            <a:r>
              <a:rPr lang="en-US" sz="1200" dirty="0" err="1" smtClean="0"/>
              <a:t>ToT</a:t>
            </a:r>
            <a:r>
              <a:rPr lang="en-US" sz="1200" dirty="0" smtClean="0"/>
              <a:t> is critical to build. </a:t>
            </a:r>
            <a:endParaRPr lang="en-US" sz="1200" dirty="0" smtClean="0"/>
          </a:p>
          <a:p>
            <a:pPr marL="285750" lvl="0" indent="-285750" rtl="0">
              <a:spcBef>
                <a:spcPts val="0"/>
              </a:spcBef>
              <a:buFontTx/>
              <a:buChar char="-"/>
            </a:pPr>
            <a:r>
              <a:rPr lang="en-US" sz="1200" dirty="0" smtClean="0"/>
              <a:t>Future congress to include leads of all professional organizations to continue discussion. </a:t>
            </a:r>
          </a:p>
          <a:p>
            <a:pPr marL="285750" lvl="0" indent="-285750" rtl="0">
              <a:spcBef>
                <a:spcPts val="0"/>
              </a:spcBef>
              <a:buFontTx/>
              <a:buChar char="-"/>
            </a:pPr>
            <a:r>
              <a:rPr lang="en-US" sz="1200" b="1" dirty="0" smtClean="0"/>
              <a:t>ISWP?</a:t>
            </a:r>
          </a:p>
          <a:p>
            <a:pPr marL="285750" lvl="0" indent="-285750" rtl="0">
              <a:spcBef>
                <a:spcPts val="0"/>
              </a:spcBef>
              <a:buFontTx/>
              <a:buChar char="-"/>
            </a:pPr>
            <a:r>
              <a:rPr lang="en-US" sz="1200" dirty="0" smtClean="0"/>
              <a:t>Develop survey about scope of practice in field for all organizations to reach out. (use WFOT survey?)</a:t>
            </a:r>
          </a:p>
          <a:p>
            <a:pPr marL="285750" lvl="0" indent="-285750" rtl="0">
              <a:spcBef>
                <a:spcPts val="0"/>
              </a:spcBef>
              <a:buFontTx/>
              <a:buChar char="-"/>
            </a:pPr>
            <a:r>
              <a:rPr lang="en-US" sz="1200" dirty="0" smtClean="0"/>
              <a:t>Setup consortiums in certain countries (South Africa &amp; Brazil already working together as an example)</a:t>
            </a:r>
            <a:endParaRPr lang="en-US" sz="1200" dirty="0" smtClean="0"/>
          </a:p>
          <a:p>
            <a:pPr marL="0" lvl="0" indent="0" rtl="0">
              <a:spcBef>
                <a:spcPts val="0"/>
              </a:spcBef>
              <a:buNone/>
            </a:pPr>
            <a:r>
              <a:rPr lang="en-US" sz="1200" b="1" dirty="0" smtClean="0"/>
              <a:t>WHO</a:t>
            </a:r>
          </a:p>
          <a:p>
            <a:pPr marL="0" lvl="0" indent="0" rtl="0">
              <a:spcBef>
                <a:spcPts val="0"/>
              </a:spcBef>
              <a:buNone/>
            </a:pPr>
            <a:r>
              <a:rPr lang="en-US" sz="1200" dirty="0" smtClean="0"/>
              <a:t>- Work to brand </a:t>
            </a:r>
            <a:r>
              <a:rPr lang="en-US" sz="1200" dirty="0" err="1" smtClean="0"/>
              <a:t>wstp</a:t>
            </a:r>
            <a:r>
              <a:rPr lang="en-US" sz="1200" dirty="0" smtClean="0"/>
              <a:t> with logos from all endorsing organizations. </a:t>
            </a:r>
            <a:endParaRPr lang="en-US" sz="1200" dirty="0"/>
          </a:p>
          <a:p>
            <a:pPr marL="0" lvl="0" indent="0" rtl="0">
              <a:spcBef>
                <a:spcPts val="0"/>
              </a:spcBef>
              <a:buNone/>
            </a:pPr>
            <a:endParaRPr sz="1200" dirty="0"/>
          </a:p>
          <a:p>
            <a:pPr marL="0" lvl="0" indent="0" rtl="0">
              <a:spcBef>
                <a:spcPts val="0"/>
              </a:spcBef>
              <a:buNone/>
            </a:pPr>
            <a:endParaRPr lang="en-US" sz="1200" dirty="0"/>
          </a:p>
          <a:p>
            <a:pPr marL="0" marR="0" lvl="0" indent="0" algn="l" rtl="0">
              <a:lnSpc>
                <a:spcPct val="100000"/>
              </a:lnSpc>
              <a:spcBef>
                <a:spcPts val="480"/>
              </a:spcBef>
              <a:spcAft>
                <a:spcPts val="0"/>
              </a:spcAft>
              <a:buNone/>
            </a:pPr>
            <a:endParaRPr sz="1200" dirty="0"/>
          </a:p>
        </p:txBody>
      </p:sp>
    </p:spTree>
    <p:extLst>
      <p:ext uri="{BB962C8B-B14F-4D97-AF65-F5344CB8AC3E}">
        <p14:creationId xmlns:p14="http://schemas.microsoft.com/office/powerpoint/2010/main" val="172195870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sp>
        <p:nvSpPr>
          <p:cNvPr id="1397" name="Shape 1397"/>
          <p:cNvSpPr txBox="1">
            <a:spLocks noGrp="1"/>
          </p:cNvSpPr>
          <p:nvPr>
            <p:ph type="title"/>
          </p:nvPr>
        </p:nvSpPr>
        <p:spPr>
          <a:xfrm>
            <a:off x="0" y="1546"/>
            <a:ext cx="9144000" cy="1268400"/>
          </a:xfrm>
          <a:prstGeom prst="rect">
            <a:avLst/>
          </a:prstGeom>
        </p:spPr>
        <p:txBody>
          <a:bodyPr lIns="91425" tIns="91425" rIns="91425" bIns="91425" anchor="ctr" anchorCtr="0">
            <a:noAutofit/>
          </a:bodyPr>
          <a:lstStyle/>
          <a:p>
            <a:pPr lvl="0" rtl="0">
              <a:spcBef>
                <a:spcPts val="0"/>
              </a:spcBef>
              <a:buNone/>
            </a:pPr>
            <a:r>
              <a:rPr lang="en-US"/>
              <a:t>Core curriculum vs. Continuing Ed</a:t>
            </a:r>
          </a:p>
        </p:txBody>
      </p:sp>
      <p:sp>
        <p:nvSpPr>
          <p:cNvPr id="1398" name="Shape 1398"/>
          <p:cNvSpPr txBox="1">
            <a:spLocks noGrp="1"/>
          </p:cNvSpPr>
          <p:nvPr>
            <p:ph type="body" idx="1"/>
          </p:nvPr>
        </p:nvSpPr>
        <p:spPr>
          <a:xfrm>
            <a:off x="533400" y="1290050"/>
            <a:ext cx="8229600" cy="3745500"/>
          </a:xfrm>
          <a:prstGeom prst="rect">
            <a:avLst/>
          </a:prstGeom>
        </p:spPr>
        <p:txBody>
          <a:bodyPr lIns="91425" tIns="91425" rIns="91425" bIns="91425" anchor="t" anchorCtr="0">
            <a:noAutofit/>
          </a:bodyPr>
          <a:lstStyle/>
          <a:p>
            <a:pPr marL="0" lvl="0" indent="0" rtl="0">
              <a:spcBef>
                <a:spcPts val="0"/>
              </a:spcBef>
              <a:buNone/>
            </a:pPr>
            <a:r>
              <a:rPr lang="en-US"/>
              <a:t>Trade-offs? </a:t>
            </a:r>
          </a:p>
          <a:p>
            <a:pPr marL="0" lvl="0" indent="0" rtl="0">
              <a:spcBef>
                <a:spcPts val="0"/>
              </a:spcBef>
              <a:buNone/>
            </a:pPr>
            <a:endParaRPr/>
          </a:p>
          <a:p>
            <a:pPr marL="0" lvl="0" indent="0" rtl="0">
              <a:spcBef>
                <a:spcPts val="0"/>
              </a:spcBef>
              <a:buNone/>
            </a:pPr>
            <a:endParaRPr/>
          </a:p>
          <a:p>
            <a:pPr marL="0" lvl="0" indent="0" rtl="0">
              <a:spcBef>
                <a:spcPts val="0"/>
              </a:spcBef>
              <a:buNone/>
            </a:pPr>
            <a:r>
              <a:rPr lang="en-US"/>
              <a:t>Next steps for each:</a:t>
            </a:r>
          </a:p>
          <a:p>
            <a:pPr marL="0" marR="0" lvl="0" indent="0" algn="l" rtl="0">
              <a:lnSpc>
                <a:spcPct val="100000"/>
              </a:lnSpc>
              <a:spcBef>
                <a:spcPts val="480"/>
              </a:spcBef>
              <a:spcAft>
                <a:spcPts val="0"/>
              </a:spcAft>
              <a:buNone/>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0" y="310464"/>
            <a:ext cx="9144000" cy="12684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rgbClr val="000000"/>
              </a:buClr>
              <a:buSzPct val="25000"/>
              <a:buFont typeface="Gill Sans"/>
              <a:buNone/>
            </a:pPr>
            <a:r>
              <a:rPr lang="en-US" sz="3600" b="1" i="0" u="none" strike="noStrike" cap="none">
                <a:solidFill>
                  <a:srgbClr val="000000"/>
                </a:solidFill>
                <a:latin typeface="Gill Sans"/>
                <a:ea typeface="Gill Sans"/>
                <a:cs typeface="Gill Sans"/>
                <a:sym typeface="Gill Sans"/>
              </a:rPr>
              <a:t>A Global Description of Wheelchair Service Education</a:t>
            </a:r>
          </a:p>
        </p:txBody>
      </p:sp>
      <p:sp>
        <p:nvSpPr>
          <p:cNvPr id="364" name="Shape 364"/>
          <p:cNvSpPr txBox="1">
            <a:spLocks noGrp="1"/>
          </p:cNvSpPr>
          <p:nvPr>
            <p:ph type="body" idx="1"/>
          </p:nvPr>
        </p:nvSpPr>
        <p:spPr>
          <a:xfrm>
            <a:off x="457200" y="1858969"/>
            <a:ext cx="8229600" cy="2144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r>
              <a:rPr lang="en-US" sz="2800" b="1" i="0" u="none" strike="noStrike" cap="none">
                <a:solidFill>
                  <a:schemeClr val="dk1"/>
                </a:solidFill>
                <a:latin typeface="Gill Sans"/>
                <a:ea typeface="Gill Sans"/>
                <a:cs typeface="Gill Sans"/>
                <a:sym typeface="Gill Sans"/>
              </a:rPr>
              <a:t>1. Cross-Sectional Survey Study</a:t>
            </a:r>
          </a:p>
          <a:p>
            <a:pPr marL="0" marR="0" lvl="0" indent="0" algn="l" rtl="0">
              <a:spcBef>
                <a:spcPts val="560"/>
              </a:spcBef>
              <a:spcAft>
                <a:spcPts val="0"/>
              </a:spcAft>
              <a:buNone/>
            </a:pPr>
            <a:r>
              <a:rPr lang="en-US" sz="2800" i="0" u="none" strike="noStrike" cap="none">
                <a:solidFill>
                  <a:schemeClr val="dk1"/>
                </a:solidFill>
                <a:latin typeface="Gill Sans"/>
                <a:ea typeface="Gill Sans"/>
                <a:cs typeface="Gill Sans"/>
                <a:sym typeface="Gill Sans"/>
              </a:rPr>
              <a:t>2. In-Depth Qualitative Interview Study</a:t>
            </a:r>
          </a:p>
          <a:p>
            <a:pPr marL="0" marR="0" lvl="0" indent="0" algn="l" rtl="0">
              <a:spcBef>
                <a:spcPts val="560"/>
              </a:spcBef>
              <a:spcAft>
                <a:spcPts val="0"/>
              </a:spcAft>
              <a:buNone/>
            </a:pPr>
            <a:r>
              <a:rPr lang="en-US" sz="2800" b="0" i="0" u="none" strike="noStrike" cap="none">
                <a:solidFill>
                  <a:schemeClr val="dk1"/>
                </a:solidFill>
                <a:latin typeface="Gill Sans"/>
                <a:ea typeface="Gill Sans"/>
                <a:cs typeface="Gill Sans"/>
                <a:sym typeface="Gill Sans"/>
              </a:rPr>
              <a:t>3. Integration Pilot Sites</a:t>
            </a:r>
          </a:p>
          <a:p>
            <a:pPr marL="342900" marR="0" lvl="0" indent="-342900" algn="l" rtl="0">
              <a:spcBef>
                <a:spcPts val="560"/>
              </a:spcBef>
              <a:buClr>
                <a:schemeClr val="dk1"/>
              </a:buClr>
              <a:buSzPct val="100000"/>
              <a:buFont typeface="Arial"/>
              <a:buNone/>
            </a:pPr>
            <a:endParaRPr sz="2800" b="0" i="0" u="none" strike="noStrike" cap="none">
              <a:solidFill>
                <a:schemeClr val="dk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403"/>
        <p:cNvGrpSpPr/>
        <p:nvPr/>
      </p:nvGrpSpPr>
      <p:grpSpPr>
        <a:xfrm>
          <a:off x="0" y="0"/>
          <a:ext cx="0" cy="0"/>
          <a:chOff x="0" y="0"/>
          <a:chExt cx="0" cy="0"/>
        </a:xfrm>
      </p:grpSpPr>
      <p:sp>
        <p:nvSpPr>
          <p:cNvPr id="1404" name="Shape 1404"/>
          <p:cNvSpPr txBox="1">
            <a:spLocks noGrp="1"/>
          </p:cNvSpPr>
          <p:nvPr>
            <p:ph type="title"/>
          </p:nvPr>
        </p:nvSpPr>
        <p:spPr>
          <a:xfrm>
            <a:off x="0" y="1546"/>
            <a:ext cx="9144000" cy="1268400"/>
          </a:xfrm>
          <a:prstGeom prst="rect">
            <a:avLst/>
          </a:prstGeom>
        </p:spPr>
        <p:txBody>
          <a:bodyPr lIns="91425" tIns="91425" rIns="91425" bIns="91425" anchor="ctr" anchorCtr="0">
            <a:noAutofit/>
          </a:bodyPr>
          <a:lstStyle/>
          <a:p>
            <a:pPr lvl="0" rtl="0">
              <a:spcBef>
                <a:spcPts val="0"/>
              </a:spcBef>
              <a:buNone/>
            </a:pPr>
            <a:r>
              <a:rPr lang="en-US"/>
              <a:t>Moving Forward</a:t>
            </a:r>
          </a:p>
        </p:txBody>
      </p:sp>
      <p:sp>
        <p:nvSpPr>
          <p:cNvPr id="1405" name="Shape 1405"/>
          <p:cNvSpPr txBox="1">
            <a:spLocks noGrp="1"/>
          </p:cNvSpPr>
          <p:nvPr>
            <p:ph type="body" idx="1"/>
          </p:nvPr>
        </p:nvSpPr>
        <p:spPr>
          <a:xfrm>
            <a:off x="533400" y="1290050"/>
            <a:ext cx="8229600" cy="3745500"/>
          </a:xfrm>
          <a:prstGeom prst="rect">
            <a:avLst/>
          </a:prstGeom>
        </p:spPr>
        <p:txBody>
          <a:bodyPr lIns="91425" tIns="91425" rIns="91425" bIns="91425" anchor="t" anchorCtr="0">
            <a:noAutofit/>
          </a:bodyPr>
          <a:lstStyle/>
          <a:p>
            <a:pPr marL="457200" lvl="0" indent="-228600" rtl="0">
              <a:spcBef>
                <a:spcPts val="0"/>
              </a:spcBef>
              <a:buAutoNum type="arabicPeriod"/>
            </a:pPr>
            <a:r>
              <a:rPr lang="en-US"/>
              <a:t>Joint Position Paper describing commitment to WC services training</a:t>
            </a:r>
          </a:p>
          <a:p>
            <a:pPr marL="0" lvl="0" indent="0" rtl="0">
              <a:spcBef>
                <a:spcPts val="0"/>
              </a:spcBef>
              <a:buNone/>
            </a:pPr>
            <a:endParaRPr/>
          </a:p>
          <a:p>
            <a:pPr marL="457200" lvl="0" indent="-228600" rtl="0">
              <a:spcBef>
                <a:spcPts val="0"/>
              </a:spcBef>
              <a:buAutoNum type="arabicPeriod"/>
            </a:pPr>
            <a:r>
              <a:rPr lang="en-US"/>
              <a:t>Standard materials, including eLearning</a:t>
            </a:r>
          </a:p>
          <a:p>
            <a:pPr marL="0" lvl="0" indent="0" rtl="0">
              <a:spcBef>
                <a:spcPts val="0"/>
              </a:spcBef>
              <a:buNone/>
            </a:pPr>
            <a:endParaRPr/>
          </a:p>
          <a:p>
            <a:pPr marL="457200" lvl="0" indent="-228600" rtl="0">
              <a:spcBef>
                <a:spcPts val="0"/>
              </a:spcBef>
              <a:buAutoNum type="arabicPeriod"/>
            </a:pPr>
            <a:r>
              <a:rPr lang="en-US"/>
              <a:t>Advocacy Strategy </a:t>
            </a:r>
          </a:p>
          <a:p>
            <a:pPr marL="0" lvl="0" indent="0" rtl="0">
              <a:spcBef>
                <a:spcPts val="0"/>
              </a:spcBef>
              <a:buNone/>
            </a:pPr>
            <a:endParaRPr/>
          </a:p>
          <a:p>
            <a:pPr marL="0" lvl="0" indent="0" rtl="0">
              <a:spcBef>
                <a:spcPts val="0"/>
              </a:spcBef>
              <a:buNone/>
            </a:pPr>
            <a:endParaRPr/>
          </a:p>
          <a:p>
            <a:pPr marL="0" lvl="0" indent="0" rtl="0">
              <a:spcBef>
                <a:spcPts val="0"/>
              </a:spcBef>
              <a:buNone/>
            </a:pPr>
            <a:endParaRPr/>
          </a:p>
          <a:p>
            <a:pPr marL="0" marR="0" lvl="0" indent="0" algn="l" rtl="0">
              <a:lnSpc>
                <a:spcPct val="100000"/>
              </a:lnSpc>
              <a:spcBef>
                <a:spcPts val="480"/>
              </a:spcBef>
              <a:spcAft>
                <a:spcPts val="0"/>
              </a:spcAft>
              <a:buNone/>
            </a:pPr>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sp>
        <p:nvSpPr>
          <p:cNvPr id="1411" name="Shape 1411"/>
          <p:cNvSpPr txBox="1">
            <a:spLocks noGrp="1"/>
          </p:cNvSpPr>
          <p:nvPr>
            <p:ph type="title"/>
          </p:nvPr>
        </p:nvSpPr>
        <p:spPr>
          <a:xfrm>
            <a:off x="0" y="1546"/>
            <a:ext cx="9144000" cy="1268400"/>
          </a:xfrm>
          <a:prstGeom prst="rect">
            <a:avLst/>
          </a:prstGeom>
        </p:spPr>
        <p:txBody>
          <a:bodyPr lIns="91425" tIns="91425" rIns="91425" bIns="91425" anchor="ctr" anchorCtr="0">
            <a:noAutofit/>
          </a:bodyPr>
          <a:lstStyle/>
          <a:p>
            <a:pPr lvl="0" rtl="0">
              <a:spcBef>
                <a:spcPts val="0"/>
              </a:spcBef>
              <a:buNone/>
            </a:pPr>
            <a:r>
              <a:rPr lang="en-US"/>
              <a:t>Challenges/Opportunities</a:t>
            </a:r>
          </a:p>
        </p:txBody>
      </p:sp>
      <p:sp>
        <p:nvSpPr>
          <p:cNvPr id="1412" name="Shape 1412"/>
          <p:cNvSpPr txBox="1">
            <a:spLocks noGrp="1"/>
          </p:cNvSpPr>
          <p:nvPr>
            <p:ph type="body" idx="1"/>
          </p:nvPr>
        </p:nvSpPr>
        <p:spPr>
          <a:xfrm>
            <a:off x="533400" y="1290050"/>
            <a:ext cx="8229600" cy="3745500"/>
          </a:xfrm>
          <a:prstGeom prst="rect">
            <a:avLst/>
          </a:prstGeom>
        </p:spPr>
        <p:txBody>
          <a:bodyPr lIns="91425" tIns="91425" rIns="91425" bIns="91425" anchor="t" anchorCtr="0">
            <a:noAutofit/>
          </a:bodyPr>
          <a:lstStyle/>
          <a:p>
            <a:pPr marL="0" lvl="0" indent="0" rtl="0">
              <a:spcBef>
                <a:spcPts val="0"/>
              </a:spcBef>
              <a:buNone/>
            </a:pPr>
            <a:endParaRPr/>
          </a:p>
          <a:p>
            <a:pPr marL="0" marR="0" lvl="0" indent="0" algn="l" rtl="0">
              <a:lnSpc>
                <a:spcPct val="100000"/>
              </a:lnSpc>
              <a:spcBef>
                <a:spcPts val="480"/>
              </a:spcBef>
              <a:spcAft>
                <a:spcPts val="0"/>
              </a:spcAft>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TotalTime>
  <Words>8972</Words>
  <Application>Microsoft Macintosh PowerPoint</Application>
  <PresentationFormat>On-screen Show (4:3)</PresentationFormat>
  <Paragraphs>1623</Paragraphs>
  <Slides>91</Slides>
  <Notes>91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91</vt:i4>
      </vt:variant>
    </vt:vector>
  </HeadingPairs>
  <TitlesOfParts>
    <vt:vector size="99" baseType="lpstr">
      <vt:lpstr>Avenir</vt:lpstr>
      <vt:lpstr>Calibri</vt:lpstr>
      <vt:lpstr>Gill Sans</vt:lpstr>
      <vt:lpstr>Palatino Linotype</vt:lpstr>
      <vt:lpstr>Arial</vt:lpstr>
      <vt:lpstr>Office Theme</vt:lpstr>
      <vt:lpstr>Office Theme</vt:lpstr>
      <vt:lpstr>1_Office Theme</vt:lpstr>
      <vt:lpstr>Training on wheelchair provision and use in the curricula of rehabilitation professionals</vt:lpstr>
      <vt:lpstr>Agenda</vt:lpstr>
      <vt:lpstr>Meeting Goals</vt:lpstr>
      <vt:lpstr>ISWP’s Overview</vt:lpstr>
      <vt:lpstr>Working Groups</vt:lpstr>
      <vt:lpstr>Integration</vt:lpstr>
      <vt:lpstr>Survey Outcome</vt:lpstr>
      <vt:lpstr>Current Activities</vt:lpstr>
      <vt:lpstr>A Global Description of Wheelchair Service Education</vt:lpstr>
      <vt:lpstr>Aim </vt:lpstr>
      <vt:lpstr>Methodology </vt:lpstr>
      <vt:lpstr>Participants  72 Establishments: 21 Countries  </vt:lpstr>
      <vt:lpstr>PowerPoint Presentation</vt:lpstr>
      <vt:lpstr> 51% are unaware that WSTP exists  </vt:lpstr>
      <vt:lpstr>Wheelchair service training packages </vt:lpstr>
      <vt:lpstr>PowerPoint Presentation</vt:lpstr>
      <vt:lpstr>How is original material used? </vt:lpstr>
      <vt:lpstr>How is WSTP used? </vt:lpstr>
      <vt:lpstr>Interest?</vt:lpstr>
      <vt:lpstr>Summary </vt:lpstr>
      <vt:lpstr>A Global Description of Wheelchair Service Education</vt:lpstr>
      <vt:lpstr>Aim</vt:lpstr>
      <vt:lpstr>Methods</vt:lpstr>
      <vt:lpstr>Participating Sites</vt:lpstr>
      <vt:lpstr>Demographics</vt:lpstr>
      <vt:lpstr>Most Sites Cover All 8 Wheelchair Service Provision Process Steps</vt:lpstr>
      <vt:lpstr>Most Sites Use WSTP-B + Supplementary Materials</vt:lpstr>
      <vt:lpstr>Most Sites Use WSTP-B + Supplementary Materials</vt:lpstr>
      <vt:lpstr>Most Sites Use WSTP-B + Supplementary Materials</vt:lpstr>
      <vt:lpstr>Most Sites Use WSTP-B + Supplementary Materials</vt:lpstr>
      <vt:lpstr>Most Sites Use WSTP-B + Supplementary Materials</vt:lpstr>
      <vt:lpstr>All Sites Use Lecture &amp; Practical Pedagogical Approaches</vt:lpstr>
      <vt:lpstr>All Sites Use Lecture &amp; Practical Pedagogical Approaches</vt:lpstr>
      <vt:lpstr>All Sites Use Lecture &amp; Practical Pedagogical Approaches</vt:lpstr>
      <vt:lpstr>All Sites Use Lecture &amp; Practical Pedagogical Approaches</vt:lpstr>
      <vt:lpstr>All Sites Use Lecture &amp; Practical Pedagogical Approaches</vt:lpstr>
      <vt:lpstr>All Sites Use Lecture &amp; Practical Pedagogical Approaches</vt:lpstr>
      <vt:lpstr>Most Sites Assess Knowledge Using a Written &amp; Practical Exam </vt:lpstr>
      <vt:lpstr>Most Sites Assess Knowledge Using a Written &amp; Practical Exam </vt:lpstr>
      <vt:lpstr>Most Sites Assess Knowledge Using a Written &amp; Practical Exam </vt:lpstr>
      <vt:lpstr>Most Sites Assess Knowledge Using a Written &amp; Practical Exam </vt:lpstr>
      <vt:lpstr>Barriers &amp; Facilitators to Integration of Wheelchair Content </vt:lpstr>
      <vt:lpstr>Barriers &amp; Facilitators to Integration of Wheelchair Content </vt:lpstr>
      <vt:lpstr>Barriers &amp; Facilitators to Integration of Wheelchair Content </vt:lpstr>
      <vt:lpstr>Barriers &amp; Facilitators to Integration of Wheelchair Content </vt:lpstr>
      <vt:lpstr>Barriers &amp; Facilitators to Integration of Wheelchair Content </vt:lpstr>
      <vt:lpstr>Barriers &amp; Facilitators to Integration of Wheelchair Content </vt:lpstr>
      <vt:lpstr>Barriers &amp; Facilitators to Integration of Wheelchair Content </vt:lpstr>
      <vt:lpstr>Barriers &amp; Facilitators to Integration of Wheelchair Content </vt:lpstr>
      <vt:lpstr>Barriers &amp; Facilitators to Integration of Wheelchair Content </vt:lpstr>
      <vt:lpstr>Barriers &amp; Facilitators to Integration of Wheelchair Content </vt:lpstr>
      <vt:lpstr>Barriers &amp; Facilitators to Integration of Wheelchair Content </vt:lpstr>
      <vt:lpstr>Barriers &amp; Facilitators to Integration of Wheelchair Content </vt:lpstr>
      <vt:lpstr>Barriers &amp; Facilitators to Integration of Wheelchair Content </vt:lpstr>
      <vt:lpstr>Barriers &amp; Facilitators to Integration of Wheelchair Content </vt:lpstr>
      <vt:lpstr>Barriers &amp; Facilitators to Integration of Wheelchair Content </vt:lpstr>
      <vt:lpstr>Barriers &amp; Facilitators to Integration of Wheelchair Content </vt:lpstr>
      <vt:lpstr>Barriers &amp; Facilitators to Integration of Wheelchair Content </vt:lpstr>
      <vt:lpstr>Barriers &amp; Facilitators to Integration of Wheelchair Content </vt:lpstr>
      <vt:lpstr>Barriers &amp; Facilitators to Integration of Wheelchair Content </vt:lpstr>
      <vt:lpstr>Barriers &amp; Facilitators to Integration of Wheelchair Content </vt:lpstr>
      <vt:lpstr>A Global Description of Wheelchair Service Education</vt:lpstr>
      <vt:lpstr>Integration Pilot Sites - Purpose</vt:lpstr>
      <vt:lpstr>Integration Pilot Sites - Methods</vt:lpstr>
      <vt:lpstr>Integration Pilot Sites</vt:lpstr>
      <vt:lpstr>PowerPoint Presentation</vt:lpstr>
      <vt:lpstr>Knowledge Sharing - Resources</vt:lpstr>
      <vt:lpstr>Demographics</vt:lpstr>
      <vt:lpstr>Learnings and Observations</vt:lpstr>
      <vt:lpstr>Learnings and Observations</vt:lpstr>
      <vt:lpstr>Learnings and Observations</vt:lpstr>
      <vt:lpstr>Learnings and Observations</vt:lpstr>
      <vt:lpstr>Learnings and Observations</vt:lpstr>
      <vt:lpstr>Case Studies</vt:lpstr>
      <vt:lpstr>Integration efforts department of physical therapy and school of medicine CES</vt:lpstr>
      <vt:lpstr>ISWP basic test as diagnostic tool</vt:lpstr>
      <vt:lpstr>Problematic topics  </vt:lpstr>
      <vt:lpstr>Integration in CES Dept. of PT &amp; Medicine</vt:lpstr>
      <vt:lpstr>2017 National PT Conference ad.</vt:lpstr>
      <vt:lpstr>Case Studies</vt:lpstr>
      <vt:lpstr>Case Study - Montreal</vt:lpstr>
      <vt:lpstr>Case Study - Montreal</vt:lpstr>
      <vt:lpstr>Case Study - Montreal</vt:lpstr>
      <vt:lpstr>Student Perspectives (n=31)</vt:lpstr>
      <vt:lpstr>Meeting Goals</vt:lpstr>
      <vt:lpstr>Accelerating integration activities</vt:lpstr>
      <vt:lpstr>Decision Makers re Curricula</vt:lpstr>
      <vt:lpstr>Decision Makers re Curricula</vt:lpstr>
      <vt:lpstr>Core curriculum vs. Continuing Ed</vt:lpstr>
      <vt:lpstr>Moving Forward</vt:lpstr>
      <vt:lpstr>Challenges/Opportunities</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on wheelchair provision and use in the curricula of rehabilitation professionals</dc:title>
  <cp:lastModifiedBy>Pearlman, Jonathan L</cp:lastModifiedBy>
  <cp:revision>20</cp:revision>
  <cp:lastPrinted>2017-02-07T10:31:05Z</cp:lastPrinted>
  <dcterms:modified xsi:type="dcterms:W3CDTF">2017-02-07T22:16:05Z</dcterms:modified>
</cp:coreProperties>
</file>